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804" r:id="rId13"/>
    <p:sldMasterId id="2147483982" r:id="rId14"/>
    <p:sldMasterId id="2147484159" r:id="rId15"/>
    <p:sldMasterId id="2147484171" r:id="rId16"/>
  </p:sldMasterIdLst>
  <p:notesMasterIdLst>
    <p:notesMasterId r:id="rId56"/>
  </p:notesMasterIdLst>
  <p:sldIdLst>
    <p:sldId id="271" r:id="rId17"/>
    <p:sldId id="519" r:id="rId18"/>
    <p:sldId id="542" r:id="rId19"/>
    <p:sldId id="529" r:id="rId20"/>
    <p:sldId id="525" r:id="rId21"/>
    <p:sldId id="538" r:id="rId22"/>
    <p:sldId id="502" r:id="rId23"/>
    <p:sldId id="540" r:id="rId24"/>
    <p:sldId id="543" r:id="rId25"/>
    <p:sldId id="541" r:id="rId26"/>
    <p:sldId id="492" r:id="rId27"/>
    <p:sldId id="402" r:id="rId28"/>
    <p:sldId id="491" r:id="rId29"/>
    <p:sldId id="556" r:id="rId30"/>
    <p:sldId id="528" r:id="rId31"/>
    <p:sldId id="504" r:id="rId32"/>
    <p:sldId id="536" r:id="rId33"/>
    <p:sldId id="530" r:id="rId34"/>
    <p:sldId id="512" r:id="rId35"/>
    <p:sldId id="557" r:id="rId36"/>
    <p:sldId id="361" r:id="rId37"/>
    <p:sldId id="558" r:id="rId38"/>
    <p:sldId id="537" r:id="rId39"/>
    <p:sldId id="508" r:id="rId40"/>
    <p:sldId id="544" r:id="rId41"/>
    <p:sldId id="562" r:id="rId42"/>
    <p:sldId id="478" r:id="rId43"/>
    <p:sldId id="553" r:id="rId44"/>
    <p:sldId id="546" r:id="rId45"/>
    <p:sldId id="547" r:id="rId46"/>
    <p:sldId id="548" r:id="rId47"/>
    <p:sldId id="550" r:id="rId48"/>
    <p:sldId id="549" r:id="rId49"/>
    <p:sldId id="552" r:id="rId50"/>
    <p:sldId id="554" r:id="rId51"/>
    <p:sldId id="555" r:id="rId52"/>
    <p:sldId id="560" r:id="rId53"/>
    <p:sldId id="422" r:id="rId54"/>
    <p:sldId id="561" r:id="rId5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1pPr>
    <a:lvl2pPr marL="456728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2pPr>
    <a:lvl3pPr marL="913462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3pPr>
    <a:lvl4pPr marL="1370192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4pPr>
    <a:lvl5pPr marL="1826928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5pPr>
    <a:lvl6pPr marL="2283661" algn="l" defTabSz="456728" rtl="0" eaLnBrk="1" latinLnBrk="0" hangingPunct="1"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6pPr>
    <a:lvl7pPr marL="2740392" algn="l" defTabSz="456728" rtl="0" eaLnBrk="1" latinLnBrk="0" hangingPunct="1"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7pPr>
    <a:lvl8pPr marL="3197128" algn="l" defTabSz="456728" rtl="0" eaLnBrk="1" latinLnBrk="0" hangingPunct="1"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8pPr>
    <a:lvl9pPr marL="3653859" algn="l" defTabSz="456728" rtl="0" eaLnBrk="1" latinLnBrk="0" hangingPunct="1">
      <a:defRPr sz="4300" kern="1200">
        <a:solidFill>
          <a:srgbClr val="FFFFFF"/>
        </a:solidFill>
        <a:latin typeface="Chalkboard" charset="0"/>
        <a:ea typeface="ヒラギノ角ゴ ProN W3" charset="0"/>
        <a:cs typeface="ヒラギノ角ゴ ProN W3" charset="0"/>
        <a:sym typeface="Chalkboard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FFFE"/>
    <a:srgbClr val="F200E5"/>
    <a:srgbClr val="1C00F2"/>
    <a:srgbClr val="3FE8D3"/>
    <a:srgbClr val="31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34" autoAdjust="0"/>
  </p:normalViewPr>
  <p:slideViewPr>
    <p:cSldViewPr showGuides="1">
      <p:cViewPr varScale="1">
        <p:scale>
          <a:sx n="71" d="100"/>
          <a:sy n="71" d="100"/>
        </p:scale>
        <p:origin x="-632" y="-112"/>
      </p:cViewPr>
      <p:guideLst>
        <p:guide orient="horz" pos="3120"/>
        <p:guide pos="40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halkboard" pitchFamily="1" charset="0"/>
                <a:ea typeface="ヒラギノ角ゴ ProN W3" pitchFamily="1" charset="-128"/>
                <a:cs typeface="ヒラギノ角ゴ ProN W3" pitchFamily="1" charset="-128"/>
                <a:sym typeface="Chalkboard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D5ACE79-A2D6-4D4F-97F1-5F6BCF3C04FA}" type="datetime1">
              <a:rPr lang="en-US"/>
              <a:pPr>
                <a:defRPr/>
              </a:pPr>
              <a:t>6/11/15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halkboard" pitchFamily="1" charset="0"/>
                <a:ea typeface="ヒラギノ角ゴ ProN W3" pitchFamily="1" charset="-128"/>
                <a:cs typeface="ヒラギノ角ゴ ProN W3" pitchFamily="1" charset="-128"/>
                <a:sym typeface="Chalkboard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8524D1-C161-034B-931B-CC51D46E1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54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72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1" charset="-128"/>
        <a:cs typeface="ＭＳ Ｐゴシック" pitchFamily="1" charset="-128"/>
      </a:defRPr>
    </a:lvl1pPr>
    <a:lvl2pPr marL="456728" algn="l" defTabSz="45672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913462" algn="l" defTabSz="45672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370192" algn="l" defTabSz="45672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1826928" algn="l" defTabSz="45672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283661" algn="l" defTabSz="4567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0392" algn="l" defTabSz="4567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7128" algn="l" defTabSz="4567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3859" algn="l" defTabSz="45672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phage population is vast.  Epiflourescent visualization reveals that a milliliter of seawater typically contains 10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6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– 10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7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viral particles.  Small green dot are viruses; large green dots are bacteria.  Extrapolation suggests that there are a total of 10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31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virus particles int eh biosphere (almost exclusively bacteriophages), making them a numerical majority of all biological entities.  If we assume an average length of 100 nm, then if all particles were joined end to end, they would make a linear array stretching 200 million light years!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fld id="{C88BC7B7-F147-404E-9F27-22068F6DDE4D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039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26111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40953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0496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676284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8903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86895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37388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89493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11378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627548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854198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5284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65402"/>
            <a:ext cx="2616201" cy="410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8" y="2565402"/>
            <a:ext cx="7696201" cy="410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1002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8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0559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73883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7452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174091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300" y="2946400"/>
            <a:ext cx="198755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47250" y="2946400"/>
            <a:ext cx="198755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14511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31456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310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598720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842327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89130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16140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07471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8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5200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47694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10483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46" tIns="45671" rIns="91346" bIns="4567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87398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066828"/>
            <a:ext cx="5156200" cy="7620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066828"/>
            <a:ext cx="5156200" cy="7620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85205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90430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6680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26142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64105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8995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6107819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12101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296274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2962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5673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5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04" indent="0" algn="ctr">
              <a:buNone/>
              <a:defRPr/>
            </a:lvl2pPr>
            <a:lvl3pPr marL="913415" indent="0" algn="ctr">
              <a:buNone/>
              <a:defRPr/>
            </a:lvl3pPr>
            <a:lvl4pPr marL="1370122" indent="0" algn="ctr">
              <a:buNone/>
              <a:defRPr/>
            </a:lvl4pPr>
            <a:lvl5pPr marL="1826834" indent="0" algn="ctr">
              <a:buNone/>
              <a:defRPr/>
            </a:lvl5pPr>
            <a:lvl6pPr marL="2283544" indent="0" algn="ctr">
              <a:buNone/>
              <a:defRPr/>
            </a:lvl6pPr>
            <a:lvl7pPr marL="2740252" indent="0" algn="ctr">
              <a:buNone/>
              <a:defRPr/>
            </a:lvl7pPr>
            <a:lvl8pPr marL="3196965" indent="0" algn="ctr">
              <a:buNone/>
              <a:defRPr/>
            </a:lvl8pPr>
            <a:lvl9pPr marL="36536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4949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24466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04" indent="0">
              <a:buNone/>
              <a:defRPr sz="1800"/>
            </a:lvl2pPr>
            <a:lvl3pPr marL="913415" indent="0">
              <a:buNone/>
              <a:defRPr sz="1600"/>
            </a:lvl3pPr>
            <a:lvl4pPr marL="1370122" indent="0">
              <a:buNone/>
              <a:defRPr sz="1400"/>
            </a:lvl4pPr>
            <a:lvl5pPr marL="1826834" indent="0">
              <a:buNone/>
              <a:defRPr sz="1400"/>
            </a:lvl5pPr>
            <a:lvl6pPr marL="2283544" indent="0">
              <a:buNone/>
              <a:defRPr sz="1400"/>
            </a:lvl6pPr>
            <a:lvl7pPr marL="2740252" indent="0">
              <a:buNone/>
              <a:defRPr sz="1400"/>
            </a:lvl7pPr>
            <a:lvl8pPr marL="3196965" indent="0">
              <a:buNone/>
              <a:defRPr sz="1400"/>
            </a:lvl8pPr>
            <a:lvl9pPr marL="36536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677590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23145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22" indent="0">
              <a:buNone/>
              <a:defRPr sz="1600" b="1"/>
            </a:lvl4pPr>
            <a:lvl5pPr marL="1826834" indent="0">
              <a:buNone/>
              <a:defRPr sz="1600" b="1"/>
            </a:lvl5pPr>
            <a:lvl6pPr marL="2283544" indent="0">
              <a:buNone/>
              <a:defRPr sz="1600" b="1"/>
            </a:lvl6pPr>
            <a:lvl7pPr marL="2740252" indent="0">
              <a:buNone/>
              <a:defRPr sz="1600" b="1"/>
            </a:lvl7pPr>
            <a:lvl8pPr marL="3196965" indent="0">
              <a:buNone/>
              <a:defRPr sz="1600" b="1"/>
            </a:lvl8pPr>
            <a:lvl9pPr marL="36536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22" indent="0">
              <a:buNone/>
              <a:defRPr sz="1600" b="1"/>
            </a:lvl4pPr>
            <a:lvl5pPr marL="1826834" indent="0">
              <a:buNone/>
              <a:defRPr sz="1600" b="1"/>
            </a:lvl5pPr>
            <a:lvl6pPr marL="2283544" indent="0">
              <a:buNone/>
              <a:defRPr sz="1600" b="1"/>
            </a:lvl6pPr>
            <a:lvl7pPr marL="2740252" indent="0">
              <a:buNone/>
              <a:defRPr sz="1600" b="1"/>
            </a:lvl7pPr>
            <a:lvl8pPr marL="3196965" indent="0">
              <a:buNone/>
              <a:defRPr sz="1600" b="1"/>
            </a:lvl8pPr>
            <a:lvl9pPr marL="36536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52132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85396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00549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567182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5" y="38896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100"/>
            </a:lvl2pPr>
            <a:lvl3pPr marL="913415" indent="0">
              <a:buNone/>
              <a:defRPr sz="1000"/>
            </a:lvl3pPr>
            <a:lvl4pPr marL="1370122" indent="0">
              <a:buNone/>
              <a:defRPr sz="900"/>
            </a:lvl4pPr>
            <a:lvl5pPr marL="1826834" indent="0">
              <a:buNone/>
              <a:defRPr sz="900"/>
            </a:lvl5pPr>
            <a:lvl6pPr marL="2283544" indent="0">
              <a:buNone/>
              <a:defRPr sz="900"/>
            </a:lvl6pPr>
            <a:lvl7pPr marL="2740252" indent="0">
              <a:buNone/>
              <a:defRPr sz="900"/>
            </a:lvl7pPr>
            <a:lvl8pPr marL="3196965" indent="0">
              <a:buNone/>
              <a:defRPr sz="900"/>
            </a:lvl8pPr>
            <a:lvl9pPr marL="36536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287426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04" indent="0">
              <a:buNone/>
              <a:defRPr sz="2800"/>
            </a:lvl2pPr>
            <a:lvl3pPr marL="913415" indent="0">
              <a:buNone/>
              <a:defRPr sz="2400"/>
            </a:lvl3pPr>
            <a:lvl4pPr marL="1370122" indent="0">
              <a:buNone/>
              <a:defRPr sz="2000"/>
            </a:lvl4pPr>
            <a:lvl5pPr marL="1826834" indent="0">
              <a:buNone/>
              <a:defRPr sz="2000"/>
            </a:lvl5pPr>
            <a:lvl6pPr marL="2283544" indent="0">
              <a:buNone/>
              <a:defRPr sz="2000"/>
            </a:lvl6pPr>
            <a:lvl7pPr marL="2740252" indent="0">
              <a:buNone/>
              <a:defRPr sz="2000"/>
            </a:lvl7pPr>
            <a:lvl8pPr marL="3196965" indent="0">
              <a:buNone/>
              <a:defRPr sz="2000"/>
            </a:lvl8pPr>
            <a:lvl9pPr marL="3653672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100"/>
            </a:lvl2pPr>
            <a:lvl3pPr marL="913415" indent="0">
              <a:buNone/>
              <a:defRPr sz="1000"/>
            </a:lvl3pPr>
            <a:lvl4pPr marL="1370122" indent="0">
              <a:buNone/>
              <a:defRPr sz="900"/>
            </a:lvl4pPr>
            <a:lvl5pPr marL="1826834" indent="0">
              <a:buNone/>
              <a:defRPr sz="900"/>
            </a:lvl5pPr>
            <a:lvl6pPr marL="2283544" indent="0">
              <a:buNone/>
              <a:defRPr sz="900"/>
            </a:lvl6pPr>
            <a:lvl7pPr marL="2740252" indent="0">
              <a:buNone/>
              <a:defRPr sz="900"/>
            </a:lvl7pPr>
            <a:lvl8pPr marL="3196965" indent="0">
              <a:buNone/>
              <a:defRPr sz="900"/>
            </a:lvl8pPr>
            <a:lvl9pPr marL="36536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0367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8123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9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9452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2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421" indent="0" algn="ctr">
              <a:buNone/>
              <a:defRPr/>
            </a:lvl2pPr>
            <a:lvl3pPr marL="912852" indent="0" algn="ctr">
              <a:buNone/>
              <a:defRPr/>
            </a:lvl3pPr>
            <a:lvl4pPr marL="1369281" indent="0" algn="ctr">
              <a:buNone/>
              <a:defRPr/>
            </a:lvl4pPr>
            <a:lvl5pPr marL="1825712" indent="0" algn="ctr">
              <a:buNone/>
              <a:defRPr/>
            </a:lvl5pPr>
            <a:lvl6pPr marL="2282145" indent="0" algn="ctr">
              <a:buNone/>
              <a:defRPr/>
            </a:lvl6pPr>
            <a:lvl7pPr marL="2738568" indent="0" algn="ctr">
              <a:buNone/>
              <a:defRPr/>
            </a:lvl7pPr>
            <a:lvl8pPr marL="3195002" indent="0" algn="ctr">
              <a:buNone/>
              <a:defRPr/>
            </a:lvl8pPr>
            <a:lvl9pPr marL="36514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8463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452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21" indent="0">
              <a:buNone/>
              <a:defRPr sz="1800"/>
            </a:lvl2pPr>
            <a:lvl3pPr marL="912852" indent="0">
              <a:buNone/>
              <a:defRPr sz="1600"/>
            </a:lvl3pPr>
            <a:lvl4pPr marL="1369281" indent="0">
              <a:buNone/>
              <a:defRPr sz="1400"/>
            </a:lvl4pPr>
            <a:lvl5pPr marL="1825712" indent="0">
              <a:buNone/>
              <a:defRPr sz="1400"/>
            </a:lvl5pPr>
            <a:lvl6pPr marL="2282145" indent="0">
              <a:buNone/>
              <a:defRPr sz="1400"/>
            </a:lvl6pPr>
            <a:lvl7pPr marL="2738568" indent="0">
              <a:buNone/>
              <a:defRPr sz="1400"/>
            </a:lvl7pPr>
            <a:lvl8pPr marL="3195002" indent="0">
              <a:buNone/>
              <a:defRPr sz="1400"/>
            </a:lvl8pPr>
            <a:lvl9pPr marL="365142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87727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207000"/>
            <a:ext cx="5156200" cy="146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07000"/>
            <a:ext cx="5156200" cy="146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8319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1" indent="0">
              <a:buNone/>
              <a:defRPr sz="2000" b="1"/>
            </a:lvl2pPr>
            <a:lvl3pPr marL="912852" indent="0">
              <a:buNone/>
              <a:defRPr sz="1800" b="1"/>
            </a:lvl3pPr>
            <a:lvl4pPr marL="1369281" indent="0">
              <a:buNone/>
              <a:defRPr sz="1600" b="1"/>
            </a:lvl4pPr>
            <a:lvl5pPr marL="1825712" indent="0">
              <a:buNone/>
              <a:defRPr sz="1600" b="1"/>
            </a:lvl5pPr>
            <a:lvl6pPr marL="2282145" indent="0">
              <a:buNone/>
              <a:defRPr sz="1600" b="1"/>
            </a:lvl6pPr>
            <a:lvl7pPr marL="2738568" indent="0">
              <a:buNone/>
              <a:defRPr sz="1600" b="1"/>
            </a:lvl7pPr>
            <a:lvl8pPr marL="3195002" indent="0">
              <a:buNone/>
              <a:defRPr sz="1600" b="1"/>
            </a:lvl8pPr>
            <a:lvl9pPr marL="36514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1" indent="0">
              <a:buNone/>
              <a:defRPr sz="2000" b="1"/>
            </a:lvl2pPr>
            <a:lvl3pPr marL="912852" indent="0">
              <a:buNone/>
              <a:defRPr sz="1800" b="1"/>
            </a:lvl3pPr>
            <a:lvl4pPr marL="1369281" indent="0">
              <a:buNone/>
              <a:defRPr sz="1600" b="1"/>
            </a:lvl4pPr>
            <a:lvl5pPr marL="1825712" indent="0">
              <a:buNone/>
              <a:defRPr sz="1600" b="1"/>
            </a:lvl5pPr>
            <a:lvl6pPr marL="2282145" indent="0">
              <a:buNone/>
              <a:defRPr sz="1600" b="1"/>
            </a:lvl6pPr>
            <a:lvl7pPr marL="2738568" indent="0">
              <a:buNone/>
              <a:defRPr sz="1600" b="1"/>
            </a:lvl7pPr>
            <a:lvl8pPr marL="3195002" indent="0">
              <a:buNone/>
              <a:defRPr sz="1600" b="1"/>
            </a:lvl8pPr>
            <a:lvl9pPr marL="36514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2269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3895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84352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08631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22" y="388985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2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421" indent="0">
              <a:buNone/>
              <a:defRPr sz="1100"/>
            </a:lvl2pPr>
            <a:lvl3pPr marL="912852" indent="0">
              <a:buNone/>
              <a:defRPr sz="1000"/>
            </a:lvl3pPr>
            <a:lvl4pPr marL="1369281" indent="0">
              <a:buNone/>
              <a:defRPr sz="900"/>
            </a:lvl4pPr>
            <a:lvl5pPr marL="1825712" indent="0">
              <a:buNone/>
              <a:defRPr sz="900"/>
            </a:lvl5pPr>
            <a:lvl6pPr marL="2282145" indent="0">
              <a:buNone/>
              <a:defRPr sz="900"/>
            </a:lvl6pPr>
            <a:lvl7pPr marL="2738568" indent="0">
              <a:buNone/>
              <a:defRPr sz="900"/>
            </a:lvl7pPr>
            <a:lvl8pPr marL="3195002" indent="0">
              <a:buNone/>
              <a:defRPr sz="900"/>
            </a:lvl8pPr>
            <a:lvl9pPr marL="36514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523430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71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71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421" indent="0">
              <a:buNone/>
              <a:defRPr sz="2800"/>
            </a:lvl2pPr>
            <a:lvl3pPr marL="912852" indent="0">
              <a:buNone/>
              <a:defRPr sz="2400"/>
            </a:lvl3pPr>
            <a:lvl4pPr marL="1369281" indent="0">
              <a:buNone/>
              <a:defRPr sz="2000"/>
            </a:lvl4pPr>
            <a:lvl5pPr marL="1825712" indent="0">
              <a:buNone/>
              <a:defRPr sz="2000"/>
            </a:lvl5pPr>
            <a:lvl6pPr marL="2282145" indent="0">
              <a:buNone/>
              <a:defRPr sz="2000"/>
            </a:lvl6pPr>
            <a:lvl7pPr marL="2738568" indent="0">
              <a:buNone/>
              <a:defRPr sz="2000"/>
            </a:lvl7pPr>
            <a:lvl8pPr marL="3195002" indent="0">
              <a:buNone/>
              <a:defRPr sz="2000"/>
            </a:lvl8pPr>
            <a:lvl9pPr marL="3651427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71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421" indent="0">
              <a:buNone/>
              <a:defRPr sz="1100"/>
            </a:lvl2pPr>
            <a:lvl3pPr marL="912852" indent="0">
              <a:buNone/>
              <a:defRPr sz="1000"/>
            </a:lvl3pPr>
            <a:lvl4pPr marL="1369281" indent="0">
              <a:buNone/>
              <a:defRPr sz="900"/>
            </a:lvl4pPr>
            <a:lvl5pPr marL="1825712" indent="0">
              <a:buNone/>
              <a:defRPr sz="900"/>
            </a:lvl5pPr>
            <a:lvl6pPr marL="2282145" indent="0">
              <a:buNone/>
              <a:defRPr sz="900"/>
            </a:lvl6pPr>
            <a:lvl7pPr marL="2738568" indent="0">
              <a:buNone/>
              <a:defRPr sz="900"/>
            </a:lvl7pPr>
            <a:lvl8pPr marL="3195002" indent="0">
              <a:buNone/>
              <a:defRPr sz="900"/>
            </a:lvl8pPr>
            <a:lvl9pPr marL="36514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13010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7252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65402"/>
            <a:ext cx="2616201" cy="410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46" y="2565402"/>
            <a:ext cx="7696201" cy="410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7663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837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4512" indent="0" algn="ctr">
              <a:buNone/>
              <a:defRPr/>
            </a:lvl2pPr>
            <a:lvl3pPr marL="909060" indent="0" algn="ctr">
              <a:buNone/>
              <a:defRPr/>
            </a:lvl3pPr>
            <a:lvl4pPr marL="1363628" indent="0" algn="ctr">
              <a:buNone/>
              <a:defRPr/>
            </a:lvl4pPr>
            <a:lvl5pPr marL="1818138" indent="0" algn="ctr">
              <a:buNone/>
              <a:defRPr/>
            </a:lvl5pPr>
            <a:lvl6pPr marL="2272698" indent="0" algn="ctr">
              <a:buNone/>
              <a:defRPr/>
            </a:lvl6pPr>
            <a:lvl7pPr marL="2727232" indent="0" algn="ctr">
              <a:buNone/>
              <a:defRPr/>
            </a:lvl7pPr>
            <a:lvl8pPr marL="3181783" indent="0" algn="ctr">
              <a:buNone/>
              <a:defRPr/>
            </a:lvl8pPr>
            <a:lvl9pPr marL="363632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23650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36987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512" indent="0">
              <a:buNone/>
              <a:defRPr sz="1800"/>
            </a:lvl2pPr>
            <a:lvl3pPr marL="909060" indent="0">
              <a:buNone/>
              <a:defRPr sz="1600"/>
            </a:lvl3pPr>
            <a:lvl4pPr marL="1363628" indent="0">
              <a:buNone/>
              <a:defRPr sz="1400"/>
            </a:lvl4pPr>
            <a:lvl5pPr marL="1818138" indent="0">
              <a:buNone/>
              <a:defRPr sz="1400"/>
            </a:lvl5pPr>
            <a:lvl6pPr marL="2272698" indent="0">
              <a:buNone/>
              <a:defRPr sz="1400"/>
            </a:lvl6pPr>
            <a:lvl7pPr marL="2727232" indent="0">
              <a:buNone/>
              <a:defRPr sz="1400"/>
            </a:lvl7pPr>
            <a:lvl8pPr marL="3181783" indent="0">
              <a:buNone/>
              <a:defRPr sz="1400"/>
            </a:lvl8pPr>
            <a:lvl9pPr marL="363632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250153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3777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12" indent="0">
              <a:buNone/>
              <a:defRPr sz="2000" b="1"/>
            </a:lvl2pPr>
            <a:lvl3pPr marL="909060" indent="0">
              <a:buNone/>
              <a:defRPr sz="1800" b="1"/>
            </a:lvl3pPr>
            <a:lvl4pPr marL="1363628" indent="0">
              <a:buNone/>
              <a:defRPr sz="1600" b="1"/>
            </a:lvl4pPr>
            <a:lvl5pPr marL="1818138" indent="0">
              <a:buNone/>
              <a:defRPr sz="1600" b="1"/>
            </a:lvl5pPr>
            <a:lvl6pPr marL="2272698" indent="0">
              <a:buNone/>
              <a:defRPr sz="1600" b="1"/>
            </a:lvl6pPr>
            <a:lvl7pPr marL="2727232" indent="0">
              <a:buNone/>
              <a:defRPr sz="1600" b="1"/>
            </a:lvl7pPr>
            <a:lvl8pPr marL="3181783" indent="0">
              <a:buNone/>
              <a:defRPr sz="1600" b="1"/>
            </a:lvl8pPr>
            <a:lvl9pPr marL="36363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12" indent="0">
              <a:buNone/>
              <a:defRPr sz="2000" b="1"/>
            </a:lvl2pPr>
            <a:lvl3pPr marL="909060" indent="0">
              <a:buNone/>
              <a:defRPr sz="1800" b="1"/>
            </a:lvl3pPr>
            <a:lvl4pPr marL="1363628" indent="0">
              <a:buNone/>
              <a:defRPr sz="1600" b="1"/>
            </a:lvl4pPr>
            <a:lvl5pPr marL="1818138" indent="0">
              <a:buNone/>
              <a:defRPr sz="1600" b="1"/>
            </a:lvl5pPr>
            <a:lvl6pPr marL="2272698" indent="0">
              <a:buNone/>
              <a:defRPr sz="1600" b="1"/>
            </a:lvl6pPr>
            <a:lvl7pPr marL="2727232" indent="0">
              <a:buNone/>
              <a:defRPr sz="1600" b="1"/>
            </a:lvl7pPr>
            <a:lvl8pPr marL="3181783" indent="0">
              <a:buNone/>
              <a:defRPr sz="1600" b="1"/>
            </a:lvl8pPr>
            <a:lvl9pPr marL="36363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8206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3816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30610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1807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037" y="38910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03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4512" indent="0">
              <a:buNone/>
              <a:defRPr sz="1100"/>
            </a:lvl2pPr>
            <a:lvl3pPr marL="909060" indent="0">
              <a:buNone/>
              <a:defRPr sz="1000"/>
            </a:lvl3pPr>
            <a:lvl4pPr marL="1363628" indent="0">
              <a:buNone/>
              <a:defRPr sz="900"/>
            </a:lvl4pPr>
            <a:lvl5pPr marL="1818138" indent="0">
              <a:buNone/>
              <a:defRPr sz="900"/>
            </a:lvl5pPr>
            <a:lvl6pPr marL="2272698" indent="0">
              <a:buNone/>
              <a:defRPr sz="900"/>
            </a:lvl6pPr>
            <a:lvl7pPr marL="2727232" indent="0">
              <a:buNone/>
              <a:defRPr sz="900"/>
            </a:lvl7pPr>
            <a:lvl8pPr marL="3181783" indent="0">
              <a:buNone/>
              <a:defRPr sz="900"/>
            </a:lvl8pPr>
            <a:lvl9pPr marL="36363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94478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8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8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4512" indent="0">
              <a:buNone/>
              <a:defRPr sz="2800"/>
            </a:lvl2pPr>
            <a:lvl3pPr marL="909060" indent="0">
              <a:buNone/>
              <a:defRPr sz="2400"/>
            </a:lvl3pPr>
            <a:lvl4pPr marL="1363628" indent="0">
              <a:buNone/>
              <a:defRPr sz="2000"/>
            </a:lvl4pPr>
            <a:lvl5pPr marL="1818138" indent="0">
              <a:buNone/>
              <a:defRPr sz="2000"/>
            </a:lvl5pPr>
            <a:lvl6pPr marL="2272698" indent="0">
              <a:buNone/>
              <a:defRPr sz="2000"/>
            </a:lvl6pPr>
            <a:lvl7pPr marL="2727232" indent="0">
              <a:buNone/>
              <a:defRPr sz="2000"/>
            </a:lvl7pPr>
            <a:lvl8pPr marL="3181783" indent="0">
              <a:buNone/>
              <a:defRPr sz="2000"/>
            </a:lvl8pPr>
            <a:lvl9pPr marL="3636322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8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4512" indent="0">
              <a:buNone/>
              <a:defRPr sz="1100"/>
            </a:lvl2pPr>
            <a:lvl3pPr marL="909060" indent="0">
              <a:buNone/>
              <a:defRPr sz="1000"/>
            </a:lvl3pPr>
            <a:lvl4pPr marL="1363628" indent="0">
              <a:buNone/>
              <a:defRPr sz="900"/>
            </a:lvl4pPr>
            <a:lvl5pPr marL="1818138" indent="0">
              <a:buNone/>
              <a:defRPr sz="900"/>
            </a:lvl5pPr>
            <a:lvl6pPr marL="2272698" indent="0">
              <a:buNone/>
              <a:defRPr sz="900"/>
            </a:lvl6pPr>
            <a:lvl7pPr marL="2727232" indent="0">
              <a:buNone/>
              <a:defRPr sz="900"/>
            </a:lvl7pPr>
            <a:lvl8pPr marL="3181783" indent="0">
              <a:buNone/>
              <a:defRPr sz="900"/>
            </a:lvl8pPr>
            <a:lvl9pPr marL="36363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416657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3070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162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0918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D51D04-690C-134C-A575-B4ABBA910EE0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C791-5890-C249-8DA2-6474AA504F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269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EDB7B9-2B51-4D43-9914-0F9F9CF0BEFE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E2760-3649-3B43-8A2D-D811B0CD63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544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6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4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9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3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0295B7-1C01-8947-87CB-2B4F02715FEE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1D8F7-33E3-BE4D-AE93-4E7F2EA92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049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0635BA-20EC-2B42-AA2E-8F4F8379B5C2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FE38F-3D73-8249-A430-8E164097B5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3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53123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1E8684-9BCC-594E-A44C-AE9DAFE5A13D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1344C-EE8F-E044-B9A1-7D9F67BBDB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932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77143B-5439-3640-9652-419BA46BCAD5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47A48-BFA6-7045-97D9-89DD7EEF50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233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82AFDA-54EF-9340-925D-3CF10A78B029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4CA26-9586-0842-8936-3010A64519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02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B212A-961B-984C-B8A6-B8D4FCDDEAF6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397A6-3164-0042-BCBA-A19D28E3AC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502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13D5B-2068-984A-8F13-707DA9AC0CBE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231B5-F39D-A341-973A-82A186A826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266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E56217-8E74-3F4B-A529-A94BECE66F7B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16414-6ABD-BA4A-A720-80F1E3EBF0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815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0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0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81559-719D-D149-A53C-9FB5CDAF5C7C}" type="datetime1">
              <a:rPr lang="en-US"/>
              <a:pPr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68684-A44C-D842-8D3F-650DEC4FC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58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79025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92338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989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50821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993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8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798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98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9985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89836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07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8221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0974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86248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64847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71756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0022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2701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503"/>
            <a:ext cx="2925761" cy="6918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03"/>
            <a:ext cx="8624887" cy="691832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1341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1104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374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75362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9234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4456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560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207000"/>
            <a:ext cx="5156200" cy="146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07000"/>
            <a:ext cx="5156200" cy="146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1356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84279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29532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694962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18249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503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03"/>
            <a:ext cx="8624887" cy="643572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1756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5866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81353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7235448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3" y="4940300"/>
            <a:ext cx="294005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9352" y="4940300"/>
            <a:ext cx="294005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54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593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655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12958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96939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54629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9747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15607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21276" y="1790700"/>
            <a:ext cx="1508124" cy="6197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6929" y="1790700"/>
            <a:ext cx="4371975" cy="6197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456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719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3292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985394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974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9643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19792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6573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139601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3128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99074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0295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03228"/>
            <a:ext cx="2925761" cy="85090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03228"/>
            <a:ext cx="8624887" cy="8509001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2590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299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1423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46" tIns="45671" rIns="91346" bIns="4567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841585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395354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3"/>
            <a:ext cx="5775324" cy="6435725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05459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401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01783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50178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46" tIns="45671" rIns="91346" bIns="45671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33157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  <a:prstGeom prst="rect">
            <a:avLst/>
          </a:prstGeom>
        </p:spPr>
        <p:txBody>
          <a:bodyPr vert="horz" lIns="91346" tIns="45671" rIns="91346" bIns="4567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  <a:prstGeom prst="rect">
            <a:avLst/>
          </a:prstGeom>
        </p:spPr>
        <p:txBody>
          <a:bodyPr vert="horz" lIns="91346" tIns="45671" rIns="91346" bIns="45671"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47019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03"/>
            <a:ext cx="11703050" cy="643572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4723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346" tIns="45671" rIns="91346" bIns="4567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79245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38749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4734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332499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006044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8903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69997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3908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2727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08838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930318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842184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9375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8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684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28" indent="0" algn="ctr">
              <a:buNone/>
              <a:defRPr/>
            </a:lvl2pPr>
            <a:lvl3pPr marL="913462" indent="0" algn="ctr">
              <a:buNone/>
              <a:defRPr/>
            </a:lvl3pPr>
            <a:lvl4pPr marL="1370192" indent="0" algn="ctr">
              <a:buNone/>
              <a:defRPr/>
            </a:lvl4pPr>
            <a:lvl5pPr marL="1826928" indent="0" algn="ctr">
              <a:buNone/>
              <a:defRPr/>
            </a:lvl5pPr>
            <a:lvl6pPr marL="2283661" indent="0" algn="ctr">
              <a:buNone/>
              <a:defRPr/>
            </a:lvl6pPr>
            <a:lvl7pPr marL="2740392" indent="0" algn="ctr">
              <a:buNone/>
              <a:defRPr/>
            </a:lvl7pPr>
            <a:lvl8pPr marL="3197128" indent="0" algn="ctr">
              <a:buNone/>
              <a:defRPr/>
            </a:lvl8pPr>
            <a:lvl9pPr marL="36538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3176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3216797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36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8" indent="0">
              <a:buNone/>
              <a:defRPr sz="1800"/>
            </a:lvl2pPr>
            <a:lvl3pPr marL="913462" indent="0">
              <a:buNone/>
              <a:defRPr sz="1600"/>
            </a:lvl3pPr>
            <a:lvl4pPr marL="1370192" indent="0">
              <a:buNone/>
              <a:defRPr sz="1400"/>
            </a:lvl4pPr>
            <a:lvl5pPr marL="1826928" indent="0">
              <a:buNone/>
              <a:defRPr sz="1400"/>
            </a:lvl5pPr>
            <a:lvl6pPr marL="2283661" indent="0">
              <a:buNone/>
              <a:defRPr sz="1400"/>
            </a:lvl6pPr>
            <a:lvl7pPr marL="2740392" indent="0">
              <a:buNone/>
              <a:defRPr sz="1400"/>
            </a:lvl7pPr>
            <a:lvl8pPr marL="3197128" indent="0">
              <a:buNone/>
              <a:defRPr sz="1400"/>
            </a:lvl8pPr>
            <a:lvl9pPr marL="365385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854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90717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8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192" indent="0">
              <a:buNone/>
              <a:defRPr sz="1600" b="1"/>
            </a:lvl4pPr>
            <a:lvl5pPr marL="1826928" indent="0">
              <a:buNone/>
              <a:defRPr sz="1600" b="1"/>
            </a:lvl5pPr>
            <a:lvl6pPr marL="2283661" indent="0">
              <a:buNone/>
              <a:defRPr sz="1600" b="1"/>
            </a:lvl6pPr>
            <a:lvl7pPr marL="2740392" indent="0">
              <a:buNone/>
              <a:defRPr sz="1600" b="1"/>
            </a:lvl7pPr>
            <a:lvl8pPr marL="3197128" indent="0">
              <a:buNone/>
              <a:defRPr sz="1600" b="1"/>
            </a:lvl8pPr>
            <a:lvl9pPr marL="36538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52196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4218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153157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4" y="38896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48747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28" indent="0">
              <a:buNone/>
              <a:defRPr sz="2800"/>
            </a:lvl2pPr>
            <a:lvl3pPr marL="913462" indent="0">
              <a:buNone/>
              <a:defRPr sz="2400"/>
            </a:lvl3pPr>
            <a:lvl4pPr marL="1370192" indent="0">
              <a:buNone/>
              <a:defRPr sz="2000"/>
            </a:lvl4pPr>
            <a:lvl5pPr marL="1826928" indent="0">
              <a:buNone/>
              <a:defRPr sz="2000"/>
            </a:lvl5pPr>
            <a:lvl6pPr marL="2283661" indent="0">
              <a:buNone/>
              <a:defRPr sz="2000"/>
            </a:lvl6pPr>
            <a:lvl7pPr marL="2740392" indent="0">
              <a:buNone/>
              <a:defRPr sz="2000"/>
            </a:lvl7pPr>
            <a:lvl8pPr marL="3197128" indent="0">
              <a:buNone/>
              <a:defRPr sz="2000"/>
            </a:lvl8pPr>
            <a:lvl9pPr marL="3653859" indent="0">
              <a:buNone/>
              <a:defRPr sz="2000"/>
            </a:lvl9pPr>
          </a:lstStyle>
          <a:p>
            <a:pPr lvl="0"/>
            <a:endParaRPr lang="en-US" noProof="0" smtClean="0">
              <a:sym typeface="Chalkboard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28" indent="0">
              <a:buNone/>
              <a:defRPr sz="1100"/>
            </a:lvl2pPr>
            <a:lvl3pPr marL="913462" indent="0">
              <a:buNone/>
              <a:defRPr sz="1000"/>
            </a:lvl3pPr>
            <a:lvl4pPr marL="1370192" indent="0">
              <a:buNone/>
              <a:defRPr sz="900"/>
            </a:lvl4pPr>
            <a:lvl5pPr marL="1826928" indent="0">
              <a:buNone/>
              <a:defRPr sz="900"/>
            </a:lvl5pPr>
            <a:lvl6pPr marL="2283661" indent="0">
              <a:buNone/>
              <a:defRPr sz="900"/>
            </a:lvl6pPr>
            <a:lvl7pPr marL="2740392" indent="0">
              <a:buNone/>
              <a:defRPr sz="900"/>
            </a:lvl7pPr>
            <a:lvl8pPr marL="3197128" indent="0">
              <a:buNone/>
              <a:defRPr sz="900"/>
            </a:lvl8pPr>
            <a:lvl9pPr marL="36538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186551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1982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3203"/>
            <a:ext cx="2616201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8" y="203203"/>
            <a:ext cx="7696201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9524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28" y="5207000"/>
            <a:ext cx="10464801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5654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342554" indent="-34255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742194" indent="-28545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141833" indent="-22836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1598558" indent="-22836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2055295" indent="-22836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2" y="2946400"/>
            <a:ext cx="5105399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11972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57507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890365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61283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44888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01616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5835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1507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871813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07300" y="2946400"/>
            <a:ext cx="4127499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11972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57507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890365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61283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44888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01616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5835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1507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871813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28" y="1066828"/>
            <a:ext cx="10464801" cy="76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40522" indent="-434530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86053" indent="-434530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918912" indent="-434530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89817" indent="-434530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73423" indent="-434530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30162" indent="-434530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86890" indent="-434530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43624" indent="-434530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900354" indent="-434530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1" tIns="50741" rIns="50741" bIns="507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28" y="2946400"/>
            <a:ext cx="10464801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1" tIns="50741" rIns="50741" bIns="507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04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15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2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834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38933" indent="-43294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84468" indent="-43294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917325" indent="-43294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88228" indent="-43294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71838" indent="-43294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29981" indent="-43450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86685" indent="-43450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43397" indent="-43450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900103" indent="-43450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5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4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4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5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28" y="5207000"/>
            <a:ext cx="10464801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07" tIns="50707" rIns="50707" bIns="50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5654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07" tIns="50707" rIns="50707" bIns="50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421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285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69281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571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340970" indent="-34097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740618" indent="-28387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140246" indent="-22678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1596983" indent="-22678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2053708" indent="-22678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456421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91285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1369281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182571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1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2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81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2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45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68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2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7" algn="l" defTabSz="456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160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482" tIns="50482" rIns="50482" bIns="50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160" y="2946400"/>
            <a:ext cx="10464801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482" tIns="50482" rIns="50482" bIns="50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5840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451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09060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636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1813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34965" indent="-43088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77883" indent="-43088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908217" indent="-43088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76347" indent="-43088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57246" indent="-430885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13224" indent="-43244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67745" indent="-43244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22307" indent="-43244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876842" indent="-432448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12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60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28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138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698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232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783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322" algn="l" defTabSz="454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240" y="2275844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6"/>
            <a:ext cx="3034453" cy="519289"/>
          </a:xfrm>
          <a:prstGeom prst="rect">
            <a:avLst/>
          </a:prstGeom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898989"/>
                </a:solidFill>
                <a:latin typeface="Calibri" charset="0"/>
              </a:defRPr>
            </a:lvl1pPr>
          </a:lstStyle>
          <a:p>
            <a:pPr algn="l" defTabSz="650164"/>
            <a:fld id="{0DE2A7C4-DE48-6C40-A8A5-8F9D28B50121}" type="datetime1">
              <a:rPr lang="en-US" smtClean="0">
                <a:ea typeface="ＭＳ Ｐゴシック" charset="0"/>
                <a:cs typeface="ＭＳ Ｐゴシック" charset="0"/>
              </a:rPr>
              <a:pPr algn="l" defTabSz="650164"/>
              <a:t>6/11/15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6"/>
            <a:ext cx="4118187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50164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6"/>
            <a:ext cx="3034453" cy="519289"/>
          </a:xfrm>
          <a:prstGeom prst="rect">
            <a:avLst/>
          </a:prstGeom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650164"/>
            <a:fld id="{78D962A1-CF2D-E543-A9E4-A106B01B8A51}" type="slidenum">
              <a:rPr lang="en-US" smtClean="0">
                <a:ea typeface="ＭＳ Ｐゴシック" charset="0"/>
                <a:cs typeface="ＭＳ Ｐゴシック" charset="0"/>
              </a:rPr>
              <a:pPr defTabSz="650164"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xStyles>
    <p:titleStyle>
      <a:lvl1pPr algn="ctr" defTabSz="650164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6501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6501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6501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6501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650164" algn="ctr" defTabSz="65016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1300326" algn="ctr" defTabSz="65016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950490" algn="ctr" defTabSz="65016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2600653" algn="ctr" defTabSz="65016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487623" indent="-487623" algn="l" defTabSz="65016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6515" indent="-406354" algn="l" defTabSz="65016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625408" indent="-325081" algn="l" defTabSz="65016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275571" indent="-325081" algn="l" defTabSz="65016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925736" indent="-325081" algn="l" defTabSz="65016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3575899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062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226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388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28" y="2946400"/>
            <a:ext cx="10464801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40522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86053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918912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89817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73423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30162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86890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43624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900354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7366001"/>
            <a:ext cx="104648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342554" indent="-342554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742194" indent="-28545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141833" indent="-22836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1598558" indent="-22836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2055295" indent="-22836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3606801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342554" indent="-34255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742194" indent="-28545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141833" indent="-22836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1598558" indent="-22836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2055295" indent="-22836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899" y="4940300"/>
            <a:ext cx="60325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899" y="1790702"/>
            <a:ext cx="60325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342554" indent="-342554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742194" indent="-28545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141833" indent="-22836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1598558" indent="-22836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2055295" indent="-228367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91264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436797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969656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540565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124174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80906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4037639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94372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951106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91264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436797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969656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540565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124174" indent="-434530" algn="l" rtl="0" eaLnBrk="0" fontAlgn="base" hangingPunct="0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80906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4037639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94372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951106" indent="-434530" algn="l" rtl="0" fontAlgn="base">
        <a:spcBef>
          <a:spcPts val="2999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2" y="2946400"/>
            <a:ext cx="5105399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11972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57507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890365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61283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44888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01616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5835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1507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871813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28" y="203200"/>
            <a:ext cx="10464801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28" y="2946400"/>
            <a:ext cx="10464801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44" tIns="50744" rIns="50744" bIns="507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charset="0"/>
        </a:defRPr>
      </a:lvl5pPr>
      <a:lvl6pPr marL="4567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6pPr>
      <a:lvl7pPr marL="91346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7pPr>
      <a:lvl8pPr marL="1370192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8pPr>
      <a:lvl9pPr marL="1826928" algn="ctr" rtl="0" fontAlgn="base">
        <a:spcBef>
          <a:spcPct val="0"/>
        </a:spcBef>
        <a:spcAft>
          <a:spcPct val="0"/>
        </a:spcAft>
        <a:defRPr sz="7300">
          <a:solidFill>
            <a:schemeClr val="tx1"/>
          </a:solidFill>
          <a:latin typeface="Chalkboard" pitchFamily="1" charset="0"/>
          <a:ea typeface="ヒラギノ角ゴ ProN W3" pitchFamily="1" charset="-128"/>
          <a:cs typeface="ヒラギノ角ゴ ProN W3" pitchFamily="1" charset="-128"/>
          <a:sym typeface="Chalkboard" pitchFamily="1" charset="0"/>
        </a:defRPr>
      </a:lvl9pPr>
    </p:titleStyle>
    <p:bodyStyle>
      <a:lvl1pPr marL="811972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357507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marL="1890365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marL="2461283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marL="3044888" indent="-405993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3501616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6pPr>
      <a:lvl7pPr marL="395835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7pPr>
      <a:lvl8pPr marL="4415078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8pPr>
      <a:lvl9pPr marL="4871813" indent="-405993" algn="l" rtl="0" fontAlgn="base">
        <a:spcBef>
          <a:spcPts val="3600"/>
        </a:spcBef>
        <a:spcAft>
          <a:spcPct val="0"/>
        </a:spcAft>
        <a:buSzPct val="66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halkboard" pitchFamily="1" charset="0"/>
        </a:defRPr>
      </a:lvl9pPr>
    </p:bodyStyle>
    <p:otherStyle>
      <a:defPPr>
        <a:defRPr lang="en-US"/>
      </a:defPPr>
      <a:lvl1pPr marL="0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1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2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8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9" algn="l" defTabSz="4567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20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9.png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31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6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fullCovertArtSubmitted.jpg"/>
          <p:cNvPicPr>
            <a:picLocks noChangeAspect="1"/>
          </p:cNvPicPr>
          <p:nvPr/>
        </p:nvPicPr>
        <p:blipFill rotWithShape="1">
          <a:blip r:embed="rId2" cstate="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25532"/>
            <a:ext cx="13014492" cy="9728068"/>
          </a:xfrm>
          <a:prstGeom prst="rect">
            <a:avLst/>
          </a:prstGeom>
        </p:spPr>
      </p:pic>
      <p:sp>
        <p:nvSpPr>
          <p:cNvPr id="184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28" y="5753129"/>
            <a:ext cx="10464801" cy="2870199"/>
          </a:xfrm>
        </p:spPr>
        <p:txBody>
          <a:bodyPr/>
          <a:lstStyle/>
          <a:p>
            <a:pPr marL="0" indent="0" eaLnBrk="1" hangingPunct="1"/>
            <a:r>
              <a:rPr lang="en-US" sz="3800">
                <a:latin typeface="Chalkboard" charset="0"/>
                <a:ea typeface="ヒラギノ角ゴ ProN W3" charset="0"/>
                <a:cs typeface="ヒラギノ角ゴ ProN W3" charset="0"/>
              </a:rPr>
              <a:t>Graham F. Hatfull</a:t>
            </a:r>
          </a:p>
          <a:p>
            <a:pPr marL="0" indent="0" eaLnBrk="1" hangingPunct="1"/>
            <a:endParaRPr lang="en-US" sz="3800">
              <a:latin typeface="Chalkboard" charset="0"/>
              <a:ea typeface="ヒラギノ角ゴ ProN W3" charset="0"/>
              <a:cs typeface="ヒラギノ角ゴ ProN W3" charset="0"/>
            </a:endParaRPr>
          </a:p>
          <a:p>
            <a:pPr marL="0" indent="0" eaLnBrk="1" hangingPunct="1"/>
            <a:r>
              <a:rPr lang="en-US" sz="3800">
                <a:latin typeface="Chalkboard" charset="0"/>
                <a:ea typeface="ヒラギノ角ゴ ProN W3" charset="0"/>
                <a:cs typeface="ヒラギノ角ゴ ProN W3" charset="0"/>
              </a:rPr>
              <a:t>Department of Biological Sciences</a:t>
            </a:r>
          </a:p>
          <a:p>
            <a:pPr marL="0" indent="0" eaLnBrk="1" hangingPunct="1"/>
            <a:r>
              <a:rPr lang="en-US" sz="3800">
                <a:latin typeface="Chalkboard" charset="0"/>
                <a:ea typeface="ヒラギノ角ゴ ProN W3" charset="0"/>
                <a:cs typeface="ヒラギノ角ゴ ProN W3" charset="0"/>
              </a:rPr>
              <a:t>University of Pittsburgh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1677976" y="1828800"/>
            <a:ext cx="9648875" cy="156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4800" dirty="0" smtClean="0"/>
              <a:t>Lost at SEA:</a:t>
            </a:r>
            <a:endParaRPr lang="en-US" sz="4800" dirty="0"/>
          </a:p>
          <a:p>
            <a:pPr eaLnBrk="1" hangingPunct="1"/>
            <a:r>
              <a:rPr lang="en-US" sz="4800" dirty="0" smtClean="0"/>
              <a:t>Navigating the </a:t>
            </a:r>
            <a:r>
              <a:rPr lang="en-US" sz="4800" dirty="0" err="1" smtClean="0"/>
              <a:t>Actinophagosphere</a:t>
            </a:r>
            <a:endParaRPr lang="en-US" sz="48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081020" y="3200400"/>
            <a:ext cx="3822180" cy="4572000"/>
            <a:chOff x="9081020" y="3200400"/>
            <a:chExt cx="3822180" cy="457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81020" y="3200400"/>
              <a:ext cx="3822180" cy="35305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855200" y="7018347"/>
              <a:ext cx="2186856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Discrete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7800" y="3135660"/>
            <a:ext cx="3733800" cy="4636740"/>
            <a:chOff x="177800" y="3135660"/>
            <a:chExt cx="3733800" cy="46367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800" y="3135660"/>
              <a:ext cx="3733800" cy="37218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06474" y="7018347"/>
              <a:ext cx="2005910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Smooth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7800" y="3577590"/>
            <a:ext cx="4953000" cy="4194810"/>
            <a:chOff x="3987800" y="3577590"/>
            <a:chExt cx="4953000" cy="4194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7800" y="3577590"/>
              <a:ext cx="4953000" cy="28232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55945" y="7018347"/>
              <a:ext cx="3892917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Lumpy pudding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65094" y="600670"/>
            <a:ext cx="6874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The phage population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53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782" y="54114"/>
            <a:ext cx="12547025" cy="707886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</a:rPr>
              <a:t>Heat map of mycobacteriophage shared gene content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6" name="Picture 5" descr="figure_d2.tif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520" y="914407"/>
            <a:ext cx="9993880" cy="87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82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4816503" y="225425"/>
            <a:ext cx="33766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884" tIns="64943" rIns="129884" bIns="64943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51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Mosaicism</a:t>
            </a:r>
          </a:p>
        </p:txBody>
      </p:sp>
      <p:pic>
        <p:nvPicPr>
          <p:cNvPr id="3481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516" y="1501775"/>
            <a:ext cx="9104311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516" y="1501803"/>
            <a:ext cx="9104311" cy="78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. 2 Rohwer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7"/>
          <a:stretch/>
        </p:blipFill>
        <p:spPr>
          <a:xfrm>
            <a:off x="3530600" y="931332"/>
            <a:ext cx="6032028" cy="8804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6988" y="76200"/>
            <a:ext cx="5143226" cy="754054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Single-gene mosaics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535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1" y="1527602"/>
            <a:ext cx="12849349" cy="8149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994" y="304800"/>
            <a:ext cx="1107241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Rarefaction analysis of mycobacteriophages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073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Fig. 6 8-23-1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182"/>
          <a:stretch>
            <a:fillRect/>
          </a:stretch>
        </p:blipFill>
        <p:spPr bwMode="auto">
          <a:xfrm>
            <a:off x="1114453" y="854076"/>
            <a:ext cx="10798175" cy="882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8636028" y="9275791"/>
            <a:ext cx="3273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chemeClr val="bg1"/>
                </a:solidFill>
              </a:rPr>
              <a:t>Jacobs-Sera et al., ‘13</a:t>
            </a:r>
          </a:p>
        </p:txBody>
      </p: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2336805" y="76211"/>
            <a:ext cx="8166477" cy="7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FFFF00"/>
                </a:solidFill>
              </a:rPr>
              <a:t>A model for host range evolution</a:t>
            </a:r>
          </a:p>
        </p:txBody>
      </p:sp>
    </p:spTree>
    <p:extLst>
      <p:ext uri="{BB962C8B-B14F-4D97-AF65-F5344CB8AC3E}">
        <p14:creationId xmlns:p14="http://schemas.microsoft.com/office/powerpoint/2010/main" val="27745894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600201"/>
            <a:ext cx="13004800" cy="67056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5" tIns="45708" rIns="91415" bIns="45708" numCol="1" rtlCol="0" anchor="t" anchorCtr="0" compatLnSpc="1">
            <a:prstTxWarp prst="textNoShape">
              <a:avLst/>
            </a:prstTxWarp>
          </a:bodyPr>
          <a:lstStyle/>
          <a:p>
            <a:pPr defTabSz="914166"/>
            <a:endParaRPr lang="en-US">
              <a:latin typeface="Chalkboard" pitchFamily="1" charset="0"/>
              <a:ea typeface="ヒラギノ角ゴ ProN W3" pitchFamily="1" charset="-128"/>
              <a:cs typeface="ヒラギノ角ゴ ProN W3" pitchFamily="1" charset="-128"/>
              <a:sym typeface="Chalkboard" pitchFamily="1" charset="0"/>
            </a:endParaRPr>
          </a:p>
        </p:txBody>
      </p:sp>
      <p:pic>
        <p:nvPicPr>
          <p:cNvPr id="2" name="Picture 1" descr="Fig. 4 11-28-13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9" t="5926" r="4303" b="11546"/>
          <a:stretch/>
        </p:blipFill>
        <p:spPr>
          <a:xfrm>
            <a:off x="25400" y="1676400"/>
            <a:ext cx="13018438" cy="6653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96" y="304807"/>
            <a:ext cx="8047302" cy="830997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</a:rPr>
              <a:t>Mycobacteriophage Patience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957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1" y="123397"/>
            <a:ext cx="10363200" cy="94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74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238" y="957768"/>
            <a:ext cx="8458200" cy="8719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5961" y="76200"/>
            <a:ext cx="9572881" cy="754054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Darwin and the voyage of the Beagle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815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1" y="0"/>
            <a:ext cx="10709453" cy="9753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6807201" y="4800606"/>
            <a:ext cx="1905000" cy="3962401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807201" y="4724407"/>
            <a:ext cx="76200" cy="4495799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6883401" y="8763000"/>
            <a:ext cx="1828800" cy="45720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52128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-322461" y="1612915"/>
            <a:ext cx="262333" cy="77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898" tIns="64949" rIns="129898" bIns="64949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936655" y="258792"/>
            <a:ext cx="112045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898" tIns="64949" rIns="129898" bIns="64949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4600">
                <a:latin typeface="Comic Sans MS" charset="0"/>
                <a:cs typeface="Comic Sans MS" charset="0"/>
              </a:rPr>
              <a:t>Bacteriophages: The numerical majority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21998" y="1447802"/>
            <a:ext cx="10497192" cy="2744777"/>
            <a:chOff x="622295" y="1447800"/>
            <a:chExt cx="10497695" cy="2743949"/>
          </a:xfrm>
        </p:grpSpPr>
        <p:sp>
          <p:nvSpPr>
            <p:cNvPr id="20493" name="TextBox 3"/>
            <p:cNvSpPr txBox="1">
              <a:spLocks noChangeArrowheads="1"/>
            </p:cNvSpPr>
            <p:nvPr/>
          </p:nvSpPr>
          <p:spPr bwMode="auto">
            <a:xfrm>
              <a:off x="1923081" y="3352800"/>
              <a:ext cx="9196909" cy="83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latin typeface="Comic Sans MS" charset="0"/>
                  <a:cs typeface="Comic Sans MS" charset="0"/>
                </a:rPr>
                <a:t>10</a:t>
              </a:r>
              <a:r>
                <a:rPr lang="en-US" sz="4600" baseline="30000">
                  <a:latin typeface="Comic Sans MS" charset="0"/>
                  <a:cs typeface="Comic Sans MS" charset="0"/>
                </a:rPr>
                <a:t>31</a:t>
              </a:r>
              <a:r>
                <a:rPr lang="en-US" sz="4600">
                  <a:latin typeface="Comic Sans MS" charset="0"/>
                  <a:cs typeface="Comic Sans MS" charset="0"/>
                </a:rPr>
                <a:t> phage particles in biosphere</a:t>
              </a:r>
            </a:p>
          </p:txBody>
        </p:sp>
        <p:sp>
          <p:nvSpPr>
            <p:cNvPr id="20494" name="TextBox 6"/>
            <p:cNvSpPr txBox="1">
              <a:spLocks noChangeArrowheads="1"/>
            </p:cNvSpPr>
            <p:nvPr/>
          </p:nvSpPr>
          <p:spPr bwMode="auto">
            <a:xfrm>
              <a:off x="1944413" y="2438400"/>
              <a:ext cx="7880120" cy="83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latin typeface="Comic Sans MS" charset="0"/>
                  <a:cs typeface="Comic Sans MS" charset="0"/>
                </a:rPr>
                <a:t>10</a:t>
              </a:r>
              <a:r>
                <a:rPr lang="en-US" sz="4600" baseline="30000">
                  <a:latin typeface="Comic Sans MS" charset="0"/>
                  <a:cs typeface="Comic Sans MS" charset="0"/>
                </a:rPr>
                <a:t>6</a:t>
              </a:r>
              <a:r>
                <a:rPr lang="en-US" sz="4600">
                  <a:latin typeface="Comic Sans MS" charset="0"/>
                  <a:cs typeface="Comic Sans MS" charset="0"/>
                </a:rPr>
                <a:t> - 10</a:t>
              </a:r>
              <a:r>
                <a:rPr lang="en-US" sz="4600" baseline="30000">
                  <a:latin typeface="Comic Sans MS" charset="0"/>
                  <a:cs typeface="Comic Sans MS" charset="0"/>
                </a:rPr>
                <a:t>7</a:t>
              </a:r>
              <a:r>
                <a:rPr lang="en-US" sz="4600">
                  <a:latin typeface="Comic Sans MS" charset="0"/>
                  <a:cs typeface="Comic Sans MS" charset="0"/>
                </a:rPr>
                <a:t> phage particles/ml</a:t>
              </a:r>
            </a:p>
          </p:txBody>
        </p:sp>
        <p:sp>
          <p:nvSpPr>
            <p:cNvPr id="20495" name="TextBox 8"/>
            <p:cNvSpPr txBox="1">
              <a:spLocks noChangeArrowheads="1"/>
            </p:cNvSpPr>
            <p:nvPr/>
          </p:nvSpPr>
          <p:spPr bwMode="auto">
            <a:xfrm>
              <a:off x="622295" y="1447800"/>
              <a:ext cx="7612039" cy="83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solidFill>
                    <a:srgbClr val="FFFF00"/>
                  </a:solidFill>
                  <a:latin typeface="Comic Sans MS" charset="0"/>
                  <a:cs typeface="Comic Sans MS" charset="0"/>
                </a:rPr>
                <a:t>The viral population is vast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11022" y="4343400"/>
            <a:ext cx="10484355" cy="2808236"/>
            <a:chOff x="711034" y="4343400"/>
            <a:chExt cx="10484858" cy="2807474"/>
          </a:xfrm>
        </p:grpSpPr>
        <p:sp>
          <p:nvSpPr>
            <p:cNvPr id="20490" name="TextBox 8"/>
            <p:cNvSpPr txBox="1">
              <a:spLocks noChangeArrowheads="1"/>
            </p:cNvSpPr>
            <p:nvPr/>
          </p:nvSpPr>
          <p:spPr bwMode="auto">
            <a:xfrm>
              <a:off x="711034" y="4343400"/>
              <a:ext cx="8649031" cy="838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solidFill>
                    <a:srgbClr val="FFFF00"/>
                  </a:solidFill>
                  <a:latin typeface="Comic Sans MS" charset="0"/>
                  <a:cs typeface="Comic Sans MS" charset="0"/>
                </a:rPr>
                <a:t>The viral population is dynamic</a:t>
              </a:r>
            </a:p>
          </p:txBody>
        </p:sp>
        <p:sp>
          <p:nvSpPr>
            <p:cNvPr id="20491" name="TextBox 9"/>
            <p:cNvSpPr txBox="1">
              <a:spLocks noChangeArrowheads="1"/>
            </p:cNvSpPr>
            <p:nvPr/>
          </p:nvSpPr>
          <p:spPr bwMode="auto">
            <a:xfrm>
              <a:off x="2158666" y="5334000"/>
              <a:ext cx="6984083" cy="838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latin typeface="Comic Sans MS" charset="0"/>
                  <a:cs typeface="Comic Sans MS" charset="0"/>
                </a:rPr>
                <a:t>5:1 - 10:1 phage:bacteria</a:t>
              </a:r>
            </a:p>
          </p:txBody>
        </p:sp>
        <p:sp>
          <p:nvSpPr>
            <p:cNvPr id="20492" name="TextBox 10"/>
            <p:cNvSpPr txBox="1">
              <a:spLocks noChangeArrowheads="1"/>
            </p:cNvSpPr>
            <p:nvPr/>
          </p:nvSpPr>
          <p:spPr bwMode="auto">
            <a:xfrm>
              <a:off x="1977188" y="6311900"/>
              <a:ext cx="9218704" cy="838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latin typeface="Comic Sans MS" charset="0"/>
                  <a:cs typeface="Comic Sans MS" charset="0"/>
                </a:rPr>
                <a:t>10</a:t>
              </a:r>
              <a:r>
                <a:rPr lang="en-US" sz="4600" baseline="30000">
                  <a:latin typeface="Comic Sans MS" charset="0"/>
                  <a:cs typeface="Comic Sans MS" charset="0"/>
                </a:rPr>
                <a:t>23</a:t>
              </a:r>
              <a:r>
                <a:rPr lang="en-US" sz="4600">
                  <a:latin typeface="Comic Sans MS" charset="0"/>
                  <a:cs typeface="Comic Sans MS" charset="0"/>
                </a:rPr>
                <a:t> phage infections per second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11104" y="7239000"/>
            <a:ext cx="11125296" cy="2401889"/>
            <a:chOff x="710805" y="7239000"/>
            <a:chExt cx="11125595" cy="2402598"/>
          </a:xfrm>
        </p:grpSpPr>
        <p:sp>
          <p:nvSpPr>
            <p:cNvPr id="20488" name="TextBox 11"/>
            <p:cNvSpPr txBox="1">
              <a:spLocks noChangeArrowheads="1"/>
            </p:cNvSpPr>
            <p:nvPr/>
          </p:nvSpPr>
          <p:spPr bwMode="auto">
            <a:xfrm>
              <a:off x="710805" y="7239000"/>
              <a:ext cx="7276303" cy="83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eaLnBrk="1" hangingPunct="1"/>
              <a:r>
                <a:rPr lang="en-US" sz="4600">
                  <a:solidFill>
                    <a:srgbClr val="FFFF00"/>
                  </a:solidFill>
                  <a:latin typeface="Comic Sans MS" charset="0"/>
                  <a:cs typeface="Comic Sans MS" charset="0"/>
                </a:rPr>
                <a:t>The viral population is old</a:t>
              </a:r>
            </a:p>
          </p:txBody>
        </p:sp>
        <p:sp>
          <p:nvSpPr>
            <p:cNvPr id="20489" name="TextBox 12"/>
            <p:cNvSpPr txBox="1">
              <a:spLocks noChangeArrowheads="1"/>
            </p:cNvSpPr>
            <p:nvPr/>
          </p:nvSpPr>
          <p:spPr bwMode="auto">
            <a:xfrm>
              <a:off x="2251533" y="8054112"/>
              <a:ext cx="9584867" cy="1587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N W3" charset="0"/>
                  <a:cs typeface="ヒラギノ角ゴ ProN W3" charset="0"/>
                  <a:sym typeface="Chalkboard" charset="0"/>
                </a:defRPr>
              </a:lvl9pPr>
            </a:lstStyle>
            <a:p>
              <a:pPr algn="l" eaLnBrk="1" hangingPunct="1"/>
              <a:r>
                <a:rPr lang="en-US" sz="4600">
                  <a:latin typeface="Comic Sans MS" charset="0"/>
                  <a:cs typeface="Comic Sans MS" charset="0"/>
                </a:rPr>
                <a:t>Capsid Structural conservation suggests ancient origins </a:t>
              </a:r>
            </a:p>
          </p:txBody>
        </p:sp>
      </p:grpSp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651" y="6858003"/>
            <a:ext cx="168275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8761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311400" y="1066800"/>
            <a:ext cx="82296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pitchFamily="1" charset="0"/>
              <a:ea typeface="ヒラギノ角ゴ ProN W3" pitchFamily="1" charset="-128"/>
              <a:cs typeface="ヒラギノ角ゴ ProN W3" pitchFamily="1" charset="-128"/>
              <a:sym typeface="Chalkboard" pitchFamily="1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87600" y="1090238"/>
            <a:ext cx="8153400" cy="8434762"/>
            <a:chOff x="0" y="0"/>
            <a:chExt cx="5943600" cy="61487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4867275"/>
              <a:ext cx="5581650" cy="1281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3600" cy="489013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" name="Straight Arrow Connector 8"/>
          <p:cNvCxnSpPr/>
          <p:nvPr/>
        </p:nvCxnSpPr>
        <p:spPr bwMode="auto">
          <a:xfrm>
            <a:off x="787400" y="1524000"/>
            <a:ext cx="1524000" cy="0"/>
          </a:xfrm>
          <a:prstGeom prst="straightConnector1">
            <a:avLst/>
          </a:prstGeom>
          <a:ln w="76200" cmpd="sng">
            <a:solidFill>
              <a:srgbClr val="FFFF00"/>
            </a:solidFill>
            <a:headEnd type="none" w="med" len="med"/>
            <a:tailEnd type="stealth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>
            <a:off x="1016000" y="2174024"/>
            <a:ext cx="1524000" cy="0"/>
          </a:xfrm>
          <a:prstGeom prst="straightConnector1">
            <a:avLst/>
          </a:prstGeom>
          <a:ln w="76200" cmpd="sng">
            <a:solidFill>
              <a:srgbClr val="31E000"/>
            </a:solidFill>
            <a:headEnd type="none" w="med" len="med"/>
            <a:tailEnd type="stealth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1168400" y="2514600"/>
            <a:ext cx="15240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90819" y="152400"/>
            <a:ext cx="608338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The bacterial landscape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373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6197600" y="8534401"/>
            <a:ext cx="354330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68" rIns="91341" bIns="45668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3100">
                <a:solidFill>
                  <a:srgbClr val="000000"/>
                </a:solidFill>
              </a:rPr>
              <a:t>www.phagesdb.org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52400"/>
            <a:ext cx="11290300" cy="9436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7754" y="2133600"/>
            <a:ext cx="12931646" cy="55626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halkboard" pitchFamily="1" charset="0"/>
                <a:ea typeface="ヒラギノ角ゴ ProN W3" pitchFamily="1" charset="-128"/>
                <a:cs typeface="ヒラギノ角ゴ ProN W3" pitchFamily="1" charset="-128"/>
                <a:sym typeface="Chalkboard" pitchFamily="1" charset="0"/>
              </a:rPr>
              <a:t>   </a:t>
            </a: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halkboard" pitchFamily="1" charset="0"/>
              <a:ea typeface="ヒラギノ角ゴ ProN W3" pitchFamily="1" charset="-128"/>
              <a:cs typeface="ヒラギノ角ゴ ProN W3" pitchFamily="1" charset="-128"/>
              <a:sym typeface="Chalkboard" pitchFamily="1" charset="0"/>
            </a:endParaRPr>
          </a:p>
        </p:txBody>
      </p:sp>
      <p:pic>
        <p:nvPicPr>
          <p:cNvPr id="4" name="Picture 3" descr="Lots of phages 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189124"/>
            <a:ext cx="12885925" cy="5456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915" y="609600"/>
            <a:ext cx="650257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New genomes, new genes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503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54200" y="754626"/>
            <a:ext cx="9296400" cy="8846574"/>
            <a:chOff x="1778000" y="762000"/>
            <a:chExt cx="9448800" cy="8991600"/>
          </a:xfrm>
        </p:grpSpPr>
        <p:sp>
          <p:nvSpPr>
            <p:cNvPr id="3" name="Rectangle 2"/>
            <p:cNvSpPr/>
            <p:nvPr/>
          </p:nvSpPr>
          <p:spPr bwMode="auto">
            <a:xfrm>
              <a:off x="1778000" y="762000"/>
              <a:ext cx="9448800" cy="899160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halkboard" pitchFamily="1" charset="0"/>
                <a:ea typeface="ヒラギノ角ゴ ProN W3" pitchFamily="1" charset="-128"/>
                <a:cs typeface="ヒラギノ角ゴ ProN W3" pitchFamily="1" charset="-128"/>
                <a:sym typeface="Chalkboard" pitchFamily="1" charset="0"/>
              </a:endParaRPr>
            </a:p>
          </p:txBody>
        </p:sp>
        <p:pic>
          <p:nvPicPr>
            <p:cNvPr id="2" name="Picture 1" descr="Fig. 1 10-6-14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989" t="11237" r="10296" b="32014"/>
            <a:stretch/>
          </p:blipFill>
          <p:spPr>
            <a:xfrm>
              <a:off x="1854200" y="772055"/>
              <a:ext cx="9372600" cy="874450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8864600" y="9144000"/>
              <a:ext cx="1676400" cy="6096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halkboard" pitchFamily="1" charset="0"/>
                <a:ea typeface="ヒラギノ角ゴ ProN W3" pitchFamily="1" charset="-128"/>
                <a:cs typeface="ヒラギノ角ゴ ProN W3" pitchFamily="1" charset="-128"/>
                <a:sym typeface="Chalkboard" pitchFamily="1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10490" y="76200"/>
            <a:ext cx="707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Splitstree represented phylogeny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740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tinoPhamtableSelec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990607"/>
            <a:ext cx="12826999" cy="865736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406400" y="7543801"/>
            <a:ext cx="1447799" cy="1447799"/>
          </a:xfrm>
          <a:prstGeom prst="ellipse">
            <a:avLst/>
          </a:prstGeom>
          <a:solidFill>
            <a:srgbClr val="21FFFE">
              <a:alpha val="4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5" tIns="45708" rIns="91415" bIns="45708" numCol="1" rtlCol="0" anchor="t" anchorCtr="0" compatLnSpc="1">
            <a:prstTxWarp prst="textNoShape">
              <a:avLst/>
            </a:prstTxWarp>
          </a:bodyPr>
          <a:lstStyle/>
          <a:p>
            <a:pPr defTabSz="914166"/>
            <a:endParaRPr lang="en-US">
              <a:latin typeface="Chalkboard" pitchFamily="1" charset="0"/>
              <a:ea typeface="ヒラギノ角ゴ ProN W3" pitchFamily="1" charset="-128"/>
              <a:cs typeface="ヒラギノ角ゴ ProN W3" pitchFamily="1" charset="-128"/>
              <a:sym typeface="Chalkboard" pitchFamily="1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2659" y="67741"/>
            <a:ext cx="6410140" cy="830997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</a:rPr>
              <a:t>The tip of the iceberg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778000" y="4859867"/>
            <a:ext cx="1447799" cy="1447799"/>
          </a:xfrm>
          <a:prstGeom prst="ellipse">
            <a:avLst/>
          </a:prstGeom>
          <a:solidFill>
            <a:srgbClr val="F200E5">
              <a:alpha val="4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5" tIns="45708" rIns="91415" bIns="45708" numCol="1" rtlCol="0" anchor="t" anchorCtr="0" compatLnSpc="1">
            <a:prstTxWarp prst="textNoShape">
              <a:avLst/>
            </a:prstTxWarp>
          </a:bodyPr>
          <a:lstStyle/>
          <a:p>
            <a:pPr defTabSz="914166"/>
            <a:endParaRPr lang="en-US">
              <a:latin typeface="Chalkboard" pitchFamily="1" charset="0"/>
              <a:ea typeface="ヒラギノ角ゴ ProN W3" pitchFamily="1" charset="-128"/>
              <a:cs typeface="ヒラギノ角ゴ ProN W3" pitchFamily="1" charset="-128"/>
              <a:sym typeface="Chalkboard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3396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 5-21-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0" y="982614"/>
            <a:ext cx="6553200" cy="8694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0" y="84147"/>
            <a:ext cx="4900722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Genomic Mosaicism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625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400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3"/>
          <p:cNvSpPr txBox="1">
            <a:spLocks noChangeArrowheads="1"/>
          </p:cNvSpPr>
          <p:nvPr/>
        </p:nvSpPr>
        <p:spPr bwMode="auto">
          <a:xfrm>
            <a:off x="746126" y="255587"/>
            <a:ext cx="11663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>
            <a:spAutoFit/>
          </a:bodyPr>
          <a:lstStyle>
            <a:lvl1pPr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rgbClr val="FFFF00"/>
                </a:solidFill>
              </a:rPr>
              <a:t>Ways in which phages are useful for understanding TB</a:t>
            </a:r>
          </a:p>
        </p:txBody>
      </p:sp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1320804" y="1143000"/>
            <a:ext cx="10507944" cy="805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>
            <a:spAutoFit/>
          </a:bodyPr>
          <a:lstStyle>
            <a:lvl1pPr marL="569913" indent="-569913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Transposon delivery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Specialized transduction for gene replacement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Reporter gene delivery for diagnostics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Single-copy integration vectors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Mycobacterial specific recombineering systems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Immunity-based selectable markers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Regulatable expression systems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Phage-based lysis systems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Phage-associated biofilm loss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Host-killer genes for new anti-TB drug targets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Host surfaces used for phage adsorption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600"/>
              <a:t>Host modulated gene circuits</a:t>
            </a:r>
          </a:p>
        </p:txBody>
      </p:sp>
    </p:spTree>
    <p:extLst>
      <p:ext uri="{BB962C8B-B14F-4D97-AF65-F5344CB8AC3E}">
        <p14:creationId xmlns:p14="http://schemas.microsoft.com/office/powerpoint/2010/main" val="2425710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000" y="228600"/>
            <a:ext cx="848099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Thinking about TB phage therapy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" y="1371600"/>
            <a:ext cx="436391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What is needed?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112" y="2286000"/>
            <a:ext cx="12046888" cy="653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dirty="0" smtClean="0">
                <a:solidFill>
                  <a:srgbClr val="FFFF00"/>
                </a:solidFill>
              </a:rPr>
              <a:t>A cocktail of 3-6 phages that:</a:t>
            </a:r>
            <a:endParaRPr lang="en-US" dirty="0"/>
          </a:p>
          <a:p>
            <a:pPr marL="571500" indent="-571500" algn="l">
              <a:lnSpc>
                <a:spcPct val="140000"/>
              </a:lnSpc>
              <a:buFont typeface="Arial"/>
              <a:buChar char="•"/>
            </a:pPr>
            <a:r>
              <a:rPr lang="en-US" dirty="0"/>
              <a:t>Grow on </a:t>
            </a:r>
            <a:r>
              <a:rPr lang="en-US" i="1" dirty="0"/>
              <a:t>M. smegmatis </a:t>
            </a:r>
            <a:r>
              <a:rPr lang="en-US" dirty="0"/>
              <a:t>for simpler production</a:t>
            </a:r>
          </a:p>
          <a:p>
            <a:pPr marL="571500" indent="-571500" algn="l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Efficiently infect </a:t>
            </a:r>
            <a:r>
              <a:rPr lang="en-US" i="1" dirty="0" smtClean="0"/>
              <a:t>M. tuberculosis</a:t>
            </a:r>
          </a:p>
          <a:p>
            <a:pPr marL="571500" indent="-571500" algn="l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Have different mechanisms of resistance</a:t>
            </a:r>
          </a:p>
          <a:p>
            <a:pPr marL="571500" indent="-571500" algn="l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Do not transduce</a:t>
            </a:r>
          </a:p>
          <a:p>
            <a:pPr marL="571500" indent="-571500" algn="l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Do not encode toxins</a:t>
            </a:r>
          </a:p>
          <a:p>
            <a:pPr marL="571500" indent="-571500" algn="l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Span all clinical isolates</a:t>
            </a:r>
          </a:p>
        </p:txBody>
      </p:sp>
    </p:spTree>
    <p:extLst>
      <p:ext uri="{BB962C8B-B14F-4D97-AF65-F5344CB8AC3E}">
        <p14:creationId xmlns:p14="http://schemas.microsoft.com/office/powerpoint/2010/main" val="28151429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" y="1752600"/>
            <a:ext cx="11573110" cy="7111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6234" y="381000"/>
            <a:ext cx="891421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Phage infection of </a:t>
            </a:r>
            <a:r>
              <a:rPr lang="en-US" i="1" dirty="0" smtClean="0">
                <a:solidFill>
                  <a:srgbClr val="FFFF00"/>
                </a:solidFill>
              </a:rPr>
              <a:t>M. tuberculosis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528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Pages from ERADBAPATWAP '99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" t="2975" r="3889" b="52046"/>
          <a:stretch>
            <a:fillRect/>
          </a:stretch>
        </p:blipFill>
        <p:spPr bwMode="auto">
          <a:xfrm>
            <a:off x="11291" y="837641"/>
            <a:ext cx="12950613" cy="876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503487" y="137725"/>
            <a:ext cx="12123814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50130" eaLnBrk="1" hangingPunct="1"/>
            <a:r>
              <a:rPr lang="en-US" sz="4600">
                <a:solidFill>
                  <a:prstClr val="black"/>
                </a:solidFill>
                <a:latin typeface="Comic Sans MS" charset="0"/>
                <a:cs typeface="Comic Sans MS" charset="0"/>
              </a:rPr>
              <a:t>Early glimpses into bacteriophage evolution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02400" y="5567680"/>
            <a:ext cx="6459503" cy="3632765"/>
            <a:chOff x="4572000" y="3914696"/>
            <a:chExt cx="4541157" cy="2554545"/>
          </a:xfrm>
        </p:grpSpPr>
        <p:sp>
          <p:nvSpPr>
            <p:cNvPr id="7" name="Rectangle 6"/>
            <p:cNvSpPr/>
            <p:nvPr/>
          </p:nvSpPr>
          <p:spPr>
            <a:xfrm>
              <a:off x="4572000" y="3914696"/>
              <a:ext cx="4541157" cy="255454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501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582" name="TextBox 5"/>
            <p:cNvSpPr txBox="1">
              <a:spLocks noChangeArrowheads="1"/>
            </p:cNvSpPr>
            <p:nvPr/>
          </p:nvSpPr>
          <p:spPr bwMode="auto">
            <a:xfrm>
              <a:off x="4572000" y="3914696"/>
              <a:ext cx="454115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defTabSz="650130" eaLnBrk="1" hangingPunct="1"/>
              <a:r>
                <a:rPr lang="en-US" sz="2800" dirty="0">
                  <a:solidFill>
                    <a:prstClr val="black"/>
                  </a:solidFill>
                  <a:latin typeface="Comic Sans MS" charset="0"/>
                  <a:cs typeface="Comic Sans MS" charset="0"/>
                </a:rPr>
                <a:t>We propose a model for the genetic structure and dynamics of the global population in which all dsDNA phage genomes are mosaics with access, by horizontal exchange, to a large common genetic pool but in which access to the gene pool is not uniform for all phage.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1" y="5105400"/>
            <a:ext cx="6477001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28606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0" y="1752600"/>
            <a:ext cx="11589025" cy="754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683" y="381000"/>
            <a:ext cx="1104011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Phage plaques: some are clear, some turbid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788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295400"/>
            <a:ext cx="12374590" cy="7736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272" y="152400"/>
            <a:ext cx="1233185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Isolation or construction of clear plaque mutants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512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672" y="228600"/>
            <a:ext cx="915552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Isolation of phage resistant mutants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10^7 cfu mc2155 on TM4 plate.tif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400" y="1447800"/>
            <a:ext cx="7513747" cy="739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0" y="9016554"/>
            <a:ext cx="778111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cfu</a:t>
            </a:r>
            <a:r>
              <a:rPr lang="en-US" dirty="0" smtClean="0"/>
              <a:t> </a:t>
            </a:r>
            <a:r>
              <a:rPr lang="en-US" i="1" dirty="0" smtClean="0"/>
              <a:t>M. smegmatis </a:t>
            </a:r>
            <a:r>
              <a:rPr lang="en-US" dirty="0" smtClean="0"/>
              <a:t>on TM4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670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219200"/>
            <a:ext cx="10668000" cy="8347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86" y="228600"/>
            <a:ext cx="1265782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Resistance profiles of </a:t>
            </a:r>
            <a:r>
              <a:rPr lang="en-US" dirty="0"/>
              <a:t>A</a:t>
            </a:r>
            <a:r>
              <a:rPr lang="en-US" dirty="0" smtClean="0"/>
              <a:t>dephagia resistant mutants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484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351896"/>
            <a:ext cx="8153400" cy="832550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3530600" y="7315200"/>
            <a:ext cx="914400" cy="152400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94119" y="228600"/>
            <a:ext cx="1255668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Phage escape mutants infecting resistant mutants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573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54" y="1905000"/>
            <a:ext cx="12419346" cy="667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98" y="8655177"/>
            <a:ext cx="190433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</a:t>
            </a:r>
            <a:r>
              <a:rPr lang="en-US" baseline="30000" dirty="0" smtClean="0"/>
              <a:t>2</a:t>
            </a:r>
            <a:r>
              <a:rPr lang="en-US" dirty="0" smtClean="0"/>
              <a:t>155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40600" y="8618547"/>
            <a:ext cx="4327972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Resistant mutant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6812" y="344269"/>
            <a:ext cx="1172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Phage escape mutant still infects </a:t>
            </a:r>
            <a:r>
              <a:rPr lang="en-US" sz="3600" i="1" dirty="0" smtClean="0">
                <a:solidFill>
                  <a:srgbClr val="FFFF00"/>
                </a:solidFill>
              </a:rPr>
              <a:t>M. smegmatis</a:t>
            </a:r>
            <a:r>
              <a:rPr lang="en-US" sz="3600" dirty="0" smtClean="0">
                <a:solidFill>
                  <a:srgbClr val="FFFF00"/>
                </a:solidFill>
              </a:rPr>
              <a:t> mc</a:t>
            </a:r>
            <a:r>
              <a:rPr lang="en-US" sz="3600" baseline="30000" dirty="0" smtClean="0">
                <a:solidFill>
                  <a:srgbClr val="FFFF00"/>
                </a:solidFill>
              </a:rPr>
              <a:t>2</a:t>
            </a:r>
            <a:r>
              <a:rPr lang="en-US" sz="3600" dirty="0" smtClean="0">
                <a:solidFill>
                  <a:srgbClr val="FFFF00"/>
                </a:solidFill>
              </a:rPr>
              <a:t>155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449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080" y="4175871"/>
            <a:ext cx="11373672" cy="22394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85870" y="3657600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59072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62135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65198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68261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71324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4387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778954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02872" y="3657600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41139" y="3657600"/>
            <a:ext cx="474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5574" y="4061806"/>
            <a:ext cx="279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0210" y="4302976"/>
            <a:ext cx="3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30210" y="4531576"/>
            <a:ext cx="3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26240" y="4777394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0210" y="5023212"/>
            <a:ext cx="3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0210" y="5304806"/>
            <a:ext cx="3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30210" y="5550624"/>
            <a:ext cx="3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30210" y="5791200"/>
            <a:ext cx="3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82600" y="6072794"/>
            <a:ext cx="425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1778000" y="1371600"/>
            <a:ext cx="937488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Complex patterns of cross-resistance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534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5965" y="304802"/>
            <a:ext cx="4890367" cy="1015578"/>
          </a:xfrm>
          <a:prstGeom prst="rect">
            <a:avLst/>
          </a:prstGeom>
          <a:noFill/>
        </p:spPr>
        <p:txBody>
          <a:bodyPr wrap="none" lIns="91361" tIns="45678" rIns="91361" bIns="45678" rtlCol="0">
            <a:spAutoFit/>
          </a:bodyPr>
          <a:lstStyle/>
          <a:p>
            <a:r>
              <a:rPr lang="en-US" sz="6000" dirty="0" smtClean="0"/>
              <a:t>In summary…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177822" y="1752600"/>
            <a:ext cx="12573001" cy="6863333"/>
          </a:xfrm>
          <a:prstGeom prst="rect">
            <a:avLst/>
          </a:prstGeom>
          <a:noFill/>
        </p:spPr>
        <p:txBody>
          <a:bodyPr wrap="square" lIns="91361" tIns="45678" rIns="91361" bIns="45678" rtlCol="0">
            <a:spAutoFit/>
          </a:bodyPr>
          <a:lstStyle/>
          <a:p>
            <a:pPr marL="742306" indent="-742306" algn="l">
              <a:buAutoNum type="arabicPeriod"/>
            </a:pPr>
            <a:r>
              <a:rPr lang="en-US" sz="4000" dirty="0" smtClean="0"/>
              <a:t>The mycobacteriophage population is highly diverse with genomes of many distinct types</a:t>
            </a:r>
            <a:endParaRPr lang="en-US" sz="4000" dirty="0" smtClean="0"/>
          </a:p>
          <a:p>
            <a:pPr algn="l"/>
            <a:endParaRPr lang="en-US" sz="4000" dirty="0" smtClean="0"/>
          </a:p>
          <a:p>
            <a:pPr marL="742306" indent="-742306" algn="l">
              <a:buAutoNum type="arabicPeriod"/>
            </a:pPr>
            <a:r>
              <a:rPr lang="en-US" sz="4000" dirty="0" smtClean="0"/>
              <a:t>Phage populations are not necessarily discrete, but form a continuum of genetic diversity</a:t>
            </a:r>
            <a:endParaRPr lang="en-US" sz="4000" dirty="0" smtClean="0"/>
          </a:p>
          <a:p>
            <a:pPr algn="l"/>
            <a:endParaRPr lang="en-US" sz="4000" dirty="0" smtClean="0"/>
          </a:p>
          <a:p>
            <a:pPr marL="742306" indent="-742306" algn="l">
              <a:buFontTx/>
              <a:buAutoNum type="arabicPeriod"/>
            </a:pPr>
            <a:r>
              <a:rPr lang="en-US" sz="4000" dirty="0" smtClean="0"/>
              <a:t>The </a:t>
            </a:r>
            <a:r>
              <a:rPr lang="en-US" sz="4000" dirty="0" err="1" smtClean="0"/>
              <a:t>Actinobacteriophage</a:t>
            </a:r>
            <a:r>
              <a:rPr lang="en-US" sz="4000" dirty="0" smtClean="0"/>
              <a:t> landscape is virgin territory for discovery of genomes and genes</a:t>
            </a:r>
            <a:endParaRPr lang="en-US" sz="4000" dirty="0" smtClean="0"/>
          </a:p>
          <a:p>
            <a:pPr algn="l"/>
            <a:endParaRPr lang="en-US" sz="4000" dirty="0"/>
          </a:p>
          <a:p>
            <a:pPr marL="742306" indent="-742306" algn="l">
              <a:buAutoNum type="arabicPeriod"/>
            </a:pPr>
            <a:r>
              <a:rPr lang="en-US" sz="4000" dirty="0" smtClean="0"/>
              <a:t>Mycobacteriophages provide a rich toolbox for tuberculosis </a:t>
            </a:r>
            <a:r>
              <a:rPr lang="en-US" sz="4000" dirty="0" smtClean="0"/>
              <a:t>studies, including therapy.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5884183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28" y="152400"/>
            <a:ext cx="10464801" cy="1130300"/>
          </a:xfrm>
        </p:spPr>
        <p:txBody>
          <a:bodyPr/>
          <a:lstStyle/>
          <a:p>
            <a:pPr eaLnBrk="1" hangingPunct="1"/>
            <a:r>
              <a:rPr lang="en-US" sz="6100">
                <a:solidFill>
                  <a:srgbClr val="FFFF00"/>
                </a:solidFill>
                <a:latin typeface="Chalkboard" charset="0"/>
                <a:ea typeface="ヒラギノ角ゴ ProN W3" charset="0"/>
                <a:cs typeface="ヒラギノ角ゴ ProN W3" charset="0"/>
              </a:rPr>
              <a:t>Acknowledgements</a:t>
            </a:r>
          </a:p>
        </p:txBody>
      </p:sp>
      <p:sp>
        <p:nvSpPr>
          <p:cNvPr id="71682" name="TextBox 3"/>
          <p:cNvSpPr txBox="1">
            <a:spLocks noChangeArrowheads="1"/>
          </p:cNvSpPr>
          <p:nvPr/>
        </p:nvSpPr>
        <p:spPr bwMode="auto">
          <a:xfrm>
            <a:off x="930289" y="1371606"/>
            <a:ext cx="4962854" cy="655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 dirty="0" smtClean="0"/>
              <a:t>Steve </a:t>
            </a:r>
            <a:r>
              <a:rPr lang="en-US" dirty="0" err="1"/>
              <a:t>Cresawn</a:t>
            </a:r>
            <a:endParaRPr lang="en-US" dirty="0"/>
          </a:p>
          <a:p>
            <a:pPr algn="l" eaLnBrk="1" hangingPunct="1"/>
            <a:r>
              <a:rPr lang="en-US" dirty="0" smtClean="0"/>
              <a:t>Debbie </a:t>
            </a:r>
            <a:r>
              <a:rPr lang="en-US" dirty="0"/>
              <a:t>Jacobs-Sera</a:t>
            </a:r>
          </a:p>
          <a:p>
            <a:pPr algn="l" eaLnBrk="1" hangingPunct="1"/>
            <a:r>
              <a:rPr lang="en-US" dirty="0"/>
              <a:t>Dan Russell</a:t>
            </a:r>
          </a:p>
          <a:p>
            <a:pPr algn="l" eaLnBrk="1" hangingPunct="1"/>
            <a:r>
              <a:rPr lang="en-US" dirty="0" smtClean="0"/>
              <a:t>Charlie Bowman</a:t>
            </a:r>
            <a:endParaRPr lang="en-US" dirty="0"/>
          </a:p>
          <a:p>
            <a:pPr algn="l" eaLnBrk="1" hangingPunct="1"/>
            <a:r>
              <a:rPr lang="en-US" dirty="0"/>
              <a:t>Welkin </a:t>
            </a:r>
            <a:r>
              <a:rPr lang="en-US" dirty="0" smtClean="0"/>
              <a:t>Pope</a:t>
            </a:r>
            <a:endParaRPr lang="en-US" dirty="0"/>
          </a:p>
          <a:p>
            <a:pPr algn="l" eaLnBrk="1" hangingPunct="1"/>
            <a:r>
              <a:rPr lang="en-US" dirty="0" err="1"/>
              <a:t>Bekah</a:t>
            </a:r>
            <a:r>
              <a:rPr lang="en-US" dirty="0"/>
              <a:t> </a:t>
            </a:r>
            <a:r>
              <a:rPr lang="en-US" dirty="0" err="1" smtClean="0"/>
              <a:t>Dedrick</a:t>
            </a:r>
            <a:endParaRPr lang="en-US" dirty="0" smtClean="0"/>
          </a:p>
          <a:p>
            <a:pPr algn="l" eaLnBrk="1" hangingPunct="1"/>
            <a:r>
              <a:rPr lang="en-US" dirty="0" smtClean="0"/>
              <a:t>Zaritza Petrova</a:t>
            </a:r>
          </a:p>
          <a:p>
            <a:pPr algn="l" eaLnBrk="1" hangingPunct="1"/>
            <a:r>
              <a:rPr lang="en-US" dirty="0" smtClean="0"/>
              <a:t>Crystal </a:t>
            </a:r>
            <a:r>
              <a:rPr lang="en-US" dirty="0" err="1" smtClean="0"/>
              <a:t>Petrone</a:t>
            </a:r>
            <a:endParaRPr lang="en-US" dirty="0" smtClean="0"/>
          </a:p>
          <a:p>
            <a:pPr algn="l" eaLnBrk="1" hangingPunct="1"/>
            <a:r>
              <a:rPr lang="en-US" dirty="0"/>
              <a:t>Roger Hendrix</a:t>
            </a:r>
          </a:p>
          <a:p>
            <a:pPr algn="l" eaLnBrk="1" hangingPunct="1"/>
            <a:r>
              <a:rPr lang="en-US" dirty="0"/>
              <a:t>Jeffrey Lawrence</a:t>
            </a:r>
            <a:endParaRPr lang="en-US" dirty="0"/>
          </a:p>
        </p:txBody>
      </p:sp>
      <p:sp>
        <p:nvSpPr>
          <p:cNvPr id="71684" name="TextBox 6"/>
          <p:cNvSpPr txBox="1">
            <a:spLocks noChangeArrowheads="1"/>
          </p:cNvSpPr>
          <p:nvPr/>
        </p:nvSpPr>
        <p:spPr bwMode="auto">
          <a:xfrm>
            <a:off x="7188223" y="6576635"/>
            <a:ext cx="2746554" cy="7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eaLnBrk="1" hangingPunct="1"/>
            <a:r>
              <a:rPr lang="en-US" dirty="0"/>
              <a:t>Bill </a:t>
            </a:r>
            <a:r>
              <a:rPr lang="en-US" dirty="0" smtClean="0"/>
              <a:t>Jacobs</a:t>
            </a:r>
            <a:endParaRPr lang="en-US" dirty="0"/>
          </a:p>
        </p:txBody>
      </p:sp>
      <p:sp>
        <p:nvSpPr>
          <p:cNvPr id="71686" name="TextBox 1"/>
          <p:cNvSpPr txBox="1">
            <a:spLocks noChangeArrowheads="1"/>
          </p:cNvSpPr>
          <p:nvPr/>
        </p:nvSpPr>
        <p:spPr bwMode="auto">
          <a:xfrm>
            <a:off x="3027090" y="8024415"/>
            <a:ext cx="6950585" cy="7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/>
              <a:t>Phage Hunters everywhere!</a:t>
            </a:r>
          </a:p>
        </p:txBody>
      </p:sp>
      <p:sp>
        <p:nvSpPr>
          <p:cNvPr id="71687" name="TextBox 7"/>
          <p:cNvSpPr txBox="1">
            <a:spLocks noChangeArrowheads="1"/>
          </p:cNvSpPr>
          <p:nvPr/>
        </p:nvSpPr>
        <p:spPr bwMode="auto">
          <a:xfrm>
            <a:off x="5099450" y="8763002"/>
            <a:ext cx="2774506" cy="7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/>
              <a:t>HHMI, NIH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188200" y="1437243"/>
            <a:ext cx="5044781" cy="461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1" rIns="91346" bIns="45671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eaLnBrk="1" hangingPunct="1"/>
            <a:r>
              <a:rPr lang="en-US" dirty="0"/>
              <a:t>David </a:t>
            </a:r>
            <a:r>
              <a:rPr lang="en-US" dirty="0" err="1"/>
              <a:t>Asai</a:t>
            </a:r>
            <a:endParaRPr lang="en-US" dirty="0"/>
          </a:p>
          <a:p>
            <a:pPr algn="l" eaLnBrk="1" hangingPunct="1"/>
            <a:r>
              <a:rPr lang="en-US" dirty="0" smtClean="0"/>
              <a:t>Kevin </a:t>
            </a:r>
            <a:r>
              <a:rPr lang="en-US" dirty="0" smtClean="0"/>
              <a:t>Bradley</a:t>
            </a:r>
            <a:endParaRPr lang="en-US" dirty="0"/>
          </a:p>
          <a:p>
            <a:pPr algn="l" eaLnBrk="1" hangingPunct="1"/>
            <a:r>
              <a:rPr lang="en-US" dirty="0" smtClean="0"/>
              <a:t>Billy </a:t>
            </a:r>
            <a:r>
              <a:rPr lang="en-US" dirty="0" err="1" smtClean="0"/>
              <a:t>Biederman</a:t>
            </a:r>
            <a:endParaRPr lang="en-US" dirty="0" smtClean="0"/>
          </a:p>
          <a:p>
            <a:pPr algn="l" eaLnBrk="1" hangingPunct="1"/>
            <a:r>
              <a:rPr lang="en-US" dirty="0" smtClean="0"/>
              <a:t>Vic </a:t>
            </a:r>
            <a:r>
              <a:rPr lang="en-US" dirty="0" err="1" smtClean="0"/>
              <a:t>Sivanathan</a:t>
            </a:r>
            <a:endParaRPr lang="en-US" dirty="0" smtClean="0"/>
          </a:p>
          <a:p>
            <a:pPr algn="l" eaLnBrk="1" hangingPunct="1"/>
            <a:r>
              <a:rPr lang="en-US" dirty="0" smtClean="0"/>
              <a:t>Marianne </a:t>
            </a:r>
            <a:r>
              <a:rPr lang="en-US" dirty="0" err="1" smtClean="0"/>
              <a:t>Poxleitner</a:t>
            </a:r>
            <a:endParaRPr lang="en-US" dirty="0" smtClean="0"/>
          </a:p>
          <a:p>
            <a:pPr algn="l" eaLnBrk="1" hangingPunct="1"/>
            <a:r>
              <a:rPr lang="en-US" dirty="0" smtClean="0"/>
              <a:t>Sharon </a:t>
            </a:r>
            <a:r>
              <a:rPr lang="en-US" dirty="0" err="1" smtClean="0"/>
              <a:t>Isern</a:t>
            </a:r>
            <a:endParaRPr lang="en-US" dirty="0" smtClean="0"/>
          </a:p>
          <a:p>
            <a:pPr algn="l" eaLnBrk="1" hangingPunct="1"/>
            <a:r>
              <a:rPr lang="en-US" dirty="0" smtClean="0"/>
              <a:t>Scott Michaels</a:t>
            </a:r>
          </a:p>
        </p:txBody>
      </p:sp>
    </p:spTree>
    <p:extLst>
      <p:ext uri="{BB962C8B-B14F-4D97-AF65-F5344CB8AC3E}">
        <p14:creationId xmlns:p14="http://schemas.microsoft.com/office/powerpoint/2010/main" val="41580702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3529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238" y="957768"/>
            <a:ext cx="8458200" cy="8719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5961" y="76200"/>
            <a:ext cx="9572881" cy="754054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Darwin and the voyage of the Beagle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412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1" y="0"/>
            <a:ext cx="10709453" cy="9753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7188200" y="8915401"/>
            <a:ext cx="76200" cy="45720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9233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476909" y="169334"/>
            <a:ext cx="12354311" cy="6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08" tIns="45434" rIns="90908" bIns="45434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l" defTabSz="910182" eaLnBrk="1" hangingPunct="1"/>
            <a:r>
              <a:rPr lang="en-US" sz="3600" dirty="0">
                <a:solidFill>
                  <a:srgbClr val="FFFF00"/>
                </a:solidFill>
              </a:rPr>
              <a:t>Growth in the number of sequenced </a:t>
            </a:r>
            <a:r>
              <a:rPr lang="en-US" sz="3600" dirty="0" err="1">
                <a:solidFill>
                  <a:srgbClr val="FFFF00"/>
                </a:solidFill>
              </a:rPr>
              <a:t>Actinobacteriophages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2" y="1022429"/>
            <a:ext cx="11171602" cy="8712927"/>
          </a:xfrm>
          <a:prstGeom prst="rect">
            <a:avLst/>
          </a:prstGeom>
        </p:spPr>
      </p:pic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8940800" y="4737100"/>
            <a:ext cx="2736250" cy="2921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908" tIns="45434" rIns="90908" bIns="45434"/>
          <a:lstStyle/>
          <a:p>
            <a:pPr defTabSz="907430"/>
            <a:endParaRPr lang="en-US"/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6730999" y="6489700"/>
            <a:ext cx="4946051" cy="2921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908" tIns="45434" rIns="90908" bIns="45434"/>
          <a:lstStyle/>
          <a:p>
            <a:pPr defTabSz="907430"/>
            <a:endParaRPr lang="en-US"/>
          </a:p>
        </p:txBody>
      </p:sp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5603875" y="6408740"/>
            <a:ext cx="105092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08" tIns="45434" rIns="90908" bIns="45434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defTabSz="910182" eaLnBrk="1" hangingPunct="1"/>
            <a:r>
              <a:rPr lang="en-US" sz="2400" dirty="0">
                <a:solidFill>
                  <a:srgbClr val="000000"/>
                </a:solidFill>
              </a:rPr>
              <a:t>PHIRE</a:t>
            </a:r>
          </a:p>
        </p:txBody>
      </p:sp>
      <p:sp>
        <p:nvSpPr>
          <p:cNvPr id="24581" name="TextBox 9"/>
          <p:cNvSpPr txBox="1">
            <a:spLocks noChangeArrowheads="1"/>
          </p:cNvSpPr>
          <p:nvPr/>
        </p:nvSpPr>
        <p:spPr bwMode="auto">
          <a:xfrm>
            <a:off x="6929440" y="4656140"/>
            <a:ext cx="2011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08" tIns="45434" rIns="90908" bIns="45434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defTabSz="910182" eaLnBrk="1" hangingPunct="1"/>
            <a:r>
              <a:rPr lang="en-US" sz="2400">
                <a:solidFill>
                  <a:srgbClr val="000000"/>
                </a:solidFill>
              </a:rPr>
              <a:t>SEA-PHAGES</a:t>
            </a:r>
          </a:p>
        </p:txBody>
      </p:sp>
    </p:spTree>
    <p:extLst>
      <p:ext uri="{BB962C8B-B14F-4D97-AF65-F5344CB8AC3E}">
        <p14:creationId xmlns:p14="http://schemas.microsoft.com/office/powerpoint/2010/main" val="90650933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27Dotplo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7" y="736601"/>
            <a:ext cx="8965173" cy="899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600" y="-16933"/>
            <a:ext cx="12026606" cy="754054"/>
          </a:xfrm>
          <a:prstGeom prst="rect">
            <a:avLst/>
          </a:prstGeom>
          <a:noFill/>
        </p:spPr>
        <p:txBody>
          <a:bodyPr wrap="none" lIns="91415" tIns="45708" rIns="91415" bIns="45708" rtlCol="0">
            <a:spAutoFit/>
          </a:bodyPr>
          <a:lstStyle/>
          <a:p>
            <a:pPr algn="l"/>
            <a:r>
              <a:rPr lang="en-US" dirty="0" err="1" smtClean="0">
                <a:solidFill>
                  <a:srgbClr val="FFFF00"/>
                </a:solidFill>
              </a:rPr>
              <a:t>Dotplot</a:t>
            </a:r>
            <a:r>
              <a:rPr lang="en-US" dirty="0" smtClean="0">
                <a:solidFill>
                  <a:srgbClr val="FFFF00"/>
                </a:solidFill>
              </a:rPr>
              <a:t> comparison of 627 mycobacteriophages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3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856088"/>
            <a:ext cx="7889065" cy="882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800" y="40424"/>
            <a:ext cx="813555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Clusters of Mycobacteriophages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9961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gegrow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999" y="1166193"/>
            <a:ext cx="9525001" cy="828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0207" y="228599"/>
            <a:ext cx="8884389" cy="75405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Growth in clusters and subclusters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568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1" charset="0"/>
            <a:ea typeface="ヒラギノ角ゴ ProN W3" pitchFamily="1" charset="-128"/>
            <a:cs typeface="ヒラギノ角ゴ ProN W3" pitchFamily="1" charset="-128"/>
            <a:sym typeface="Chalkboard" pitchFamily="1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37614</TotalTime>
  <Pages>0</Pages>
  <Words>617</Words>
  <Characters>0</Characters>
  <Application>Microsoft Macintosh PowerPoint</Application>
  <PresentationFormat>Custom</PresentationFormat>
  <Lines>0</Lines>
  <Paragraphs>126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Title &amp; Subtitle</vt:lpstr>
      <vt:lpstr>Title &amp; Bullets</vt:lpstr>
      <vt:lpstr>Photo - Horizontal</vt:lpstr>
      <vt:lpstr>Title - Center</vt:lpstr>
      <vt:lpstr>Photo - Vertical</vt:lpstr>
      <vt:lpstr>Title - Top</vt:lpstr>
      <vt:lpstr>Blank</vt:lpstr>
      <vt:lpstr>Title &amp; Bullets - Left</vt:lpstr>
      <vt:lpstr>Title &amp; Bullets - 2 Column</vt:lpstr>
      <vt:lpstr>Title, Bullets &amp; Photo</vt:lpstr>
      <vt:lpstr>Title &amp; Bullets - Right</vt:lpstr>
      <vt:lpstr>Bullets</vt:lpstr>
      <vt:lpstr>1_Title &amp; Bullets</vt:lpstr>
      <vt:lpstr>2_Title &amp; Subtitle</vt:lpstr>
      <vt:lpstr>2_Title &amp; Bullets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 and Outs of Mycobacteriophages</dc:title>
  <dc:subject/>
  <dc:creator/>
  <cp:keywords/>
  <dc:description/>
  <cp:lastModifiedBy>Graham Hatfull</cp:lastModifiedBy>
  <cp:revision>178</cp:revision>
  <dcterms:created xsi:type="dcterms:W3CDTF">2012-04-02T17:34:15Z</dcterms:created>
  <dcterms:modified xsi:type="dcterms:W3CDTF">2015-06-13T10:49:00Z</dcterms:modified>
</cp:coreProperties>
</file>