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Lst>
  <p:sldSz cx="51206400" cy="36576000"/>
  <p:notesSz cx="6858000" cy="9144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1" d="100"/>
          <a:sy n="21" d="100"/>
        </p:scale>
        <p:origin x="1434" y="120"/>
      </p:cViewPr>
      <p:guideLst>
        <p:guide orient="horz" pos="11520"/>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70"/>
            <a:ext cx="4352544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300AE-BADB-F84C-9C67-0F85CCF07814}"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373906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300AE-BADB-F84C-9C67-0F85CCF07814}"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77413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204206"/>
            <a:ext cx="64514733" cy="1747604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204206"/>
            <a:ext cx="192708527" cy="1747604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300AE-BADB-F84C-9C67-0F85CCF07814}"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428414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300AE-BADB-F84C-9C67-0F85CCF07814}"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238196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3503470"/>
            <a:ext cx="43525440" cy="726440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5502473"/>
            <a:ext cx="43525440" cy="800099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300AE-BADB-F84C-9C67-0F85CCF07814}"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363500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4" y="47794340"/>
            <a:ext cx="128611627" cy="135170330"/>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4" y="47794340"/>
            <a:ext cx="128611633" cy="135170330"/>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300AE-BADB-F84C-9C67-0F85CCF07814}"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398894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4736"/>
            <a:ext cx="4608576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8187270"/>
            <a:ext cx="22625053" cy="3412064"/>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1" y="11599334"/>
            <a:ext cx="22625053" cy="21073536"/>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187270"/>
            <a:ext cx="22633940" cy="3412064"/>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1599334"/>
            <a:ext cx="22633940" cy="21073536"/>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300AE-BADB-F84C-9C67-0F85CCF07814}" type="datetimeFigureOut">
              <a:rPr lang="en-US" smtClean="0"/>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251594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300AE-BADB-F84C-9C67-0F85CCF07814}" type="datetimeFigureOut">
              <a:rPr lang="en-US" smtClean="0"/>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298273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300AE-BADB-F84C-9C67-0F85CCF07814}" type="datetimeFigureOut">
              <a:rPr lang="en-US" smtClean="0"/>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316972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456267"/>
            <a:ext cx="16846553" cy="619760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456270"/>
            <a:ext cx="28625800" cy="3121660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7653870"/>
            <a:ext cx="16846553" cy="2501900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300AE-BADB-F84C-9C67-0F85CCF07814}"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92487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603200"/>
            <a:ext cx="30723840" cy="302260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268133"/>
            <a:ext cx="30723840" cy="2194560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28625803"/>
            <a:ext cx="30723840" cy="429259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300AE-BADB-F84C-9C67-0F85CCF07814}"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33413-1595-2745-A148-6F75F05D0FD0}" type="slidenum">
              <a:rPr lang="en-US" smtClean="0"/>
              <a:t>‹#›</a:t>
            </a:fld>
            <a:endParaRPr lang="en-US"/>
          </a:p>
        </p:txBody>
      </p:sp>
    </p:spTree>
    <p:extLst>
      <p:ext uri="{BB962C8B-B14F-4D97-AF65-F5344CB8AC3E}">
        <p14:creationId xmlns:p14="http://schemas.microsoft.com/office/powerpoint/2010/main" val="337234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64736"/>
            <a:ext cx="46085760" cy="60960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534403"/>
            <a:ext cx="46085760" cy="24138470"/>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3900536"/>
            <a:ext cx="11948160" cy="1947333"/>
          </a:xfrm>
          <a:prstGeom prst="rect">
            <a:avLst/>
          </a:prstGeom>
        </p:spPr>
        <p:txBody>
          <a:bodyPr vert="horz" lIns="512064" tIns="256032" rIns="512064" bIns="256032" rtlCol="0" anchor="ctr"/>
          <a:lstStyle>
            <a:lvl1pPr algn="l">
              <a:defRPr sz="6700">
                <a:solidFill>
                  <a:schemeClr val="tx1">
                    <a:tint val="75000"/>
                  </a:schemeClr>
                </a:solidFill>
              </a:defRPr>
            </a:lvl1pPr>
          </a:lstStyle>
          <a:p>
            <a:fld id="{B6F300AE-BADB-F84C-9C67-0F85CCF07814}" type="datetimeFigureOut">
              <a:rPr lang="en-US" smtClean="0"/>
              <a:t>5/28/2015</a:t>
            </a:fld>
            <a:endParaRPr lang="en-US"/>
          </a:p>
        </p:txBody>
      </p:sp>
      <p:sp>
        <p:nvSpPr>
          <p:cNvPr id="5" name="Footer Placeholder 4"/>
          <p:cNvSpPr>
            <a:spLocks noGrp="1"/>
          </p:cNvSpPr>
          <p:nvPr>
            <p:ph type="ftr" sz="quarter" idx="3"/>
          </p:nvPr>
        </p:nvSpPr>
        <p:spPr>
          <a:xfrm>
            <a:off x="17495520" y="33900536"/>
            <a:ext cx="16215360" cy="1947333"/>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3900536"/>
            <a:ext cx="11948160" cy="1947333"/>
          </a:xfrm>
          <a:prstGeom prst="rect">
            <a:avLst/>
          </a:prstGeom>
        </p:spPr>
        <p:txBody>
          <a:bodyPr vert="horz" lIns="512064" tIns="256032" rIns="512064" bIns="256032" rtlCol="0" anchor="ctr"/>
          <a:lstStyle>
            <a:lvl1pPr algn="r">
              <a:defRPr sz="6700">
                <a:solidFill>
                  <a:schemeClr val="tx1">
                    <a:tint val="75000"/>
                  </a:schemeClr>
                </a:solidFill>
              </a:defRPr>
            </a:lvl1pPr>
          </a:lstStyle>
          <a:p>
            <a:fld id="{18333413-1595-2745-A148-6F75F05D0FD0}" type="slidenum">
              <a:rPr lang="en-US" smtClean="0"/>
              <a:t>‹#›</a:t>
            </a:fld>
            <a:endParaRPr lang="en-US"/>
          </a:p>
        </p:txBody>
      </p:sp>
    </p:spTree>
    <p:extLst>
      <p:ext uri="{BB962C8B-B14F-4D97-AF65-F5344CB8AC3E}">
        <p14:creationId xmlns:p14="http://schemas.microsoft.com/office/powerpoint/2010/main" val="195080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2EB"/>
        </a:solidFill>
        <a:effectLst/>
      </p:bgPr>
    </p:bg>
    <p:spTree>
      <p:nvGrpSpPr>
        <p:cNvPr id="1" name=""/>
        <p:cNvGrpSpPr/>
        <p:nvPr/>
      </p:nvGrpSpPr>
      <p:grpSpPr>
        <a:xfrm>
          <a:off x="0" y="0"/>
          <a:ext cx="0" cy="0"/>
          <a:chOff x="0" y="0"/>
          <a:chExt cx="0" cy="0"/>
        </a:xfrm>
      </p:grpSpPr>
      <p:pic>
        <p:nvPicPr>
          <p:cNvPr id="3" name="Picture 2" descr="ulmcoptop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73"/>
            <a:ext cx="51206400" cy="4354286"/>
          </a:xfrm>
          <a:prstGeom prst="rect">
            <a:avLst/>
          </a:prstGeom>
        </p:spPr>
      </p:pic>
      <p:sp>
        <p:nvSpPr>
          <p:cNvPr id="2" name="TextBox 1"/>
          <p:cNvSpPr txBox="1"/>
          <p:nvPr/>
        </p:nvSpPr>
        <p:spPr>
          <a:xfrm>
            <a:off x="3429000" y="165648"/>
            <a:ext cx="44439840" cy="3293209"/>
          </a:xfrm>
          <a:prstGeom prst="rect">
            <a:avLst/>
          </a:prstGeom>
          <a:noFill/>
        </p:spPr>
        <p:txBody>
          <a:bodyPr wrap="square" rtlCol="0">
            <a:spAutoFit/>
          </a:bodyPr>
          <a:lstStyle/>
          <a:p>
            <a:pPr algn="ctr"/>
            <a:r>
              <a:rPr lang="en-US" sz="8800" dirty="0" err="1" smtClean="0"/>
              <a:t>Mycobacteriophage</a:t>
            </a:r>
            <a:r>
              <a:rPr lang="en-US" sz="8800" dirty="0"/>
              <a:t> </a:t>
            </a:r>
            <a:r>
              <a:rPr lang="en-US" sz="8800" dirty="0" smtClean="0"/>
              <a:t>discovery: potential applications for phage therapy </a:t>
            </a:r>
            <a:r>
              <a:rPr lang="en-US" sz="8800" dirty="0" smtClean="0"/>
              <a:t>of </a:t>
            </a:r>
            <a:r>
              <a:rPr lang="en-US" sz="8800" dirty="0" smtClean="0"/>
              <a:t>mycobacterial disease</a:t>
            </a:r>
          </a:p>
          <a:p>
            <a:pPr algn="ctr"/>
            <a:endParaRPr lang="en-US" sz="6000" dirty="0" smtClean="0"/>
          </a:p>
          <a:p>
            <a:pPr algn="ctr"/>
            <a:r>
              <a:rPr lang="en-US" sz="6000" dirty="0" smtClean="0"/>
              <a:t>   Fernanda </a:t>
            </a:r>
            <a:r>
              <a:rPr lang="en-US" sz="6000" dirty="0"/>
              <a:t>Alonzo, </a:t>
            </a:r>
            <a:r>
              <a:rPr lang="en-US" sz="6000" dirty="0" err="1"/>
              <a:t>Adebanjo</a:t>
            </a:r>
            <a:r>
              <a:rPr lang="en-US" sz="6000" dirty="0"/>
              <a:t> </a:t>
            </a:r>
            <a:r>
              <a:rPr lang="en-US" sz="6000" dirty="0" err="1"/>
              <a:t>Adedoja</a:t>
            </a:r>
            <a:r>
              <a:rPr lang="en-US" sz="6000" dirty="0"/>
              <a:t>, </a:t>
            </a:r>
            <a:r>
              <a:rPr lang="en-US" sz="6000" dirty="0" smtClean="0"/>
              <a:t>Ann </a:t>
            </a:r>
            <a:r>
              <a:rPr lang="en-US" sz="6000" dirty="0"/>
              <a:t>M. Findley, School of Sciences, </a:t>
            </a:r>
            <a:r>
              <a:rPr lang="en-US" sz="6000" dirty="0" smtClean="0"/>
              <a:t>ULM; </a:t>
            </a:r>
            <a:r>
              <a:rPr lang="en-US" sz="6000" dirty="0" smtClean="0"/>
              <a:t>Chris </a:t>
            </a:r>
            <a:r>
              <a:rPr lang="en-US" sz="6000" dirty="0" smtClean="0"/>
              <a:t>R. </a:t>
            </a:r>
            <a:r>
              <a:rPr lang="en-US" sz="6000" dirty="0" err="1" smtClean="0"/>
              <a:t>Gissendanner</a:t>
            </a:r>
            <a:r>
              <a:rPr lang="en-US" sz="6000" dirty="0" smtClean="0"/>
              <a:t>, School of Pharmacy</a:t>
            </a:r>
            <a:r>
              <a:rPr lang="en-US" sz="6000" smtClean="0"/>
              <a:t>, </a:t>
            </a:r>
            <a:r>
              <a:rPr lang="en-US" sz="6000" smtClean="0"/>
              <a:t>ULM</a:t>
            </a:r>
            <a:r>
              <a:rPr lang="en-US" sz="6000" smtClean="0"/>
              <a:t> </a:t>
            </a:r>
            <a:endParaRPr lang="en-US" sz="6000" dirty="0"/>
          </a:p>
        </p:txBody>
      </p:sp>
      <p:sp>
        <p:nvSpPr>
          <p:cNvPr id="4" name="TextBox 3"/>
          <p:cNvSpPr txBox="1"/>
          <p:nvPr/>
        </p:nvSpPr>
        <p:spPr>
          <a:xfrm>
            <a:off x="1045031" y="4707387"/>
            <a:ext cx="14826344" cy="12034064"/>
          </a:xfrm>
          <a:prstGeom prst="rect">
            <a:avLst/>
          </a:prstGeom>
          <a:noFill/>
          <a:ln>
            <a:solidFill>
              <a:schemeClr val="tx1"/>
            </a:solidFill>
          </a:ln>
        </p:spPr>
        <p:txBody>
          <a:bodyPr wrap="square" rtlCol="0">
            <a:spAutoFit/>
          </a:bodyPr>
          <a:lstStyle/>
          <a:p>
            <a:r>
              <a:rPr lang="en-US" sz="3600" b="1" dirty="0" smtClean="0"/>
              <a:t>Abstract</a:t>
            </a:r>
          </a:p>
          <a:p>
            <a:endParaRPr lang="en-US" sz="3600" b="1" dirty="0" smtClean="0"/>
          </a:p>
          <a:p>
            <a:r>
              <a:rPr lang="en-US" sz="3200" dirty="0" smtClean="0"/>
              <a:t>Nontuberculous </a:t>
            </a:r>
            <a:r>
              <a:rPr lang="en-US" sz="3200" dirty="0"/>
              <a:t>mycobacterial (NTM) infections cause a wide range of debilitating diseases and are increasing in prevalence in the U.S and worldwide. Antibiotic therapies for NTM disease are complex and poorly efficacious. One potential option for both prevention and treatment of NTM disease is bacteriophage therapy. In the age of extensive antibiotic resistance for many bacterial pathogens, phage therapy is gaining renewed attention as an alternative for the treatment of infectious bacterial diseases. Despite the potential of phage therapy, many factors complicate phage therapy development and use. One of the more important considerations is the availability of a diverse pool of candidate phages that can be tested for virulence and host-range, two factors that influence suitability and potential effectiveness of phage for therapeutic use. Due to extensive sampling using the non-pathogenic </a:t>
            </a:r>
            <a:r>
              <a:rPr lang="en-US" sz="3200" i="1" dirty="0"/>
              <a:t>Mycobacterium</a:t>
            </a:r>
            <a:r>
              <a:rPr lang="en-US" sz="3200" dirty="0"/>
              <a:t> </a:t>
            </a:r>
            <a:r>
              <a:rPr lang="en-US" sz="3200" i="1" dirty="0" err="1"/>
              <a:t>smegmatis</a:t>
            </a:r>
            <a:r>
              <a:rPr lang="en-US" sz="3200" i="1" dirty="0"/>
              <a:t>, </a:t>
            </a:r>
            <a:r>
              <a:rPr lang="en-US" sz="3200" dirty="0"/>
              <a:t>it is known that a large and genetically diverse pool of bacteriophage exists in the environment that are capable of infecting mycobacterium</a:t>
            </a:r>
            <a:r>
              <a:rPr lang="en-US" sz="3200" i="1" dirty="0"/>
              <a:t> </a:t>
            </a:r>
            <a:r>
              <a:rPr lang="en-US" sz="3200" dirty="0"/>
              <a:t>species. The genomes of </a:t>
            </a:r>
            <a:r>
              <a:rPr lang="en-US" sz="3200" dirty="0" smtClean="0"/>
              <a:t>greater than 800 </a:t>
            </a:r>
            <a:r>
              <a:rPr lang="en-US" sz="3200" dirty="0"/>
              <a:t>of these phage have been sequenced and can be clustered based on genomic sequence similarity. The bacteriophage discovery group at ULM is now exploring the use </a:t>
            </a:r>
            <a:r>
              <a:rPr lang="en-US" sz="3200" dirty="0" err="1"/>
              <a:t>mycobacteriophage</a:t>
            </a:r>
            <a:r>
              <a:rPr lang="en-US" sz="3200" dirty="0"/>
              <a:t> as potential phage therapy for NTM. Specifically, we are investigating the potential of the A3 </a:t>
            </a:r>
            <a:r>
              <a:rPr lang="en-US" sz="3200" dirty="0" err="1"/>
              <a:t>subcluster</a:t>
            </a:r>
            <a:r>
              <a:rPr lang="en-US" sz="3200" dirty="0"/>
              <a:t> of </a:t>
            </a:r>
            <a:r>
              <a:rPr lang="en-US" sz="3200" dirty="0" err="1"/>
              <a:t>mycobacteriophage</a:t>
            </a:r>
            <a:r>
              <a:rPr lang="en-US" sz="3200" dirty="0"/>
              <a:t>. A3 is one of three </a:t>
            </a:r>
            <a:r>
              <a:rPr lang="en-US" sz="3200" dirty="0" err="1"/>
              <a:t>subclusters</a:t>
            </a:r>
            <a:r>
              <a:rPr lang="en-US" sz="3200" dirty="0"/>
              <a:t>, out of 39 distinct clusters/</a:t>
            </a:r>
            <a:r>
              <a:rPr lang="en-US" sz="3200" dirty="0" err="1"/>
              <a:t>subclusters</a:t>
            </a:r>
            <a:r>
              <a:rPr lang="en-US" sz="3200" dirty="0"/>
              <a:t>, that have the ability to infect a broad host-range of pathogenic mycobacterial species. We have identified genetic characteristics of the A3 phage that further advance this group of phage as therapeutic candidates and we are initiating studies to test the </a:t>
            </a:r>
            <a:r>
              <a:rPr lang="en-US" sz="3200" dirty="0" smtClean="0"/>
              <a:t>50 </a:t>
            </a:r>
            <a:r>
              <a:rPr lang="en-US" sz="3200" dirty="0"/>
              <a:t>known A3 phage against the major NTM pathogens.</a:t>
            </a:r>
          </a:p>
        </p:txBody>
      </p:sp>
      <p:sp>
        <p:nvSpPr>
          <p:cNvPr id="5" name="TextBox 4"/>
          <p:cNvSpPr txBox="1"/>
          <p:nvPr/>
        </p:nvSpPr>
        <p:spPr>
          <a:xfrm>
            <a:off x="16891700" y="14647881"/>
            <a:ext cx="14826346" cy="2246769"/>
          </a:xfrm>
          <a:prstGeom prst="rect">
            <a:avLst/>
          </a:prstGeom>
          <a:noFill/>
        </p:spPr>
        <p:txBody>
          <a:bodyPr wrap="square" rtlCol="0">
            <a:spAutoFit/>
          </a:bodyPr>
          <a:lstStyle/>
          <a:p>
            <a:r>
              <a:rPr lang="en-US" sz="2800" dirty="0" smtClean="0"/>
              <a:t>A large number of genetically diverse </a:t>
            </a:r>
            <a:r>
              <a:rPr lang="en-US" sz="2800" dirty="0" err="1" smtClean="0"/>
              <a:t>mycobacteriophages</a:t>
            </a:r>
            <a:r>
              <a:rPr lang="en-US" sz="2800" dirty="0" smtClean="0"/>
              <a:t> that infect the non-pathogenic </a:t>
            </a:r>
            <a:r>
              <a:rPr lang="en-US" sz="2800" i="1" dirty="0" smtClean="0"/>
              <a:t>Mycobacterium </a:t>
            </a:r>
            <a:r>
              <a:rPr lang="en-US" sz="2800" i="1" dirty="0" err="1" smtClean="0"/>
              <a:t>smegmatis</a:t>
            </a:r>
            <a:r>
              <a:rPr lang="en-US" sz="2800" i="1" dirty="0" smtClean="0"/>
              <a:t> </a:t>
            </a:r>
            <a:r>
              <a:rPr lang="en-US" sz="2800" dirty="0" smtClean="0"/>
              <a:t>have been isolated from the environment.</a:t>
            </a:r>
          </a:p>
          <a:p>
            <a:r>
              <a:rPr lang="en-US" sz="2800" dirty="0"/>
              <a:t>Members from two clusters (A and K) exhibit broad host-range </a:t>
            </a:r>
            <a:r>
              <a:rPr lang="en-US" sz="2800" dirty="0" smtClean="0"/>
              <a:t>against different mycobacteria species (Jacobs-Sera </a:t>
            </a:r>
            <a:r>
              <a:rPr lang="en-US" sz="2800" dirty="0"/>
              <a:t>et al, 2012; </a:t>
            </a:r>
            <a:r>
              <a:rPr lang="en-US" sz="2800" dirty="0" err="1"/>
              <a:t>Rybniker</a:t>
            </a:r>
            <a:r>
              <a:rPr lang="en-US" sz="2800" dirty="0"/>
              <a:t> et al, 2006).</a:t>
            </a:r>
          </a:p>
          <a:p>
            <a:endParaRPr lang="en-US" sz="28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31" y="17995936"/>
            <a:ext cx="14826344" cy="1421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5031" y="16902949"/>
            <a:ext cx="14826344" cy="1077218"/>
          </a:xfrm>
          <a:prstGeom prst="rect">
            <a:avLst/>
          </a:prstGeom>
          <a:noFill/>
        </p:spPr>
        <p:txBody>
          <a:bodyPr wrap="square" rtlCol="0">
            <a:spAutoFit/>
          </a:bodyPr>
          <a:lstStyle/>
          <a:p>
            <a:r>
              <a:rPr lang="en-US" sz="3200" dirty="0" smtClean="0"/>
              <a:t>Nontuberculous mycobacteria (NTM) cause a variety of clinical diseases that are difficult to treat with antibiotics.</a:t>
            </a:r>
            <a:endParaRPr lang="en-US" sz="3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700" y="16592598"/>
            <a:ext cx="14826340" cy="720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242332" y="22697507"/>
            <a:ext cx="2061655" cy="523220"/>
          </a:xfrm>
          <a:prstGeom prst="rect">
            <a:avLst/>
          </a:prstGeom>
          <a:noFill/>
        </p:spPr>
        <p:txBody>
          <a:bodyPr wrap="none" rtlCol="0">
            <a:spAutoFit/>
          </a:bodyPr>
          <a:lstStyle/>
          <a:p>
            <a:r>
              <a:rPr lang="en-US" sz="2800" dirty="0" err="1" smtClean="0"/>
              <a:t>Hatfull</a:t>
            </a:r>
            <a:r>
              <a:rPr lang="en-US" sz="2800" dirty="0" smtClean="0"/>
              <a:t>, 2014</a:t>
            </a:r>
            <a:endParaRPr lang="en-US" sz="2800" dirty="0"/>
          </a:p>
        </p:txBody>
      </p:sp>
      <p:sp>
        <p:nvSpPr>
          <p:cNvPr id="12" name="TextBox 11"/>
          <p:cNvSpPr txBox="1"/>
          <p:nvPr/>
        </p:nvSpPr>
        <p:spPr>
          <a:xfrm>
            <a:off x="17200483" y="23926240"/>
            <a:ext cx="14826345" cy="2677656"/>
          </a:xfrm>
          <a:prstGeom prst="rect">
            <a:avLst/>
          </a:prstGeom>
          <a:noFill/>
        </p:spPr>
        <p:txBody>
          <a:bodyPr wrap="square" rtlCol="0">
            <a:spAutoFit/>
          </a:bodyPr>
          <a:lstStyle/>
          <a:p>
            <a:r>
              <a:rPr lang="en-US" sz="2800" dirty="0" smtClean="0"/>
              <a:t>The A3 </a:t>
            </a:r>
            <a:r>
              <a:rPr lang="en-US" sz="2800" dirty="0" err="1" smtClean="0"/>
              <a:t>subcluster</a:t>
            </a:r>
            <a:r>
              <a:rPr lang="en-US" sz="2800" dirty="0" smtClean="0"/>
              <a:t> of </a:t>
            </a:r>
            <a:r>
              <a:rPr lang="en-US" sz="2800" dirty="0" err="1" smtClean="0"/>
              <a:t>mycobacteriophage</a:t>
            </a:r>
            <a:r>
              <a:rPr lang="en-US" sz="2800" dirty="0" smtClean="0"/>
              <a:t> exhibit a broad host-range (Jacobs-Sera et al, 2012).</a:t>
            </a:r>
            <a:r>
              <a:rPr lang="en-US" sz="2800" dirty="0"/>
              <a:t> </a:t>
            </a:r>
            <a:r>
              <a:rPr lang="en-US" sz="2800" dirty="0" smtClean="0"/>
              <a:t>Broad host-range A3 phage can be split into two genetically distinct </a:t>
            </a:r>
            <a:r>
              <a:rPr lang="en-US" sz="2800" dirty="0" err="1" smtClean="0"/>
              <a:t>homoimmunity</a:t>
            </a:r>
            <a:r>
              <a:rPr lang="en-US" sz="2800" dirty="0" smtClean="0"/>
              <a:t> groups (green and blue boxes (arrows indicate specific broad host-range phage). Bxz2 can infect multiple Mycobacteria </a:t>
            </a:r>
            <a:r>
              <a:rPr lang="en-US" sz="2800" dirty="0"/>
              <a:t>species (</a:t>
            </a:r>
            <a:r>
              <a:rPr lang="en-US" sz="2800" dirty="0" err="1"/>
              <a:t>Rybniker</a:t>
            </a:r>
            <a:r>
              <a:rPr lang="en-US" sz="2800" dirty="0"/>
              <a:t> et al, 2006 </a:t>
            </a:r>
            <a:r>
              <a:rPr lang="en-US" sz="2800" dirty="0" smtClean="0"/>
              <a:t>) and </a:t>
            </a:r>
            <a:r>
              <a:rPr lang="en-US" sz="2800" dirty="0" err="1" smtClean="0"/>
              <a:t>Rockstar</a:t>
            </a:r>
            <a:r>
              <a:rPr lang="en-US" sz="2800" dirty="0" smtClean="0"/>
              <a:t> and </a:t>
            </a:r>
            <a:r>
              <a:rPr lang="en-US" sz="2800" dirty="0" err="1" smtClean="0"/>
              <a:t>Microwolf</a:t>
            </a:r>
            <a:r>
              <a:rPr lang="en-US" sz="2800" dirty="0" smtClean="0"/>
              <a:t> can  infect </a:t>
            </a:r>
            <a:r>
              <a:rPr lang="en-US" sz="2800" i="1" dirty="0" smtClean="0"/>
              <a:t>M. </a:t>
            </a:r>
            <a:r>
              <a:rPr lang="en-US" sz="2800" i="1" dirty="0" smtClean="0"/>
              <a:t>tuberculosis.</a:t>
            </a:r>
            <a:endParaRPr lang="en-US" sz="2800" i="1" dirty="0" smtClean="0"/>
          </a:p>
          <a:p>
            <a:endParaRPr lang="en-US" sz="2800" dirty="0"/>
          </a:p>
          <a:p>
            <a:endParaRPr lang="en-US" sz="2800" dirty="0" smtClean="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1823" y="25741019"/>
            <a:ext cx="14880133" cy="1058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45031" y="32344647"/>
            <a:ext cx="14826344" cy="4093428"/>
          </a:xfrm>
          <a:prstGeom prst="rect">
            <a:avLst/>
          </a:prstGeom>
          <a:noFill/>
        </p:spPr>
        <p:txBody>
          <a:bodyPr wrap="square" rtlCol="0">
            <a:spAutoFit/>
          </a:bodyPr>
          <a:lstStyle/>
          <a:p>
            <a:r>
              <a:rPr lang="en-US" sz="3600" b="1" dirty="0" smtClean="0"/>
              <a:t>References</a:t>
            </a:r>
          </a:p>
          <a:p>
            <a:r>
              <a:rPr lang="en-US" sz="2800" dirty="0" smtClean="0"/>
              <a:t>D.E. Griffith et al, 2007. An Official ATS/IDSA Statement: Diagnosis, Treatment, and Prevention of </a:t>
            </a:r>
            <a:r>
              <a:rPr lang="en-US" sz="2800" dirty="0" err="1" smtClean="0"/>
              <a:t>Nontuberculosis</a:t>
            </a:r>
            <a:r>
              <a:rPr lang="en-US" sz="2800" dirty="0" smtClean="0"/>
              <a:t> Mycobacterial Diseases. </a:t>
            </a:r>
            <a:r>
              <a:rPr lang="en-US" sz="2800" i="1" dirty="0" smtClean="0"/>
              <a:t>Am J </a:t>
            </a:r>
            <a:r>
              <a:rPr lang="en-US" sz="2800" i="1" dirty="0" err="1" smtClean="0"/>
              <a:t>Respir</a:t>
            </a:r>
            <a:r>
              <a:rPr lang="en-US" sz="2800" i="1" dirty="0" smtClean="0"/>
              <a:t> </a:t>
            </a:r>
            <a:r>
              <a:rPr lang="en-US" sz="2800" i="1" dirty="0" err="1" smtClean="0"/>
              <a:t>Crit</a:t>
            </a:r>
            <a:r>
              <a:rPr lang="en-US" sz="2800" i="1" dirty="0" smtClean="0"/>
              <a:t> Care Med</a:t>
            </a:r>
            <a:r>
              <a:rPr lang="en-US" sz="2800" dirty="0" smtClean="0"/>
              <a:t>, 175, pp 367-416.</a:t>
            </a:r>
          </a:p>
          <a:p>
            <a:r>
              <a:rPr lang="en-US" sz="2800" dirty="0" smtClean="0"/>
              <a:t>G.F. </a:t>
            </a:r>
            <a:r>
              <a:rPr lang="en-US" sz="2800" dirty="0" err="1" smtClean="0"/>
              <a:t>Hatfull</a:t>
            </a:r>
            <a:r>
              <a:rPr lang="en-US" sz="2800" dirty="0" smtClean="0"/>
              <a:t>, 2014. </a:t>
            </a:r>
            <a:r>
              <a:rPr lang="en-US" sz="2800" dirty="0" err="1" smtClean="0"/>
              <a:t>Mycobacteriophages</a:t>
            </a:r>
            <a:r>
              <a:rPr lang="en-US" sz="2800" dirty="0" smtClean="0"/>
              <a:t>: Windows into tuberculosis</a:t>
            </a:r>
            <a:r>
              <a:rPr lang="en-US" sz="2800" i="1" dirty="0" smtClean="0"/>
              <a:t>. </a:t>
            </a:r>
            <a:r>
              <a:rPr lang="en-US" sz="2800" i="1" dirty="0" err="1" smtClean="0"/>
              <a:t>PloS</a:t>
            </a:r>
            <a:r>
              <a:rPr lang="en-US" sz="2800" i="1" dirty="0" smtClean="0"/>
              <a:t> Pathogens</a:t>
            </a:r>
            <a:r>
              <a:rPr lang="en-US" sz="2800" dirty="0" smtClean="0"/>
              <a:t>, 10, e1003953.</a:t>
            </a:r>
          </a:p>
          <a:p>
            <a:r>
              <a:rPr lang="en-US" sz="2800" dirty="0" smtClean="0"/>
              <a:t>D. Jacobs-Sera, 2012. On the nature of </a:t>
            </a:r>
            <a:r>
              <a:rPr lang="en-US" sz="2800" dirty="0" err="1" smtClean="0"/>
              <a:t>mycobacteriophage</a:t>
            </a:r>
            <a:r>
              <a:rPr lang="en-US" sz="2800" dirty="0" smtClean="0"/>
              <a:t> diversity and host preference. </a:t>
            </a:r>
            <a:r>
              <a:rPr lang="en-US" sz="2800" i="1" dirty="0" smtClean="0"/>
              <a:t>Virology</a:t>
            </a:r>
            <a:r>
              <a:rPr lang="en-US" sz="2800" dirty="0" smtClean="0"/>
              <a:t>, 434, pp187-201.</a:t>
            </a:r>
          </a:p>
          <a:p>
            <a:r>
              <a:rPr lang="en-US" sz="2800" dirty="0" smtClean="0"/>
              <a:t>J. </a:t>
            </a:r>
            <a:r>
              <a:rPr lang="en-US" sz="2800" dirty="0" err="1" smtClean="0"/>
              <a:t>Rybniker</a:t>
            </a:r>
            <a:r>
              <a:rPr lang="en-US" sz="2800" dirty="0" smtClean="0"/>
              <a:t> et al, 2006. Host range of </a:t>
            </a:r>
            <a:r>
              <a:rPr lang="en-US" sz="2800" dirty="0" err="1" smtClean="0"/>
              <a:t>mycobacteriophages</a:t>
            </a:r>
            <a:r>
              <a:rPr lang="en-US" sz="2800" dirty="0" smtClean="0"/>
              <a:t> in </a:t>
            </a:r>
            <a:r>
              <a:rPr lang="en-US" sz="2800" i="1" dirty="0" smtClean="0"/>
              <a:t>Mycobacterium </a:t>
            </a:r>
            <a:r>
              <a:rPr lang="en-US" sz="2800" i="1" dirty="0" err="1" smtClean="0"/>
              <a:t>ulcerans</a:t>
            </a:r>
            <a:r>
              <a:rPr lang="en-US" sz="2800" dirty="0" smtClean="0"/>
              <a:t> and seven other mycobacteria including </a:t>
            </a:r>
            <a:r>
              <a:rPr lang="en-US" sz="2800" i="1" dirty="0" smtClean="0"/>
              <a:t>Mycobacterium tuberculosis</a:t>
            </a:r>
            <a:r>
              <a:rPr lang="en-US" sz="2800" dirty="0" smtClean="0"/>
              <a:t>-application for identification and susceptibility testing. </a:t>
            </a:r>
            <a:r>
              <a:rPr lang="en-US" sz="2800" i="1" dirty="0" smtClean="0"/>
              <a:t>Journal of Medical Microbiology</a:t>
            </a:r>
            <a:r>
              <a:rPr lang="en-US" sz="2800" dirty="0" smtClean="0"/>
              <a:t>, 55, pp 37-42.</a:t>
            </a:r>
            <a:endParaRPr lang="en-US" sz="2800" dirty="0"/>
          </a:p>
        </p:txBody>
      </p:sp>
      <p:sp>
        <p:nvSpPr>
          <p:cNvPr id="29" name="TextBox 28"/>
          <p:cNvSpPr txBox="1"/>
          <p:nvPr/>
        </p:nvSpPr>
        <p:spPr>
          <a:xfrm>
            <a:off x="32457119" y="32806311"/>
            <a:ext cx="18206578" cy="2246769"/>
          </a:xfrm>
          <a:prstGeom prst="rect">
            <a:avLst/>
          </a:prstGeom>
          <a:noFill/>
        </p:spPr>
        <p:txBody>
          <a:bodyPr wrap="square" rtlCol="0">
            <a:spAutoFit/>
          </a:bodyPr>
          <a:lstStyle/>
          <a:p>
            <a:r>
              <a:rPr lang="en-US" sz="2800" b="1" dirty="0" smtClean="0"/>
              <a:t>Acknowledgements</a:t>
            </a:r>
          </a:p>
          <a:p>
            <a:endParaRPr lang="en-US" sz="2800" dirty="0"/>
          </a:p>
          <a:p>
            <a:r>
              <a:rPr lang="en-US" sz="2800" b="1" dirty="0"/>
              <a:t>Research supported by the National Institute of General Medical Sciences of the National Institutes of Health under Award Number P30GM110703</a:t>
            </a:r>
            <a:r>
              <a:rPr lang="en-US" sz="2800" b="1" dirty="0" smtClean="0"/>
              <a:t>. ULM is a member of the HHMI SEA-PHAGES program and we thank the Graham Hatful lab, University of Pittsburgh, for their support.</a:t>
            </a:r>
            <a:endParaRPr lang="en-US" sz="2800" dirty="0"/>
          </a:p>
        </p:txBody>
      </p:sp>
      <p:sp>
        <p:nvSpPr>
          <p:cNvPr id="7" name="TextBox 6"/>
          <p:cNvSpPr txBox="1"/>
          <p:nvPr/>
        </p:nvSpPr>
        <p:spPr>
          <a:xfrm>
            <a:off x="12315826" y="30732485"/>
            <a:ext cx="3222549" cy="584775"/>
          </a:xfrm>
          <a:prstGeom prst="rect">
            <a:avLst/>
          </a:prstGeom>
          <a:noFill/>
        </p:spPr>
        <p:txBody>
          <a:bodyPr wrap="none" rtlCol="0">
            <a:spAutoFit/>
          </a:bodyPr>
          <a:lstStyle/>
          <a:p>
            <a:r>
              <a:rPr lang="en-US" sz="3200" dirty="0" smtClean="0"/>
              <a:t>Griffith et al, 2007</a:t>
            </a:r>
            <a:endParaRPr lang="en-US" sz="3200" dirty="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97"/>
          <a:stretch/>
        </p:blipFill>
        <p:spPr bwMode="auto">
          <a:xfrm>
            <a:off x="32733135" y="9451908"/>
            <a:ext cx="11901966" cy="754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2514" y="13020256"/>
            <a:ext cx="5997186" cy="666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1130" t="4277" r="1263" b="9835"/>
          <a:stretch/>
        </p:blipFill>
        <p:spPr bwMode="auto">
          <a:xfrm>
            <a:off x="32733135" y="17209441"/>
            <a:ext cx="11901966"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r="18756" b="5801"/>
          <a:stretch/>
        </p:blipFill>
        <p:spPr bwMode="auto">
          <a:xfrm>
            <a:off x="32457119" y="23418697"/>
            <a:ext cx="12406019" cy="511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863139" y="9451908"/>
            <a:ext cx="61277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2733135" y="4740767"/>
            <a:ext cx="18206565" cy="4462760"/>
          </a:xfrm>
          <a:prstGeom prst="rect">
            <a:avLst/>
          </a:prstGeom>
          <a:noFill/>
          <a:ln>
            <a:solidFill>
              <a:schemeClr val="tx1"/>
            </a:solidFill>
          </a:ln>
        </p:spPr>
        <p:txBody>
          <a:bodyPr wrap="square" rtlCol="0">
            <a:spAutoFit/>
          </a:bodyPr>
          <a:lstStyle/>
          <a:p>
            <a:r>
              <a:rPr lang="en-US" sz="3200" b="1" dirty="0" smtClean="0"/>
              <a:t>Is a PHAM 9928 modification a host-range determinant for A3 phage?</a:t>
            </a:r>
          </a:p>
          <a:p>
            <a:endParaRPr lang="en-US" sz="2800" dirty="0"/>
          </a:p>
          <a:p>
            <a:r>
              <a:rPr lang="en-US" sz="2800" dirty="0" smtClean="0"/>
              <a:t>In the </a:t>
            </a:r>
            <a:r>
              <a:rPr lang="en-US" sz="2800" dirty="0" smtClean="0"/>
              <a:t>A3 </a:t>
            </a:r>
            <a:r>
              <a:rPr lang="en-US" sz="2800" dirty="0" err="1" smtClean="0"/>
              <a:t>subcluster</a:t>
            </a:r>
            <a:r>
              <a:rPr lang="en-US" sz="2800" dirty="0"/>
              <a:t>,</a:t>
            </a:r>
            <a:r>
              <a:rPr lang="en-US" sz="2800" dirty="0" smtClean="0"/>
              <a:t> </a:t>
            </a:r>
            <a:r>
              <a:rPr lang="en-US" sz="2800" dirty="0" smtClean="0"/>
              <a:t>Bxz2 and </a:t>
            </a:r>
            <a:r>
              <a:rPr lang="en-US" sz="2800" dirty="0" err="1" smtClean="0"/>
              <a:t>Rockstar</a:t>
            </a:r>
            <a:r>
              <a:rPr lang="en-US" sz="2800" dirty="0" smtClean="0"/>
              <a:t> have broader host-range </a:t>
            </a:r>
            <a:r>
              <a:rPr lang="en-US" sz="2800" dirty="0" smtClean="0"/>
              <a:t>infectivity compared </a:t>
            </a:r>
            <a:r>
              <a:rPr lang="en-US" sz="2800" dirty="0" smtClean="0"/>
              <a:t>to JHC117 and </a:t>
            </a:r>
            <a:r>
              <a:rPr lang="en-US" sz="2800" dirty="0" err="1" smtClean="0"/>
              <a:t>HelDan</a:t>
            </a:r>
            <a:r>
              <a:rPr lang="en-US" sz="2800" dirty="0" smtClean="0"/>
              <a:t>. Bxz2 and JHC 117 have high sequence identity and </a:t>
            </a:r>
            <a:r>
              <a:rPr lang="en-US" sz="2800" dirty="0" err="1" smtClean="0"/>
              <a:t>Rockstar</a:t>
            </a:r>
            <a:r>
              <a:rPr lang="en-US" sz="2800" dirty="0" smtClean="0"/>
              <a:t> and </a:t>
            </a:r>
            <a:r>
              <a:rPr lang="en-US" sz="2800" dirty="0" err="1" smtClean="0"/>
              <a:t>HelDan</a:t>
            </a:r>
            <a:r>
              <a:rPr lang="en-US" sz="2800" dirty="0" smtClean="0"/>
              <a:t> also have high sequence identity. There are sequence differences in the GP5 region between </a:t>
            </a:r>
            <a:r>
              <a:rPr lang="en-US" sz="2800" dirty="0" smtClean="0"/>
              <a:t>these </a:t>
            </a:r>
            <a:r>
              <a:rPr lang="en-US" sz="2800" dirty="0" smtClean="0"/>
              <a:t>nearly identical phage. The protein encoded by GP5 belongs to PHAM 9928 and is a putative structural or minor tail protein. Sequence alignment of the GP5 protein reveals two amino acid differences that correlate </a:t>
            </a:r>
            <a:r>
              <a:rPr lang="en-US" sz="2800" dirty="0" smtClean="0"/>
              <a:t>with </a:t>
            </a:r>
            <a:r>
              <a:rPr lang="en-US" sz="2800" dirty="0" smtClean="0"/>
              <a:t>broad host range. JHC117 has amino acids F and T as positions 74 and 192, respectively. </a:t>
            </a:r>
            <a:r>
              <a:rPr lang="en-US" sz="2800" dirty="0" err="1" smtClean="0"/>
              <a:t>Rockstar</a:t>
            </a:r>
            <a:r>
              <a:rPr lang="en-US" sz="2800" dirty="0" smtClean="0"/>
              <a:t> and Bxz2 have F</a:t>
            </a:r>
            <a:r>
              <a:rPr lang="en-US" sz="2800" dirty="0" smtClean="0">
                <a:sym typeface="Wingdings" panose="05000000000000000000" pitchFamily="2" charset="2"/>
              </a:rPr>
              <a:t>74L and T192F changes at these positions, respectively. </a:t>
            </a:r>
            <a:r>
              <a:rPr lang="en-US" sz="2800" dirty="0" smtClean="0">
                <a:sym typeface="Wingdings" panose="05000000000000000000" pitchFamily="2" charset="2"/>
              </a:rPr>
              <a:t>The </a:t>
            </a:r>
            <a:r>
              <a:rPr lang="en-US" sz="2800" dirty="0" err="1" smtClean="0">
                <a:sym typeface="Wingdings" panose="05000000000000000000" pitchFamily="2" charset="2"/>
              </a:rPr>
              <a:t>HelDan</a:t>
            </a:r>
            <a:r>
              <a:rPr lang="en-US" sz="2800" dirty="0" smtClean="0">
                <a:sym typeface="Wingdings" panose="05000000000000000000" pitchFamily="2" charset="2"/>
              </a:rPr>
              <a:t> </a:t>
            </a:r>
            <a:r>
              <a:rPr lang="en-US" sz="2800" dirty="0" smtClean="0">
                <a:sym typeface="Wingdings" panose="05000000000000000000" pitchFamily="2" charset="2"/>
              </a:rPr>
              <a:t>PHAM9928 is a more </a:t>
            </a:r>
            <a:r>
              <a:rPr lang="en-US" sz="2800" dirty="0" smtClean="0">
                <a:sym typeface="Wingdings" panose="05000000000000000000" pitchFamily="2" charset="2"/>
              </a:rPr>
              <a:t>divergent form </a:t>
            </a:r>
            <a:r>
              <a:rPr lang="en-US" sz="2800" dirty="0" smtClean="0">
                <a:sym typeface="Wingdings" panose="05000000000000000000" pitchFamily="2" charset="2"/>
              </a:rPr>
              <a:t>of PHAM 9928. Twenty-five additional A3 phage have PHAM 9928 and six of these have the </a:t>
            </a:r>
            <a:r>
              <a:rPr lang="en-US" sz="2800" dirty="0" smtClean="0"/>
              <a:t>F</a:t>
            </a:r>
            <a:r>
              <a:rPr lang="en-US" sz="2800" dirty="0" smtClean="0">
                <a:sym typeface="Wingdings" panose="05000000000000000000" pitchFamily="2" charset="2"/>
              </a:rPr>
              <a:t>74L </a:t>
            </a:r>
            <a:r>
              <a:rPr lang="en-US" sz="2800" dirty="0">
                <a:sym typeface="Wingdings" panose="05000000000000000000" pitchFamily="2" charset="2"/>
              </a:rPr>
              <a:t>and T </a:t>
            </a:r>
            <a:r>
              <a:rPr lang="en-US" sz="2800" dirty="0" smtClean="0">
                <a:sym typeface="Wingdings" panose="05000000000000000000" pitchFamily="2" charset="2"/>
              </a:rPr>
              <a:t>192F signature.</a:t>
            </a:r>
            <a:endParaRPr lang="en-US" sz="2800" dirty="0" smtClean="0"/>
          </a:p>
          <a:p>
            <a:endParaRPr lang="en-US" sz="2800" dirty="0"/>
          </a:p>
        </p:txBody>
      </p:sp>
      <p:sp>
        <p:nvSpPr>
          <p:cNvPr id="36" name="TextBox 35"/>
          <p:cNvSpPr txBox="1"/>
          <p:nvPr/>
        </p:nvSpPr>
        <p:spPr>
          <a:xfrm>
            <a:off x="32457132" y="20659007"/>
            <a:ext cx="18206565" cy="2739211"/>
          </a:xfrm>
          <a:prstGeom prst="rect">
            <a:avLst/>
          </a:prstGeom>
          <a:noFill/>
          <a:ln>
            <a:solidFill>
              <a:schemeClr val="tx1"/>
            </a:solidFill>
          </a:ln>
        </p:spPr>
        <p:txBody>
          <a:bodyPr wrap="square" rtlCol="0">
            <a:spAutoFit/>
          </a:bodyPr>
          <a:lstStyle/>
          <a:p>
            <a:r>
              <a:rPr lang="en-US" sz="3200" b="1" dirty="0" smtClean="0"/>
              <a:t>Is PHAM 9883 also a host-range determinant for A3 phage?</a:t>
            </a:r>
          </a:p>
          <a:p>
            <a:endParaRPr lang="en-US" sz="2800" dirty="0"/>
          </a:p>
          <a:p>
            <a:r>
              <a:rPr lang="en-US" sz="2800" dirty="0" err="1" smtClean="0"/>
              <a:t>Microwolf</a:t>
            </a:r>
            <a:r>
              <a:rPr lang="en-US" sz="2800" dirty="0" smtClean="0"/>
              <a:t> also has broader host-range and has high sequence identity to Bxz2. There are also differences in the GP5 region between these two phage but </a:t>
            </a:r>
            <a:r>
              <a:rPr lang="en-US" sz="2800" dirty="0" err="1" smtClean="0"/>
              <a:t>Microwolf</a:t>
            </a:r>
            <a:r>
              <a:rPr lang="en-US" sz="2800" dirty="0" smtClean="0"/>
              <a:t> encodes a different structural protein (PHAM9883) that has some similarity but clearly diverged from PHAM 9928. Eighteen A3 phage have GP5 (PHAM 9883) and ten are 100% identical to </a:t>
            </a:r>
            <a:r>
              <a:rPr lang="en-US" sz="2800" dirty="0" err="1" smtClean="0"/>
              <a:t>Microwolf</a:t>
            </a:r>
            <a:r>
              <a:rPr lang="en-US" sz="2800" dirty="0" smtClean="0"/>
              <a:t> GP5. (ex. see alignment to </a:t>
            </a:r>
            <a:r>
              <a:rPr lang="en-US" sz="2800" dirty="0" err="1" smtClean="0"/>
              <a:t>MarQuadt</a:t>
            </a:r>
            <a:r>
              <a:rPr lang="en-US" sz="2800" dirty="0" smtClean="0"/>
              <a:t> )</a:t>
            </a:r>
            <a:endParaRPr lang="en-US" sz="2800" dirty="0"/>
          </a:p>
        </p:txBody>
      </p:sp>
      <p:sp>
        <p:nvSpPr>
          <p:cNvPr id="37" name="TextBox 36"/>
          <p:cNvSpPr txBox="1"/>
          <p:nvPr/>
        </p:nvSpPr>
        <p:spPr>
          <a:xfrm>
            <a:off x="32457132" y="28744405"/>
            <a:ext cx="18206565" cy="3600986"/>
          </a:xfrm>
          <a:prstGeom prst="rect">
            <a:avLst/>
          </a:prstGeom>
          <a:noFill/>
          <a:ln>
            <a:solidFill>
              <a:schemeClr val="tx1"/>
            </a:solidFill>
          </a:ln>
        </p:spPr>
        <p:txBody>
          <a:bodyPr wrap="square" rtlCol="0">
            <a:spAutoFit/>
          </a:bodyPr>
          <a:lstStyle/>
          <a:p>
            <a:r>
              <a:rPr lang="en-US" sz="3200" b="1" dirty="0" smtClean="0"/>
              <a:t>Conclusions</a:t>
            </a:r>
          </a:p>
          <a:p>
            <a:pPr marL="457200" indent="-457200">
              <a:buFont typeface="Arial" panose="020B0604020202020204" pitchFamily="34" charset="0"/>
              <a:buChar char="•"/>
            </a:pPr>
            <a:r>
              <a:rPr lang="en-US" sz="2800" dirty="0" smtClean="0"/>
              <a:t>The A3 </a:t>
            </a:r>
            <a:r>
              <a:rPr lang="en-US" sz="2800" dirty="0" err="1" smtClean="0"/>
              <a:t>subcluster</a:t>
            </a:r>
            <a:r>
              <a:rPr lang="en-US" sz="2800" dirty="0" smtClean="0"/>
              <a:t> contains several broad host-range phage</a:t>
            </a:r>
          </a:p>
          <a:p>
            <a:pPr marL="457200" indent="-457200">
              <a:buFont typeface="Arial" panose="020B0604020202020204" pitchFamily="34" charset="0"/>
              <a:buChar char="•"/>
            </a:pPr>
            <a:r>
              <a:rPr lang="en-US" sz="2800" dirty="0" smtClean="0"/>
              <a:t>Comparative analysis suggests that a putative structural/minor tail protein may be a determinant of broader host-range</a:t>
            </a:r>
          </a:p>
          <a:p>
            <a:pPr marL="457200" indent="-457200">
              <a:buFont typeface="Arial" panose="020B0604020202020204" pitchFamily="34" charset="0"/>
              <a:buChar char="•"/>
            </a:pPr>
            <a:r>
              <a:rPr lang="en-US" sz="2800" dirty="0" smtClean="0"/>
              <a:t>There are two diverged types of this protein (PHAMS 9928 and 9883)- The F</a:t>
            </a:r>
            <a:r>
              <a:rPr lang="en-US" sz="2800" dirty="0" smtClean="0">
                <a:sym typeface="Wingdings" panose="05000000000000000000" pitchFamily="2" charset="2"/>
              </a:rPr>
              <a:t>74L/T192F PHAM 9928 variant correlates to broad host-range and PHAM 9883 is found in another broad host-range </a:t>
            </a:r>
            <a:r>
              <a:rPr lang="en-US" sz="2800" dirty="0" smtClean="0">
                <a:sym typeface="Wingdings" panose="05000000000000000000" pitchFamily="2" charset="2"/>
              </a:rPr>
              <a:t>A3 phage</a:t>
            </a:r>
            <a:endParaRPr lang="en-US" sz="2800" dirty="0" smtClean="0">
              <a:sym typeface="Wingdings" panose="05000000000000000000" pitchFamily="2" charset="2"/>
            </a:endParaRPr>
          </a:p>
          <a:p>
            <a:pPr marL="457200" indent="-457200">
              <a:buFont typeface="Arial" panose="020B0604020202020204" pitchFamily="34" charset="0"/>
              <a:buChar char="•"/>
            </a:pPr>
            <a:r>
              <a:rPr lang="en-US" sz="2800" dirty="0" smtClean="0">
                <a:sym typeface="Wingdings" panose="05000000000000000000" pitchFamily="2" charset="2"/>
              </a:rPr>
              <a:t>Other A3 phage with these structural  protein variants may also exhibit broad host-range</a:t>
            </a:r>
          </a:p>
          <a:p>
            <a:pPr marL="457200" indent="-457200">
              <a:buFont typeface="Arial" panose="020B0604020202020204" pitchFamily="34" charset="0"/>
              <a:buChar char="•"/>
            </a:pPr>
            <a:r>
              <a:rPr lang="en-US" sz="2800" dirty="0" smtClean="0">
                <a:sym typeface="Wingdings" panose="05000000000000000000" pitchFamily="2" charset="2"/>
              </a:rPr>
              <a:t>A3 </a:t>
            </a:r>
            <a:r>
              <a:rPr lang="en-US" sz="2800" dirty="0" err="1" smtClean="0">
                <a:sym typeface="Wingdings" panose="05000000000000000000" pitchFamily="2" charset="2"/>
              </a:rPr>
              <a:t>subcluster</a:t>
            </a:r>
            <a:r>
              <a:rPr lang="en-US" sz="2800" dirty="0" smtClean="0">
                <a:sym typeface="Wingdings" panose="05000000000000000000" pitchFamily="2" charset="2"/>
              </a:rPr>
              <a:t> phage represent a potential pool of phage that can be developed as phage therapy against mycobacterial pathogens</a:t>
            </a:r>
            <a:endParaRPr lang="en-US" sz="2800" dirty="0"/>
          </a:p>
        </p:txBody>
      </p:sp>
      <p:sp>
        <p:nvSpPr>
          <p:cNvPr id="38" name="TextBox 37"/>
          <p:cNvSpPr txBox="1"/>
          <p:nvPr/>
        </p:nvSpPr>
        <p:spPr>
          <a:xfrm>
            <a:off x="16597785" y="4707387"/>
            <a:ext cx="15414171" cy="9510296"/>
          </a:xfrm>
          <a:prstGeom prst="rect">
            <a:avLst/>
          </a:prstGeom>
          <a:noFill/>
          <a:ln>
            <a:solidFill>
              <a:schemeClr val="tx1"/>
            </a:solidFill>
          </a:ln>
        </p:spPr>
        <p:txBody>
          <a:bodyPr wrap="square" rtlCol="0">
            <a:spAutoFit/>
          </a:bodyPr>
          <a:lstStyle/>
          <a:p>
            <a:r>
              <a:rPr lang="en-US" sz="3600" b="1" dirty="0" smtClean="0"/>
              <a:t>Identifying NTM Phage Therapy Candidates</a:t>
            </a:r>
          </a:p>
          <a:p>
            <a:endParaRPr lang="en-US" sz="3600" b="1" dirty="0"/>
          </a:p>
          <a:p>
            <a:pPr marL="571500" indent="-571500">
              <a:buFont typeface="Arial" panose="020B0604020202020204" pitchFamily="34" charset="0"/>
              <a:buChar char="•"/>
            </a:pPr>
            <a:r>
              <a:rPr lang="en-US" sz="3600" dirty="0" smtClean="0"/>
              <a:t>Screen existing sequenced A3 phage against slow- and fast-growing mycobacteria species that cause NTM</a:t>
            </a:r>
          </a:p>
          <a:p>
            <a:pPr marL="571500" indent="-571500">
              <a:buFont typeface="Arial" panose="020B0604020202020204" pitchFamily="34" charset="0"/>
              <a:buChar char="•"/>
            </a:pPr>
            <a:r>
              <a:rPr lang="en-US" sz="3600" dirty="0" smtClean="0"/>
              <a:t>Slow-growing species: </a:t>
            </a:r>
            <a:r>
              <a:rPr lang="en-US" sz="3600" i="1" dirty="0" smtClean="0"/>
              <a:t>M</a:t>
            </a:r>
            <a:r>
              <a:rPr lang="en-US" sz="3600" i="1" dirty="0"/>
              <a:t>. </a:t>
            </a:r>
            <a:r>
              <a:rPr lang="en-US" sz="3600" i="1" dirty="0" err="1"/>
              <a:t>avium</a:t>
            </a:r>
            <a:r>
              <a:rPr lang="en-US" sz="3600" dirty="0"/>
              <a:t> subsp. </a:t>
            </a:r>
            <a:r>
              <a:rPr lang="en-US" sz="3600" i="1" dirty="0" err="1" smtClean="0"/>
              <a:t>paratuberculosis</a:t>
            </a:r>
            <a:r>
              <a:rPr lang="en-US" sz="3600" i="1" dirty="0" smtClean="0"/>
              <a:t>, </a:t>
            </a:r>
            <a:r>
              <a:rPr lang="en-US" sz="3600" i="1" dirty="0"/>
              <a:t>M. </a:t>
            </a:r>
            <a:r>
              <a:rPr lang="en-US" sz="3600" i="1" dirty="0" err="1" smtClean="0"/>
              <a:t>marinum</a:t>
            </a:r>
            <a:r>
              <a:rPr lang="en-US" sz="3600" dirty="0" smtClean="0"/>
              <a:t>, </a:t>
            </a:r>
            <a:r>
              <a:rPr lang="en-US" sz="3600" i="1" dirty="0"/>
              <a:t>M. </a:t>
            </a:r>
            <a:r>
              <a:rPr lang="en-US" sz="3600" i="1" dirty="0" err="1" smtClean="0"/>
              <a:t>ulcerans</a:t>
            </a:r>
            <a:endParaRPr lang="en-US" sz="3600" i="1" dirty="0" smtClean="0"/>
          </a:p>
          <a:p>
            <a:pPr marL="571500" indent="-571500">
              <a:buFont typeface="Arial" panose="020B0604020202020204" pitchFamily="34" charset="0"/>
              <a:buChar char="•"/>
            </a:pPr>
            <a:r>
              <a:rPr lang="en-US" sz="3600" dirty="0" smtClean="0"/>
              <a:t>Fast-growing species: </a:t>
            </a:r>
            <a:r>
              <a:rPr lang="en-US" sz="3600" i="1" dirty="0"/>
              <a:t>M. </a:t>
            </a:r>
            <a:r>
              <a:rPr lang="en-US" sz="3600" i="1" dirty="0" err="1" smtClean="0"/>
              <a:t>abscessus</a:t>
            </a:r>
            <a:r>
              <a:rPr lang="en-US" sz="3600" dirty="0" smtClean="0"/>
              <a:t>, </a:t>
            </a:r>
            <a:r>
              <a:rPr lang="en-US" sz="3600" i="1" dirty="0"/>
              <a:t>M. </a:t>
            </a:r>
            <a:r>
              <a:rPr lang="en-US" sz="3600" i="1" dirty="0" err="1" smtClean="0"/>
              <a:t>chelonae</a:t>
            </a:r>
            <a:r>
              <a:rPr lang="en-US" sz="3600" dirty="0" smtClean="0"/>
              <a:t>, </a:t>
            </a:r>
            <a:r>
              <a:rPr lang="en-US" sz="3600" i="1" dirty="0"/>
              <a:t>M. </a:t>
            </a:r>
            <a:r>
              <a:rPr lang="en-US" sz="3600" i="1" dirty="0" err="1"/>
              <a:t>fortuitum</a:t>
            </a:r>
            <a:r>
              <a:rPr lang="en-US" sz="3600" dirty="0"/>
              <a:t> </a:t>
            </a:r>
            <a:endParaRPr lang="en-US" sz="3600" i="1" dirty="0"/>
          </a:p>
          <a:p>
            <a:pPr marL="571500" indent="-571500">
              <a:buFont typeface="Arial" panose="020B0604020202020204" pitchFamily="34" charset="0"/>
              <a:buChar char="•"/>
            </a:pPr>
            <a:r>
              <a:rPr lang="en-US" sz="3600" dirty="0" smtClean="0"/>
              <a:t>Comparative genome analysis to identify genetic factors contributing to host-range and virulence</a:t>
            </a:r>
          </a:p>
          <a:p>
            <a:pPr marL="571500" indent="-571500">
              <a:buFont typeface="Arial" panose="020B0604020202020204" pitchFamily="34" charset="0"/>
              <a:buChar char="•"/>
            </a:pPr>
            <a:r>
              <a:rPr lang="en-US" sz="3600" dirty="0" smtClean="0"/>
              <a:t>Determine </a:t>
            </a:r>
            <a:r>
              <a:rPr lang="en-US" sz="3600" dirty="0" err="1" smtClean="0"/>
              <a:t>homoimmunity</a:t>
            </a:r>
            <a:r>
              <a:rPr lang="en-US" sz="3600" dirty="0" smtClean="0"/>
              <a:t> relationships</a:t>
            </a:r>
          </a:p>
          <a:p>
            <a:pPr marL="571500" indent="-571500">
              <a:buFont typeface="Arial" panose="020B0604020202020204" pitchFamily="34" charset="0"/>
              <a:buChar char="•"/>
            </a:pPr>
            <a:r>
              <a:rPr lang="en-US" sz="3600" dirty="0" smtClean="0"/>
              <a:t>Isolate highly virulent variants of phage exhibiting broad host-range infectivity</a:t>
            </a:r>
          </a:p>
          <a:p>
            <a:pPr marL="571500" indent="-571500">
              <a:buFont typeface="Arial" panose="020B0604020202020204" pitchFamily="34" charset="0"/>
              <a:buChar char="•"/>
            </a:pPr>
            <a:r>
              <a:rPr lang="en-US" sz="3600" dirty="0" smtClean="0"/>
              <a:t>Determine infectivity characteristics (adsorption rate/latency/burst size)</a:t>
            </a:r>
          </a:p>
          <a:p>
            <a:pPr marL="571500" indent="-571500">
              <a:buFont typeface="Arial" panose="020B0604020202020204" pitchFamily="34" charset="0"/>
              <a:buChar char="•"/>
            </a:pPr>
            <a:r>
              <a:rPr lang="en-US" sz="3600" dirty="0" smtClean="0"/>
              <a:t>Determine appropriate cocktails for animal testing</a:t>
            </a:r>
          </a:p>
          <a:p>
            <a:pPr marL="571500" indent="-571500">
              <a:buFont typeface="Arial" panose="020B0604020202020204" pitchFamily="34" charset="0"/>
              <a:buChar char="•"/>
            </a:pPr>
            <a:r>
              <a:rPr lang="en-US" sz="3600" dirty="0" smtClean="0"/>
              <a:t>Identify additional A3 phage from existing archives of phage isolates or from the environment using molecular screening</a:t>
            </a:r>
          </a:p>
          <a:p>
            <a:pPr marL="571500" indent="-571500">
              <a:buFont typeface="Arial" panose="020B0604020202020204" pitchFamily="34" charset="0"/>
              <a:buChar char="•"/>
            </a:pPr>
            <a:r>
              <a:rPr lang="en-US" sz="3600" dirty="0" smtClean="0"/>
              <a:t>Characterize phage from other clusters/</a:t>
            </a:r>
            <a:r>
              <a:rPr lang="en-US" sz="3600" dirty="0" err="1" smtClean="0"/>
              <a:t>subclusters</a:t>
            </a:r>
            <a:r>
              <a:rPr lang="en-US" sz="3600" dirty="0" smtClean="0"/>
              <a:t> that have tendency for broad host-range as additional possible components of combinatorial cocktails</a:t>
            </a:r>
            <a:endParaRPr lang="en-US" sz="3600" dirty="0"/>
          </a:p>
        </p:txBody>
      </p:sp>
      <p:pic>
        <p:nvPicPr>
          <p:cNvPr id="2065"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83400" y="24393343"/>
            <a:ext cx="5956300"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640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733</TotalTime>
  <Words>1089</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PowerPoint Presentation</vt:lpstr>
    </vt:vector>
  </TitlesOfParts>
  <Company>ULM College of Pharmacy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Wells</dc:creator>
  <cp:lastModifiedBy>Ann Findley</cp:lastModifiedBy>
  <cp:revision>40</cp:revision>
  <dcterms:created xsi:type="dcterms:W3CDTF">2013-09-05T19:41:56Z</dcterms:created>
  <dcterms:modified xsi:type="dcterms:W3CDTF">2015-05-28T15:27:20Z</dcterms:modified>
</cp:coreProperties>
</file>