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JPG" ContentType="image/jpeg"/>
  <Default Extension="vml" ContentType="application/vnd.openxmlformats-officedocument.vmlDrawing"/>
  <Default Extension="wdp" ContentType="image/vnd.ms-photo"/>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840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79E"/>
    <a:srgbClr val="3E3E07"/>
    <a:srgbClr val="416802"/>
    <a:srgbClr val="AA0D42"/>
    <a:srgbClr val="6D092B"/>
    <a:srgbClr val="000073"/>
    <a:srgbClr val="FF000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2"/>
    <p:restoredTop sz="91595" autoAdjust="0"/>
  </p:normalViewPr>
  <p:slideViewPr>
    <p:cSldViewPr snapToGrid="0">
      <p:cViewPr>
        <p:scale>
          <a:sx n="36" d="100"/>
          <a:sy n="36" d="100"/>
        </p:scale>
        <p:origin x="856" y="144"/>
      </p:cViewPr>
      <p:guideLst>
        <p:guide orient="horz" pos="12096"/>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55DDDDE-CA16-8842-849D-CA0D7FE2DD6A}" type="datetime1">
              <a:rPr lang="en-US"/>
              <a:pPr>
                <a:defRPr/>
              </a:pPr>
              <a:t>6/9/16</a:t>
            </a:fld>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AB4A616-C9DD-704C-821D-D40592706EED}" type="slidenum">
              <a:rPr lang="en-US"/>
              <a:pPr>
                <a:defRPr/>
              </a:pPr>
              <a:t>‹#›</a:t>
            </a:fld>
            <a:endParaRPr lang="en-US"/>
          </a:p>
        </p:txBody>
      </p:sp>
    </p:spTree>
    <p:extLst>
      <p:ext uri="{BB962C8B-B14F-4D97-AF65-F5344CB8AC3E}">
        <p14:creationId xmlns:p14="http://schemas.microsoft.com/office/powerpoint/2010/main" val="3972913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470025" y="685800"/>
            <a:ext cx="391795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592F11-14E4-E640-8738-894249771435}" type="slidenum">
              <a:rPr lang="en-US"/>
              <a:pPr>
                <a:defRPr/>
              </a:pPr>
              <a:t>‹#›</a:t>
            </a:fld>
            <a:endParaRPr lang="en-US"/>
          </a:p>
        </p:txBody>
      </p:sp>
    </p:spTree>
    <p:extLst>
      <p:ext uri="{BB962C8B-B14F-4D97-AF65-F5344CB8AC3E}">
        <p14:creationId xmlns:p14="http://schemas.microsoft.com/office/powerpoint/2010/main" val="4263614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CE9365-C464-4241-B1F8-17FD0BFC0DA3}"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a:ea typeface="ＭＳ Ｐゴシック" charset="0"/>
              <a:cs typeface="ＭＳ Ｐゴシック" charset="0"/>
            </a:endParaRPr>
          </a:p>
        </p:txBody>
      </p:sp>
    </p:spTree>
    <p:extLst>
      <p:ext uri="{BB962C8B-B14F-4D97-AF65-F5344CB8AC3E}">
        <p14:creationId xmlns:p14="http://schemas.microsoft.com/office/powerpoint/2010/main" val="168447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0063"/>
            <a:ext cx="37306250"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B7188A-E34F-9549-BB23-59A2D09FA64B}" type="slidenum">
              <a:rPr lang="en-US"/>
              <a:pPr>
                <a:defRPr/>
              </a:pPr>
              <a:t>‹#›</a:t>
            </a:fld>
            <a:endParaRPr lang="en-US"/>
          </a:p>
        </p:txBody>
      </p:sp>
    </p:spTree>
    <p:extLst>
      <p:ext uri="{BB962C8B-B14F-4D97-AF65-F5344CB8AC3E}">
        <p14:creationId xmlns:p14="http://schemas.microsoft.com/office/powerpoint/2010/main" val="236006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9AB780-8D12-B247-B355-4A73EEE01FC8}" type="slidenum">
              <a:rPr lang="en-US"/>
              <a:pPr>
                <a:defRPr/>
              </a:pPr>
              <a:t>‹#›</a:t>
            </a:fld>
            <a:endParaRPr lang="en-US"/>
          </a:p>
        </p:txBody>
      </p:sp>
    </p:spTree>
    <p:extLst>
      <p:ext uri="{BB962C8B-B14F-4D97-AF65-F5344CB8AC3E}">
        <p14:creationId xmlns:p14="http://schemas.microsoft.com/office/powerpoint/2010/main" val="241404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538288"/>
            <a:ext cx="9875837" cy="32767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538288"/>
            <a:ext cx="29475113" cy="32767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3A095-12A1-8147-AF38-B82ADC6CE140}" type="slidenum">
              <a:rPr lang="en-US"/>
              <a:pPr>
                <a:defRPr/>
              </a:pPr>
              <a:t>‹#›</a:t>
            </a:fld>
            <a:endParaRPr lang="en-US"/>
          </a:p>
        </p:txBody>
      </p:sp>
    </p:spTree>
    <p:extLst>
      <p:ext uri="{BB962C8B-B14F-4D97-AF65-F5344CB8AC3E}">
        <p14:creationId xmlns:p14="http://schemas.microsoft.com/office/powerpoint/2010/main" val="30057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C8A82-D68A-6A43-BF69-CA5A748FE669}" type="slidenum">
              <a:rPr lang="en-US"/>
              <a:pPr>
                <a:defRPr/>
              </a:pPr>
              <a:t>‹#›</a:t>
            </a:fld>
            <a:endParaRPr lang="en-US"/>
          </a:p>
        </p:txBody>
      </p:sp>
    </p:spTree>
    <p:extLst>
      <p:ext uri="{BB962C8B-B14F-4D97-AF65-F5344CB8AC3E}">
        <p14:creationId xmlns:p14="http://schemas.microsoft.com/office/powerpoint/2010/main" val="211398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8D1C34-4695-AB41-B181-B28D8DA6CBC0}" type="slidenum">
              <a:rPr lang="en-US"/>
              <a:pPr>
                <a:defRPr/>
              </a:pPr>
              <a:t>‹#›</a:t>
            </a:fld>
            <a:endParaRPr lang="en-US"/>
          </a:p>
        </p:txBody>
      </p:sp>
    </p:spTree>
    <p:extLst>
      <p:ext uri="{BB962C8B-B14F-4D97-AF65-F5344CB8AC3E}">
        <p14:creationId xmlns:p14="http://schemas.microsoft.com/office/powerpoint/2010/main" val="83301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8961438"/>
            <a:ext cx="19675475"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8961438"/>
            <a:ext cx="19675475"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417BDF-4740-744F-A858-3C549251AC33}" type="slidenum">
              <a:rPr lang="en-US"/>
              <a:pPr>
                <a:defRPr/>
              </a:pPr>
              <a:t>‹#›</a:t>
            </a:fld>
            <a:endParaRPr lang="en-US"/>
          </a:p>
        </p:txBody>
      </p:sp>
    </p:spTree>
    <p:extLst>
      <p:ext uri="{BB962C8B-B14F-4D97-AF65-F5344CB8AC3E}">
        <p14:creationId xmlns:p14="http://schemas.microsoft.com/office/powerpoint/2010/main" val="416010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2CD7BF-D3F3-B544-B64B-1C962D340818}" type="slidenum">
              <a:rPr lang="en-US"/>
              <a:pPr>
                <a:defRPr/>
              </a:pPr>
              <a:t>‹#›</a:t>
            </a:fld>
            <a:endParaRPr lang="en-US"/>
          </a:p>
        </p:txBody>
      </p:sp>
    </p:spTree>
    <p:extLst>
      <p:ext uri="{BB962C8B-B14F-4D97-AF65-F5344CB8AC3E}">
        <p14:creationId xmlns:p14="http://schemas.microsoft.com/office/powerpoint/2010/main" val="205503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39B561-A43A-C14A-BAA3-FA18DBF8770B}" type="slidenum">
              <a:rPr lang="en-US"/>
              <a:pPr>
                <a:defRPr/>
              </a:pPr>
              <a:t>‹#›</a:t>
            </a:fld>
            <a:endParaRPr lang="en-US"/>
          </a:p>
        </p:txBody>
      </p:sp>
    </p:spTree>
    <p:extLst>
      <p:ext uri="{BB962C8B-B14F-4D97-AF65-F5344CB8AC3E}">
        <p14:creationId xmlns:p14="http://schemas.microsoft.com/office/powerpoint/2010/main" val="247624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4413AD-37CE-8A4A-B203-64B88C669023}" type="slidenum">
              <a:rPr lang="en-US"/>
              <a:pPr>
                <a:defRPr/>
              </a:pPr>
              <a:t>‹#›</a:t>
            </a:fld>
            <a:endParaRPr lang="en-US"/>
          </a:p>
        </p:txBody>
      </p:sp>
    </p:spTree>
    <p:extLst>
      <p:ext uri="{BB962C8B-B14F-4D97-AF65-F5344CB8AC3E}">
        <p14:creationId xmlns:p14="http://schemas.microsoft.com/office/powerpoint/2010/main" val="151950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98232-9E44-4141-AB4C-BA5383F21EFB}" type="slidenum">
              <a:rPr lang="en-US"/>
              <a:pPr>
                <a:defRPr/>
              </a:pPr>
              <a:t>‹#›</a:t>
            </a:fld>
            <a:endParaRPr lang="en-US"/>
          </a:p>
        </p:txBody>
      </p:sp>
    </p:spTree>
    <p:extLst>
      <p:ext uri="{BB962C8B-B14F-4D97-AF65-F5344CB8AC3E}">
        <p14:creationId xmlns:p14="http://schemas.microsoft.com/office/powerpoint/2010/main" val="39030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8F2568-9EFA-D441-BDF6-12FECEBD3515}" type="slidenum">
              <a:rPr lang="en-US"/>
              <a:pPr>
                <a:defRPr/>
              </a:pPr>
              <a:t>‹#›</a:t>
            </a:fld>
            <a:endParaRPr lang="en-US"/>
          </a:p>
        </p:txBody>
      </p:sp>
    </p:spTree>
    <p:extLst>
      <p:ext uri="{BB962C8B-B14F-4D97-AF65-F5344CB8AC3E}">
        <p14:creationId xmlns:p14="http://schemas.microsoft.com/office/powerpoint/2010/main" val="26959304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538288"/>
            <a:ext cx="39503350" cy="6400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70258" tIns="235129" rIns="470258" bIns="2351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3925" y="8961438"/>
            <a:ext cx="39503350" cy="253444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70258" tIns="235129" rIns="470258" bIns="2351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34972625"/>
            <a:ext cx="10242550" cy="2667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defRPr sz="72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34972625"/>
            <a:ext cx="13900150" cy="2667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ctr">
              <a:defRPr sz="72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34972625"/>
            <a:ext cx="10242550" cy="2667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r">
              <a:defRPr sz="7200"/>
            </a:lvl1pPr>
          </a:lstStyle>
          <a:p>
            <a:pPr>
              <a:defRPr/>
            </a:pPr>
            <a:fld id="{61E7B565-2EF1-2D4F-BDF0-3D0CB0183B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175" rtl="0" eaLnBrk="0" fontAlgn="base" hangingPunct="0">
        <a:spcBef>
          <a:spcPct val="0"/>
        </a:spcBef>
        <a:spcAft>
          <a:spcPct val="0"/>
        </a:spcAft>
        <a:defRPr sz="22600">
          <a:solidFill>
            <a:schemeClr val="tx2"/>
          </a:solidFill>
          <a:latin typeface="+mj-lt"/>
          <a:ea typeface="ＭＳ Ｐゴシック" charset="-128"/>
          <a:cs typeface="ＭＳ Ｐゴシック" charset="-128"/>
        </a:defRPr>
      </a:lvl1pPr>
      <a:lvl2pPr algn="ctr" defTabSz="4702175" rtl="0" eaLnBrk="0" fontAlgn="base" hangingPunct="0">
        <a:spcBef>
          <a:spcPct val="0"/>
        </a:spcBef>
        <a:spcAft>
          <a:spcPct val="0"/>
        </a:spcAft>
        <a:defRPr sz="22600">
          <a:solidFill>
            <a:schemeClr val="tx2"/>
          </a:solidFill>
          <a:latin typeface="Arial" charset="0"/>
          <a:ea typeface="ＭＳ Ｐゴシック" charset="-128"/>
          <a:cs typeface="ＭＳ Ｐゴシック" charset="-128"/>
        </a:defRPr>
      </a:lvl2pPr>
      <a:lvl3pPr algn="ctr" defTabSz="4702175" rtl="0" eaLnBrk="0" fontAlgn="base" hangingPunct="0">
        <a:spcBef>
          <a:spcPct val="0"/>
        </a:spcBef>
        <a:spcAft>
          <a:spcPct val="0"/>
        </a:spcAft>
        <a:defRPr sz="22600">
          <a:solidFill>
            <a:schemeClr val="tx2"/>
          </a:solidFill>
          <a:latin typeface="Arial" charset="0"/>
          <a:ea typeface="ＭＳ Ｐゴシック" charset="-128"/>
          <a:cs typeface="ＭＳ Ｐゴシック" charset="-128"/>
        </a:defRPr>
      </a:lvl3pPr>
      <a:lvl4pPr algn="ctr" defTabSz="4702175" rtl="0" eaLnBrk="0" fontAlgn="base" hangingPunct="0">
        <a:spcBef>
          <a:spcPct val="0"/>
        </a:spcBef>
        <a:spcAft>
          <a:spcPct val="0"/>
        </a:spcAft>
        <a:defRPr sz="22600">
          <a:solidFill>
            <a:schemeClr val="tx2"/>
          </a:solidFill>
          <a:latin typeface="Arial" charset="0"/>
          <a:ea typeface="ＭＳ Ｐゴシック" charset="-128"/>
          <a:cs typeface="ＭＳ Ｐゴシック" charset="-128"/>
        </a:defRPr>
      </a:lvl4pPr>
      <a:lvl5pPr algn="ctr" defTabSz="4702175" rtl="0" eaLnBrk="0" fontAlgn="base" hangingPunct="0">
        <a:spcBef>
          <a:spcPct val="0"/>
        </a:spcBef>
        <a:spcAft>
          <a:spcPct val="0"/>
        </a:spcAft>
        <a:defRPr sz="22600">
          <a:solidFill>
            <a:schemeClr val="tx2"/>
          </a:solidFill>
          <a:latin typeface="Arial" charset="0"/>
          <a:ea typeface="ＭＳ Ｐゴシック" charset="-128"/>
          <a:cs typeface="ＭＳ Ｐゴシック" charset="-128"/>
        </a:defRPr>
      </a:lvl5pPr>
      <a:lvl6pPr marL="457200" algn="ctr" defTabSz="4702175" rtl="0" fontAlgn="base">
        <a:spcBef>
          <a:spcPct val="0"/>
        </a:spcBef>
        <a:spcAft>
          <a:spcPct val="0"/>
        </a:spcAft>
        <a:defRPr sz="22600">
          <a:solidFill>
            <a:schemeClr val="tx2"/>
          </a:solidFill>
          <a:latin typeface="Arial" charset="0"/>
        </a:defRPr>
      </a:lvl6pPr>
      <a:lvl7pPr marL="914400" algn="ctr" defTabSz="4702175" rtl="0" fontAlgn="base">
        <a:spcBef>
          <a:spcPct val="0"/>
        </a:spcBef>
        <a:spcAft>
          <a:spcPct val="0"/>
        </a:spcAft>
        <a:defRPr sz="22600">
          <a:solidFill>
            <a:schemeClr val="tx2"/>
          </a:solidFill>
          <a:latin typeface="Arial" charset="0"/>
        </a:defRPr>
      </a:lvl7pPr>
      <a:lvl8pPr marL="1371600" algn="ctr" defTabSz="4702175" rtl="0" fontAlgn="base">
        <a:spcBef>
          <a:spcPct val="0"/>
        </a:spcBef>
        <a:spcAft>
          <a:spcPct val="0"/>
        </a:spcAft>
        <a:defRPr sz="22600">
          <a:solidFill>
            <a:schemeClr val="tx2"/>
          </a:solidFill>
          <a:latin typeface="Arial" charset="0"/>
        </a:defRPr>
      </a:lvl8pPr>
      <a:lvl9pPr marL="1828800" algn="ctr" defTabSz="4702175" rtl="0" fontAlgn="base">
        <a:spcBef>
          <a:spcPct val="0"/>
        </a:spcBef>
        <a:spcAft>
          <a:spcPct val="0"/>
        </a:spcAft>
        <a:defRPr sz="22600">
          <a:solidFill>
            <a:schemeClr val="tx2"/>
          </a:solidFill>
          <a:latin typeface="Arial" charset="0"/>
        </a:defRPr>
      </a:lvl9pPr>
    </p:titleStyle>
    <p:bodyStyle>
      <a:lvl1pPr marL="1763713" indent="-1763713" algn="l" defTabSz="4702175" rtl="0" eaLnBrk="0" fontAlgn="base" hangingPunct="0">
        <a:spcBef>
          <a:spcPct val="20000"/>
        </a:spcBef>
        <a:spcAft>
          <a:spcPct val="0"/>
        </a:spcAft>
        <a:buChar char="•"/>
        <a:defRPr sz="16500">
          <a:solidFill>
            <a:schemeClr val="tx1"/>
          </a:solidFill>
          <a:latin typeface="+mn-lt"/>
          <a:ea typeface="ＭＳ Ｐゴシック" charset="-128"/>
          <a:cs typeface="ＭＳ Ｐゴシック" charset="-128"/>
        </a:defRPr>
      </a:lvl1pPr>
      <a:lvl2pPr marL="3821113" indent="-1470025" algn="l" defTabSz="4702175" rtl="0" eaLnBrk="0" fontAlgn="base" hangingPunct="0">
        <a:spcBef>
          <a:spcPct val="20000"/>
        </a:spcBef>
        <a:spcAft>
          <a:spcPct val="0"/>
        </a:spcAft>
        <a:buChar char="–"/>
        <a:defRPr sz="14400">
          <a:solidFill>
            <a:schemeClr val="tx1"/>
          </a:solidFill>
          <a:latin typeface="+mn-lt"/>
          <a:ea typeface="ＭＳ Ｐゴシック" charset="-128"/>
        </a:defRPr>
      </a:lvl2pPr>
      <a:lvl3pPr marL="5878513" indent="-1176338" algn="l" defTabSz="4702175" rtl="0" eaLnBrk="0" fontAlgn="base" hangingPunct="0">
        <a:spcBef>
          <a:spcPct val="20000"/>
        </a:spcBef>
        <a:spcAft>
          <a:spcPct val="0"/>
        </a:spcAft>
        <a:buChar char="•"/>
        <a:defRPr sz="12300">
          <a:solidFill>
            <a:schemeClr val="tx1"/>
          </a:solidFill>
          <a:latin typeface="+mn-lt"/>
          <a:ea typeface="ＭＳ Ｐゴシック" charset="-128"/>
        </a:defRPr>
      </a:lvl3pPr>
      <a:lvl4pPr marL="8229600" indent="-1176338" algn="l" defTabSz="4702175" rtl="0" eaLnBrk="0" fontAlgn="base" hangingPunct="0">
        <a:spcBef>
          <a:spcPct val="20000"/>
        </a:spcBef>
        <a:spcAft>
          <a:spcPct val="0"/>
        </a:spcAft>
        <a:buChar char="–"/>
        <a:defRPr sz="10300">
          <a:solidFill>
            <a:schemeClr val="tx1"/>
          </a:solidFill>
          <a:latin typeface="+mn-lt"/>
          <a:ea typeface="ＭＳ Ｐゴシック" charset="-128"/>
        </a:defRPr>
      </a:lvl4pPr>
      <a:lvl5pPr marL="10580688" indent="-1174750" algn="l" defTabSz="4702175" rtl="0" eaLnBrk="0" fontAlgn="base" hangingPunct="0">
        <a:spcBef>
          <a:spcPct val="20000"/>
        </a:spcBef>
        <a:spcAft>
          <a:spcPct val="0"/>
        </a:spcAft>
        <a:buChar char="»"/>
        <a:defRPr sz="10300">
          <a:solidFill>
            <a:schemeClr val="tx1"/>
          </a:solidFill>
          <a:latin typeface="+mn-lt"/>
          <a:ea typeface="ＭＳ Ｐゴシック" charset="-128"/>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4.png"/><Relationship Id="rId10" Type="http://schemas.microsoft.com/office/2007/relationships/hdphoto" Target="../media/hdphoto1.wdp"/><Relationship Id="rId11" Type="http://schemas.openxmlformats.org/officeDocument/2006/relationships/image" Target="../media/image8.png"/><Relationship Id="rId12" Type="http://schemas.microsoft.com/office/2007/relationships/hdphoto" Target="../media/hdphoto2.wdp"/><Relationship Id="rId13" Type="http://schemas.openxmlformats.org/officeDocument/2006/relationships/image" Target="../media/image9.png"/><Relationship Id="rId14" Type="http://schemas.openxmlformats.org/officeDocument/2006/relationships/image" Target="../media/image10.tiff"/><Relationship Id="rId15" Type="http://schemas.openxmlformats.org/officeDocument/2006/relationships/image" Target="../media/image11.jpeg"/><Relationship Id="rId16" Type="http://schemas.openxmlformats.org/officeDocument/2006/relationships/package" Target="../embeddings/Microsoft_Excel_Worksheet1.xlsx"/><Relationship Id="rId17" Type="http://schemas.openxmlformats.org/officeDocument/2006/relationships/image" Target="../media/image1.emf"/><Relationship Id="rId18" Type="http://schemas.openxmlformats.org/officeDocument/2006/relationships/image" Target="../media/image12.emf"/><Relationship Id="rId19" Type="http://schemas.openxmlformats.org/officeDocument/2006/relationships/image" Target="../media/image13.JP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40" descr="phage-logoon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9390" y="4458078"/>
            <a:ext cx="9931514" cy="3508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10236790" y="5279832"/>
            <a:ext cx="26746502" cy="2840837"/>
          </a:xfrm>
        </p:spPr>
        <p:txBody>
          <a:bodyPr/>
          <a:lstStyle/>
          <a:p>
            <a:r>
              <a:rPr lang="en-US" sz="4800" b="1" dirty="0"/>
              <a:t> Sarah </a:t>
            </a:r>
            <a:r>
              <a:rPr lang="en-US" sz="4800" b="1" dirty="0" err="1"/>
              <a:t>Muche</a:t>
            </a:r>
            <a:r>
              <a:rPr lang="en-US" sz="4800" dirty="0"/>
              <a:t>, </a:t>
            </a:r>
            <a:r>
              <a:rPr lang="en-US" sz="4800" b="1" dirty="0"/>
              <a:t>Joseph Quinlan</a:t>
            </a:r>
            <a:r>
              <a:rPr lang="en-US" sz="4800" dirty="0"/>
              <a:t>, Christina </a:t>
            </a:r>
            <a:r>
              <a:rPr lang="en-US" sz="4800" dirty="0" err="1"/>
              <a:t>Gareis</a:t>
            </a:r>
            <a:r>
              <a:rPr lang="en-US" sz="4800" dirty="0"/>
              <a:t>, Alison </a:t>
            </a:r>
            <a:r>
              <a:rPr lang="en-US" sz="4800" dirty="0" err="1"/>
              <a:t>Kloiber</a:t>
            </a:r>
            <a:r>
              <a:rPr lang="en-US" sz="4800" dirty="0"/>
              <a:t>, Madison </a:t>
            </a:r>
            <a:r>
              <a:rPr lang="en-US" sz="4800" dirty="0" err="1"/>
              <a:t>Honer</a:t>
            </a:r>
            <a:r>
              <a:rPr lang="en-US" sz="4800" dirty="0"/>
              <a:t>, </a:t>
            </a:r>
            <a:r>
              <a:rPr lang="en-US" sz="4800" dirty="0" smtClean="0"/>
              <a:t/>
            </a:r>
            <a:br>
              <a:rPr lang="en-US" sz="4800" dirty="0" smtClean="0"/>
            </a:br>
            <a:r>
              <a:rPr lang="en-US" sz="4800" dirty="0" smtClean="0"/>
              <a:t>Taylor </a:t>
            </a:r>
            <a:r>
              <a:rPr lang="en-US" sz="4800" dirty="0"/>
              <a:t>Nguyen, Haley Patrick, Martin Ryan, Scott Newman, Lakshmi </a:t>
            </a:r>
            <a:r>
              <a:rPr lang="en-US" sz="4800" dirty="0" err="1"/>
              <a:t>Narayanam</a:t>
            </a:r>
            <a:r>
              <a:rPr lang="en-US" sz="4800" dirty="0"/>
              <a:t>, Ashley </a:t>
            </a:r>
            <a:r>
              <a:rPr lang="en-US" sz="4800" dirty="0" err="1"/>
              <a:t>Frankenfield</a:t>
            </a:r>
            <a:r>
              <a:rPr lang="en-US" sz="4800" dirty="0"/>
              <a:t>, Kaleigh Williams, Megan </a:t>
            </a:r>
            <a:r>
              <a:rPr lang="en-US" sz="4800" dirty="0" err="1"/>
              <a:t>Siwak</a:t>
            </a:r>
            <a:r>
              <a:rPr lang="en-US" sz="4800" dirty="0"/>
              <a:t>, Maddison Jeffries</a:t>
            </a:r>
            <a:r>
              <a:rPr lang="en-US" sz="4800" dirty="0" smtClean="0"/>
              <a:t>, Megan Hartwell, </a:t>
            </a:r>
            <a:r>
              <a:rPr lang="en-US" sz="4800" dirty="0" smtClean="0"/>
              <a:t/>
            </a:r>
            <a:br>
              <a:rPr lang="en-US" sz="4800" dirty="0" smtClean="0"/>
            </a:br>
            <a:r>
              <a:rPr lang="en-US" sz="4800" dirty="0" smtClean="0"/>
              <a:t>Shawn </a:t>
            </a:r>
            <a:r>
              <a:rPr lang="en-US" sz="4800" dirty="0" smtClean="0"/>
              <a:t>London, </a:t>
            </a:r>
            <a:r>
              <a:rPr lang="en-US" sz="4800" dirty="0"/>
              <a:t>Christina King-Smith, John </a:t>
            </a:r>
            <a:r>
              <a:rPr lang="en-US" sz="4800" dirty="0" err="1"/>
              <a:t>Braverman</a:t>
            </a:r>
            <a:r>
              <a:rPr lang="en-US" sz="4800" dirty="0"/>
              <a:t>, Julia Lee-</a:t>
            </a:r>
            <a:r>
              <a:rPr lang="en-US" sz="4800" dirty="0" err="1"/>
              <a:t>Soety</a:t>
            </a:r>
            <a:r>
              <a:rPr lang="en-US" sz="4800" dirty="0"/>
              <a:t>, Shantanu Bhatt </a:t>
            </a:r>
          </a:p>
        </p:txBody>
      </p:sp>
      <p:sp>
        <p:nvSpPr>
          <p:cNvPr id="15363" name="Text Box 7"/>
          <p:cNvSpPr txBox="1">
            <a:spLocks noChangeArrowheads="1"/>
          </p:cNvSpPr>
          <p:nvPr/>
        </p:nvSpPr>
        <p:spPr bwMode="auto">
          <a:xfrm>
            <a:off x="32157988" y="40136763"/>
            <a:ext cx="14630400" cy="289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0258" tIns="235129" rIns="470258" bIns="235129">
            <a:spAutoFit/>
          </a:bodyPr>
          <a:lstStyle>
            <a:lvl1pPr defTabSz="4702175" eaLnBrk="0" hangingPunct="0">
              <a:defRPr sz="2400">
                <a:solidFill>
                  <a:schemeClr val="tx1"/>
                </a:solidFill>
                <a:latin typeface="Arial" charset="0"/>
                <a:ea typeface="ＭＳ Ｐゴシック" charset="0"/>
                <a:cs typeface="ＭＳ Ｐゴシック" charset="0"/>
              </a:defRPr>
            </a:lvl1pPr>
            <a:lvl2pPr marL="742950" indent="-285750" defTabSz="4702175" eaLnBrk="0" hangingPunct="0">
              <a:defRPr sz="2400">
                <a:solidFill>
                  <a:schemeClr val="tx1"/>
                </a:solidFill>
                <a:latin typeface="Arial" charset="0"/>
                <a:ea typeface="ＭＳ Ｐゴシック" charset="0"/>
              </a:defRPr>
            </a:lvl2pPr>
            <a:lvl3pPr marL="1143000" indent="-228600" defTabSz="4702175" eaLnBrk="0" hangingPunct="0">
              <a:defRPr sz="2400">
                <a:solidFill>
                  <a:schemeClr val="tx1"/>
                </a:solidFill>
                <a:latin typeface="Arial" charset="0"/>
                <a:ea typeface="ＭＳ Ｐゴシック" charset="0"/>
              </a:defRPr>
            </a:lvl3pPr>
            <a:lvl4pPr marL="1600200" indent="-228600" defTabSz="4702175" eaLnBrk="0" hangingPunct="0">
              <a:defRPr sz="2400">
                <a:solidFill>
                  <a:schemeClr val="tx1"/>
                </a:solidFill>
                <a:latin typeface="Arial" charset="0"/>
                <a:ea typeface="ＭＳ Ｐゴシック" charset="0"/>
              </a:defRPr>
            </a:lvl4pPr>
            <a:lvl5pPr marL="2057400" indent="-228600" defTabSz="4702175" eaLnBrk="0" hangingPunct="0">
              <a:defRPr sz="2400">
                <a:solidFill>
                  <a:schemeClr val="tx1"/>
                </a:solidFill>
                <a:latin typeface="Arial" charset="0"/>
                <a:ea typeface="ＭＳ Ｐゴシック" charset="0"/>
              </a:defRPr>
            </a:lvl5pPr>
            <a:lvl6pPr marL="2514600" indent="-228600" defTabSz="4702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702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702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702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endParaRPr lang="en-US" sz="5100"/>
          </a:p>
          <a:p>
            <a:pPr eaLnBrk="1" hangingPunct="1">
              <a:spcBef>
                <a:spcPct val="50000"/>
              </a:spcBef>
            </a:pPr>
            <a:endParaRPr lang="en-US" sz="7200"/>
          </a:p>
        </p:txBody>
      </p:sp>
      <p:sp>
        <p:nvSpPr>
          <p:cNvPr id="15364" name="TextBox 50"/>
          <p:cNvSpPr txBox="1">
            <a:spLocks noChangeArrowheads="1"/>
          </p:cNvSpPr>
          <p:nvPr/>
        </p:nvSpPr>
        <p:spPr bwMode="auto">
          <a:xfrm>
            <a:off x="809084" y="9870369"/>
            <a:ext cx="18335816" cy="8739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rIns="1828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2800" b="1" dirty="0"/>
              <a:t>Abstract</a:t>
            </a:r>
          </a:p>
          <a:p>
            <a:r>
              <a:rPr lang="en-US" sz="2800" dirty="0"/>
              <a:t>Phage Safari students at SJU isolated several </a:t>
            </a:r>
            <a:r>
              <a:rPr lang="en-US" sz="2800" i="1" dirty="0" err="1"/>
              <a:t>Arthrobacter</a:t>
            </a:r>
            <a:r>
              <a:rPr lang="en-US" sz="2800" dirty="0"/>
              <a:t> phages this year.  Most were from soil samples collected in students’ hometowns.  Phages were enriched in </a:t>
            </a:r>
            <a:r>
              <a:rPr lang="en-US" sz="2800" i="1" dirty="0" err="1"/>
              <a:t>Arthrobacter</a:t>
            </a:r>
            <a:r>
              <a:rPr lang="en-US" sz="2800" i="1" dirty="0"/>
              <a:t> sp.</a:t>
            </a:r>
            <a:r>
              <a:rPr lang="en-US" sz="2800" dirty="0"/>
              <a:t> cultures and underwent numerous rounds of purification.  Three purified phage DNA were sequenced - Mariposa from Downingtown, PA, Massimo from Camp Hill, PA, and Prospero from Vineland, NJ.  These phages yielded clear lytic plaques of varying sizes and shared similar restriction digest patterns.  The sequences of the three phages were also highly similar and sorted into cluster AN.  During the annotation phase, BLAST analyses through DNA Master showed high identity to another set of AN phages, </a:t>
            </a:r>
            <a:r>
              <a:rPr lang="en-US" sz="2800" dirty="0" err="1"/>
              <a:t>Decurro</a:t>
            </a:r>
            <a:r>
              <a:rPr lang="en-US" sz="2800" dirty="0"/>
              <a:t>, Jessica, and Sandman, all isolated by </a:t>
            </a:r>
            <a:r>
              <a:rPr lang="en-US" sz="2800" dirty="0" err="1"/>
              <a:t>Bucknell</a:t>
            </a:r>
            <a:r>
              <a:rPr lang="en-US" sz="2800" dirty="0"/>
              <a:t> University students.  We performed a </a:t>
            </a:r>
            <a:r>
              <a:rPr lang="en-US" sz="2800" dirty="0" err="1"/>
              <a:t>metagenomic</a:t>
            </a:r>
            <a:r>
              <a:rPr lang="en-US" sz="2800" dirty="0"/>
              <a:t> sequence analysis on 6 of these phages plus 19 others that are in the AN cluster.  So far, phages in the AN cluster have the shortest genomes, averaging 15,544bp.  Full genome alignments showed differences ranging from 1 nucleotide (Yank </a:t>
            </a:r>
            <a:r>
              <a:rPr lang="en-US" sz="2800" dirty="0" err="1"/>
              <a:t>vs</a:t>
            </a:r>
            <a:r>
              <a:rPr lang="en-US" sz="2800" dirty="0"/>
              <a:t> </a:t>
            </a:r>
            <a:r>
              <a:rPr lang="en-US" sz="2800" dirty="0" err="1"/>
              <a:t>Decurro</a:t>
            </a:r>
            <a:r>
              <a:rPr lang="en-US" sz="2800" dirty="0"/>
              <a:t>) to 2182 nucleotides (Taj14 </a:t>
            </a:r>
            <a:r>
              <a:rPr lang="en-US" sz="2800" dirty="0" err="1"/>
              <a:t>vs</a:t>
            </a:r>
            <a:r>
              <a:rPr lang="en-US" sz="2800" dirty="0"/>
              <a:t> </a:t>
            </a:r>
            <a:r>
              <a:rPr lang="en-US" sz="2800" dirty="0" err="1"/>
              <a:t>Seume</a:t>
            </a:r>
            <a:r>
              <a:rPr lang="en-US" sz="2800" dirty="0"/>
              <a:t>).  For example, Massimo and Mariposa differed in 3 nucleotides, interestingly located within the genes encoding capsid maturation protease, tape measure protein, and a protein with unknown function.  In the gene encoding capsid maturation protease, a single nucleotide mismatch was observed resulting in a conservative amino acid (</a:t>
            </a:r>
            <a:r>
              <a:rPr lang="en-US" sz="2800" dirty="0" err="1"/>
              <a:t>histidine</a:t>
            </a:r>
            <a:r>
              <a:rPr lang="en-US" sz="2800" dirty="0"/>
              <a:t> and arginine) difference.  In the gene encoding tape measure protein, the difference was synonymous.  A phylogenetic tree was estimated and showed two major groupings.  The three genomes processed at SJU are found in the same sub-grouping, thus correlating with common geographic origin.  However, in the tree, the entire collection of 25 AN cluster phages did not fall into a perfect correlation with geographic origin.  The significance of this research is the combination of genomics analysis and evolutionary inferences. </a:t>
            </a:r>
          </a:p>
        </p:txBody>
      </p:sp>
      <p:sp>
        <p:nvSpPr>
          <p:cNvPr id="15366" name="Rectangle 572"/>
          <p:cNvSpPr>
            <a:spLocks noChangeArrowheads="1"/>
          </p:cNvSpPr>
          <p:nvPr/>
        </p:nvSpPr>
        <p:spPr bwMode="auto">
          <a:xfrm>
            <a:off x="0" y="0"/>
            <a:ext cx="4389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s-ES"/>
          </a:p>
        </p:txBody>
      </p:sp>
      <p:sp>
        <p:nvSpPr>
          <p:cNvPr id="15367" name="Rectangle 576"/>
          <p:cNvSpPr>
            <a:spLocks noChangeArrowheads="1"/>
          </p:cNvSpPr>
          <p:nvPr/>
        </p:nvSpPr>
        <p:spPr bwMode="auto">
          <a:xfrm>
            <a:off x="152400" y="152400"/>
            <a:ext cx="4389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s-ES"/>
          </a:p>
        </p:txBody>
      </p:sp>
      <p:pic>
        <p:nvPicPr>
          <p:cNvPr id="15368" name="Picture 4" descr="hhmi_green.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36191" y="7982025"/>
            <a:ext cx="4090988" cy="101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12" descr="sju_red.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7705147" y="2861769"/>
            <a:ext cx="4851400" cy="496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2" name="TextBox 5"/>
          <p:cNvSpPr txBox="1">
            <a:spLocks noChangeArrowheads="1"/>
          </p:cNvSpPr>
          <p:nvPr/>
        </p:nvSpPr>
        <p:spPr bwMode="auto">
          <a:xfrm>
            <a:off x="4271743" y="1298960"/>
            <a:ext cx="34343138"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0" b="1" dirty="0" err="1"/>
              <a:t>Metagenomic</a:t>
            </a:r>
            <a:r>
              <a:rPr lang="en-US" sz="12000" b="1" dirty="0"/>
              <a:t> analysis of </a:t>
            </a:r>
            <a:r>
              <a:rPr lang="en-US" sz="12000" b="1" dirty="0" err="1"/>
              <a:t>Arthrobacter</a:t>
            </a:r>
            <a:r>
              <a:rPr lang="en-US" sz="12000" b="1" dirty="0"/>
              <a:t>-specific bacteriophages in the AN cluster</a:t>
            </a:r>
          </a:p>
        </p:txBody>
      </p:sp>
      <p:sp>
        <p:nvSpPr>
          <p:cNvPr id="15495" name="TextBox 5"/>
          <p:cNvSpPr txBox="1">
            <a:spLocks noChangeArrowheads="1"/>
          </p:cNvSpPr>
          <p:nvPr/>
        </p:nvSpPr>
        <p:spPr bwMode="auto">
          <a:xfrm>
            <a:off x="754383" y="24432922"/>
            <a:ext cx="9764396"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Figure 1.  </a:t>
            </a:r>
            <a:r>
              <a:rPr lang="en-US" sz="2800" b="1" dirty="0"/>
              <a:t>Restriction digest patterns for phages </a:t>
            </a:r>
            <a:r>
              <a:rPr lang="en-US" sz="2800" b="1" dirty="0" smtClean="0"/>
              <a:t>Mariposa, Massimo, and Prospero show subtle </a:t>
            </a:r>
            <a:r>
              <a:rPr lang="en-US" sz="2800" b="1" dirty="0"/>
              <a:t>differences.  </a:t>
            </a:r>
            <a:r>
              <a:rPr lang="en-US" sz="2800" dirty="0"/>
              <a:t>Isolated phage DNA was treated with five different </a:t>
            </a:r>
            <a:r>
              <a:rPr lang="en-US" sz="2800" dirty="0" smtClean="0"/>
              <a:t>restriction </a:t>
            </a:r>
            <a:r>
              <a:rPr lang="en-US" sz="2800" dirty="0"/>
              <a:t>endonucleases.  This initial characterization </a:t>
            </a:r>
            <a:r>
              <a:rPr lang="en-US" sz="2800" dirty="0" smtClean="0"/>
              <a:t>gave </a:t>
            </a:r>
            <a:r>
              <a:rPr lang="en-US" sz="2800" dirty="0"/>
              <a:t>a glimpse of each phage prior to full sequencing.</a:t>
            </a:r>
          </a:p>
        </p:txBody>
      </p:sp>
      <p:sp>
        <p:nvSpPr>
          <p:cNvPr id="15378" name="TextBox 1"/>
          <p:cNvSpPr txBox="1">
            <a:spLocks noChangeArrowheads="1"/>
          </p:cNvSpPr>
          <p:nvPr/>
        </p:nvSpPr>
        <p:spPr bwMode="auto">
          <a:xfrm>
            <a:off x="12059422" y="8499973"/>
            <a:ext cx="2432208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dirty="0">
                <a:latin typeface="Lucida Sans Unicode" charset="0"/>
              </a:rPr>
              <a:t>Department of Biology , Saint Joseph</a:t>
            </a:r>
            <a:r>
              <a:rPr lang="ja-JP" altLang="en-US" sz="4800" b="1" dirty="0">
                <a:latin typeface="Lucida Sans Unicode" charset="0"/>
              </a:rPr>
              <a:t>’</a:t>
            </a:r>
            <a:r>
              <a:rPr lang="en-US" altLang="ja-JP" sz="4800" b="1" dirty="0">
                <a:latin typeface="Lucida Sans Unicode" charset="0"/>
              </a:rPr>
              <a:t>s University, Philadelphia, PA  19131</a:t>
            </a:r>
            <a:endParaRPr lang="en-US" sz="4800" dirty="0"/>
          </a:p>
        </p:txBody>
      </p:sp>
      <p:sp>
        <p:nvSpPr>
          <p:cNvPr id="72" name="TextBox 5"/>
          <p:cNvSpPr txBox="1">
            <a:spLocks noChangeArrowheads="1"/>
          </p:cNvSpPr>
          <p:nvPr/>
        </p:nvSpPr>
        <p:spPr bwMode="auto">
          <a:xfrm>
            <a:off x="1422651" y="35050740"/>
            <a:ext cx="20215497" cy="179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spcCol="1828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dirty="0" smtClean="0"/>
              <a:t>Figure 3. Phages Mariposa and Massimo differ by 3 nucleotides.  </a:t>
            </a:r>
            <a:r>
              <a:rPr lang="en-US" sz="2800" dirty="0" smtClean="0"/>
              <a:t>Positions of differing nucleotides are highlighted. </a:t>
            </a:r>
            <a:r>
              <a:rPr lang="en-US" sz="2800" dirty="0"/>
              <a:t> </a:t>
            </a:r>
            <a:r>
              <a:rPr lang="en-US" sz="2800" dirty="0" smtClean="0"/>
              <a:t>Two were located in genes expressing </a:t>
            </a:r>
            <a:r>
              <a:rPr lang="en-US" altLang="ja-JP" sz="2800" dirty="0" smtClean="0"/>
              <a:t>capsid maturation protease and tape measure protein (these and other protein functions were identified by </a:t>
            </a:r>
            <a:r>
              <a:rPr lang="en-US" altLang="ja-JP" sz="2800" dirty="0" err="1" smtClean="0"/>
              <a:t>Phamerator</a:t>
            </a:r>
            <a:r>
              <a:rPr lang="en-US" altLang="ja-JP" sz="2800" dirty="0" smtClean="0"/>
              <a:t>, </a:t>
            </a:r>
            <a:r>
              <a:rPr lang="en-US" altLang="ja-JP" sz="2800" dirty="0" err="1" smtClean="0"/>
              <a:t>BLASTp</a:t>
            </a:r>
            <a:r>
              <a:rPr lang="en-US" altLang="ja-JP" sz="2800" dirty="0" smtClean="0"/>
              <a:t>, and </a:t>
            </a:r>
            <a:r>
              <a:rPr lang="en-US" altLang="ja-JP" sz="2800" dirty="0" err="1" smtClean="0"/>
              <a:t>HHPred</a:t>
            </a:r>
            <a:r>
              <a:rPr lang="en-US" altLang="ja-JP" sz="2800" dirty="0" smtClean="0"/>
              <a:t>).  The nucleotide difference at position 11533 likely results in significant changes in protein structure.</a:t>
            </a:r>
            <a:endParaRPr lang="en-US" sz="2800" dirty="0" smtClean="0"/>
          </a:p>
        </p:txBody>
      </p:sp>
      <p:pic>
        <p:nvPicPr>
          <p:cNvPr id="5" name="Picture 4" descr="Decurro_Jessica_Mariposa_Draft_Massimo_Draft_Prospero_Draft_Sandman.pdf"/>
          <p:cNvPicPr>
            <a:picLocks noChangeAspect="1"/>
          </p:cNvPicPr>
          <p:nvPr/>
        </p:nvPicPr>
        <p:blipFill rotWithShape="1">
          <a:blip r:embed="rId7" cstate="print">
            <a:extLst>
              <a:ext uri="{28A0092B-C50C-407E-A947-70E740481C1C}">
                <a14:useLocalDpi xmlns:a14="http://schemas.microsoft.com/office/drawing/2010/main"/>
              </a:ext>
            </a:extLst>
          </a:blip>
          <a:srcRect t="1421" r="26777" b="64275"/>
          <a:stretch/>
        </p:blipFill>
        <p:spPr>
          <a:xfrm>
            <a:off x="1429520" y="28621684"/>
            <a:ext cx="20208628" cy="6250016"/>
          </a:xfrm>
          <a:prstGeom prst="rect">
            <a:avLst/>
          </a:prstGeom>
        </p:spPr>
      </p:pic>
      <p:grpSp>
        <p:nvGrpSpPr>
          <p:cNvPr id="13" name="Group 12"/>
          <p:cNvGrpSpPr/>
          <p:nvPr/>
        </p:nvGrpSpPr>
        <p:grpSpPr>
          <a:xfrm>
            <a:off x="880850" y="18651626"/>
            <a:ext cx="8388350" cy="5622924"/>
            <a:chOff x="3178175" y="22250400"/>
            <a:chExt cx="8388350" cy="5622924"/>
          </a:xfrm>
        </p:grpSpPr>
        <p:pic>
          <p:nvPicPr>
            <p:cNvPr id="90" name="Shape 108"/>
            <p:cNvPicPr/>
            <p:nvPr/>
          </p:nvPicPr>
          <p:blipFill rotWithShape="1">
            <a:blip r:embed="rId8" cstate="print">
              <a:alphaModFix/>
              <a:grayscl/>
              <a:extLst>
                <a:ext uri="{28A0092B-C50C-407E-A947-70E740481C1C}">
                  <a14:useLocalDpi xmlns:a14="http://schemas.microsoft.com/office/drawing/2010/main"/>
                </a:ext>
              </a:extLst>
            </a:blip>
            <a:srcRect/>
            <a:stretch/>
          </p:blipFill>
          <p:spPr>
            <a:xfrm>
              <a:off x="8810625" y="23990299"/>
              <a:ext cx="2755900" cy="3883025"/>
            </a:xfrm>
            <a:prstGeom prst="rect">
              <a:avLst/>
            </a:prstGeom>
            <a:noFill/>
            <a:ln>
              <a:solidFill>
                <a:schemeClr val="bg1"/>
              </a:solidFill>
            </a:ln>
          </p:spPr>
        </p:pic>
        <p:sp>
          <p:nvSpPr>
            <p:cNvPr id="91" name="Text Box 3"/>
            <p:cNvSpPr txBox="1"/>
            <p:nvPr/>
          </p:nvSpPr>
          <p:spPr>
            <a:xfrm>
              <a:off x="8791575" y="22250400"/>
              <a:ext cx="2740025" cy="1762760"/>
            </a:xfrm>
            <a:prstGeom prst="rect">
              <a:avLst/>
            </a:prstGeom>
            <a:noFill/>
            <a:ln>
              <a:noFill/>
            </a:ln>
            <a:effectLst/>
            <a:extLst>
              <a:ext uri="{C572A759-6A51-4108-AA02-DFA0A04FC94B}">
                <ma14:wrappingTextBoxFlag xmlns:ma14="http://schemas.microsoft.com/office/mac/drawingml/2011/main"/>
              </a:ext>
            </a:ex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a:lnSpc>
                  <a:spcPts val="2900"/>
                </a:lnSpc>
                <a:spcBef>
                  <a:spcPts val="0"/>
                </a:spcBef>
                <a:spcAft>
                  <a:spcPts val="0"/>
                </a:spcAft>
              </a:pPr>
              <a:r>
                <a:rPr lang="en-US" sz="2000" dirty="0">
                  <a:effectLst/>
                  <a:latin typeface="+mn-lt"/>
                  <a:ea typeface="ＭＳ 明朝"/>
                  <a:cs typeface="Times New Roman"/>
                </a:rPr>
                <a:t>1 kb Ladder</a:t>
              </a:r>
              <a:endParaRPr lang="en-US" dirty="0">
                <a:effectLst/>
                <a:latin typeface="+mn-lt"/>
                <a:ea typeface="ＭＳ 明朝"/>
                <a:cs typeface="Times New Roman"/>
              </a:endParaRPr>
            </a:p>
            <a:p>
              <a:pPr marL="0" marR="0">
                <a:lnSpc>
                  <a:spcPts val="2900"/>
                </a:lnSpc>
                <a:spcBef>
                  <a:spcPts val="0"/>
                </a:spcBef>
                <a:spcAft>
                  <a:spcPts val="0"/>
                </a:spcAft>
                <a:tabLst>
                  <a:tab pos="4457700" algn="l"/>
                </a:tabLst>
              </a:pPr>
              <a:r>
                <a:rPr lang="en-US" sz="2000" dirty="0">
                  <a:effectLst/>
                  <a:latin typeface="+mn-lt"/>
                  <a:ea typeface="ＭＳ 明朝"/>
                  <a:cs typeface="Times New Roman"/>
                </a:rPr>
                <a:t>Undigested </a:t>
              </a:r>
              <a:r>
                <a:rPr lang="en-US" sz="2000" dirty="0" err="1" smtClean="0">
                  <a:effectLst/>
                  <a:latin typeface="+mn-lt"/>
                  <a:ea typeface="ＭＳ 明朝"/>
                  <a:cs typeface="Times New Roman"/>
                </a:rPr>
                <a:t>AfllII</a:t>
              </a:r>
              <a:endParaRPr lang="en-US" dirty="0">
                <a:effectLst/>
                <a:latin typeface="+mn-lt"/>
                <a:ea typeface="ＭＳ 明朝"/>
                <a:cs typeface="Times New Roman"/>
              </a:endParaRPr>
            </a:p>
            <a:p>
              <a:pPr marL="0" marR="0">
                <a:lnSpc>
                  <a:spcPts val="2900"/>
                </a:lnSpc>
                <a:spcBef>
                  <a:spcPts val="0"/>
                </a:spcBef>
                <a:spcAft>
                  <a:spcPts val="0"/>
                </a:spcAft>
              </a:pPr>
              <a:r>
                <a:rPr lang="en-US" sz="2000" dirty="0" err="1">
                  <a:effectLst/>
                  <a:latin typeface="+mn-lt"/>
                  <a:ea typeface="ＭＳ 明朝"/>
                  <a:cs typeface="Times New Roman"/>
                </a:rPr>
                <a:t>BsaAl</a:t>
              </a:r>
              <a:endParaRPr lang="en-US" dirty="0">
                <a:effectLst/>
                <a:latin typeface="+mn-lt"/>
                <a:ea typeface="ＭＳ 明朝"/>
                <a:cs typeface="Times New Roman"/>
              </a:endParaRPr>
            </a:p>
            <a:p>
              <a:pPr marL="0" marR="0">
                <a:lnSpc>
                  <a:spcPts val="2900"/>
                </a:lnSpc>
                <a:spcBef>
                  <a:spcPts val="0"/>
                </a:spcBef>
                <a:spcAft>
                  <a:spcPts val="0"/>
                </a:spcAft>
              </a:pPr>
              <a:r>
                <a:rPr lang="en-US" sz="2000" dirty="0" err="1">
                  <a:effectLst/>
                  <a:latin typeface="+mn-lt"/>
                  <a:ea typeface="ＭＳ 明朝"/>
                  <a:cs typeface="Times New Roman"/>
                </a:rPr>
                <a:t>Dralll</a:t>
              </a:r>
              <a:endParaRPr lang="en-US" dirty="0">
                <a:effectLst/>
                <a:latin typeface="+mn-lt"/>
                <a:ea typeface="ＭＳ 明朝"/>
                <a:cs typeface="Times New Roman"/>
              </a:endParaRPr>
            </a:p>
            <a:p>
              <a:pPr marL="0" marR="0">
                <a:lnSpc>
                  <a:spcPts val="2900"/>
                </a:lnSpc>
                <a:spcBef>
                  <a:spcPts val="0"/>
                </a:spcBef>
                <a:spcAft>
                  <a:spcPts val="0"/>
                </a:spcAft>
              </a:pPr>
              <a:r>
                <a:rPr lang="en-US" sz="2000" dirty="0" err="1">
                  <a:effectLst/>
                  <a:latin typeface="+mn-lt"/>
                  <a:ea typeface="ＭＳ 明朝"/>
                  <a:cs typeface="Times New Roman"/>
                </a:rPr>
                <a:t>Haelll</a:t>
              </a:r>
              <a:endParaRPr lang="en-US" dirty="0">
                <a:effectLst/>
                <a:latin typeface="+mn-lt"/>
                <a:ea typeface="ＭＳ 明朝"/>
                <a:cs typeface="Times New Roman"/>
              </a:endParaRPr>
            </a:p>
            <a:p>
              <a:pPr marL="0" marR="0">
                <a:lnSpc>
                  <a:spcPts val="2900"/>
                </a:lnSpc>
                <a:spcBef>
                  <a:spcPts val="0"/>
                </a:spcBef>
                <a:spcAft>
                  <a:spcPts val="0"/>
                </a:spcAft>
              </a:pPr>
              <a:r>
                <a:rPr lang="en-US" sz="2000" dirty="0" err="1">
                  <a:effectLst/>
                  <a:latin typeface="+mn-lt"/>
                  <a:ea typeface="ＭＳ 明朝"/>
                  <a:cs typeface="Times New Roman"/>
                </a:rPr>
                <a:t>Nhel</a:t>
              </a:r>
              <a:endParaRPr lang="en-US" dirty="0">
                <a:effectLst/>
                <a:latin typeface="+mn-lt"/>
                <a:ea typeface="ＭＳ 明朝"/>
                <a:cs typeface="Times New Roman"/>
              </a:endParaRPr>
            </a:p>
            <a:p>
              <a:pPr marL="0" marR="0">
                <a:lnSpc>
                  <a:spcPts val="2900"/>
                </a:lnSpc>
                <a:spcBef>
                  <a:spcPts val="0"/>
                </a:spcBef>
                <a:spcAft>
                  <a:spcPts val="0"/>
                </a:spcAft>
              </a:pPr>
              <a:r>
                <a:rPr lang="en-US" sz="2000" dirty="0">
                  <a:effectLst/>
                  <a:latin typeface="+mn-lt"/>
                  <a:ea typeface="ＭＳ 明朝"/>
                  <a:cs typeface="Times New Roman"/>
                </a:rPr>
                <a:t> </a:t>
              </a:r>
              <a:endParaRPr lang="en-US" dirty="0">
                <a:effectLst/>
                <a:latin typeface="+mn-lt"/>
                <a:ea typeface="ＭＳ 明朝"/>
                <a:cs typeface="Times New Roman"/>
              </a:endParaRPr>
            </a:p>
            <a:p>
              <a:pPr marL="0" marR="0">
                <a:lnSpc>
                  <a:spcPts val="2900"/>
                </a:lnSpc>
                <a:spcBef>
                  <a:spcPts val="0"/>
                </a:spcBef>
                <a:spcAft>
                  <a:spcPts val="0"/>
                </a:spcAft>
              </a:pPr>
              <a:r>
                <a:rPr lang="en-US" sz="2000" dirty="0">
                  <a:effectLst/>
                  <a:latin typeface="+mn-lt"/>
                  <a:ea typeface="ＭＳ 明朝"/>
                  <a:cs typeface="Times New Roman"/>
                </a:rPr>
                <a:t> </a:t>
              </a:r>
              <a:endParaRPr lang="en-US" dirty="0">
                <a:effectLst/>
                <a:latin typeface="+mn-lt"/>
                <a:ea typeface="ＭＳ 明朝"/>
                <a:cs typeface="Times New Roman"/>
              </a:endParaRPr>
            </a:p>
            <a:p>
              <a:pPr marL="0" marR="0">
                <a:lnSpc>
                  <a:spcPts val="2900"/>
                </a:lnSpc>
                <a:spcBef>
                  <a:spcPts val="0"/>
                </a:spcBef>
                <a:spcAft>
                  <a:spcPts val="0"/>
                </a:spcAft>
                <a:tabLst>
                  <a:tab pos="4457700" algn="l"/>
                </a:tabLst>
              </a:pPr>
              <a:r>
                <a:rPr lang="en-US" sz="2000" dirty="0">
                  <a:effectLst/>
                  <a:latin typeface="+mn-lt"/>
                  <a:ea typeface="ＭＳ 明朝"/>
                  <a:cs typeface="Times New Roman"/>
                </a:rPr>
                <a:t> </a:t>
              </a:r>
              <a:endParaRPr lang="en-US" dirty="0">
                <a:effectLst/>
                <a:latin typeface="+mn-lt"/>
                <a:ea typeface="ＭＳ 明朝"/>
                <a:cs typeface="Times New Roman"/>
              </a:endParaRPr>
            </a:p>
          </p:txBody>
        </p:sp>
        <p:sp>
          <p:nvSpPr>
            <p:cNvPr id="15501" name="TextBox 3"/>
            <p:cNvSpPr txBox="1">
              <a:spLocks noChangeArrowheads="1"/>
            </p:cNvSpPr>
            <p:nvPr/>
          </p:nvSpPr>
          <p:spPr bwMode="auto">
            <a:xfrm>
              <a:off x="9252153" y="27178218"/>
              <a:ext cx="1770478" cy="461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t>Prospero</a:t>
              </a:r>
              <a:endParaRPr lang="en-US" b="1" dirty="0"/>
            </a:p>
          </p:txBody>
        </p:sp>
        <p:pic>
          <p:nvPicPr>
            <p:cNvPr id="93" name="Picture 92"/>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6056313" y="23990299"/>
              <a:ext cx="2667000" cy="3830320"/>
            </a:xfrm>
            <a:prstGeom prst="rect">
              <a:avLst/>
            </a:prstGeom>
          </p:spPr>
        </p:pic>
        <p:sp>
          <p:nvSpPr>
            <p:cNvPr id="94" name="Text Box 3"/>
            <p:cNvSpPr txBox="1"/>
            <p:nvPr/>
          </p:nvSpPr>
          <p:spPr>
            <a:xfrm>
              <a:off x="6048375" y="22250400"/>
              <a:ext cx="2740025" cy="1762760"/>
            </a:xfrm>
            <a:prstGeom prst="rect">
              <a:avLst/>
            </a:prstGeom>
            <a:noFill/>
            <a:ln>
              <a:noFill/>
            </a:ln>
            <a:effectLst/>
            <a:extLst>
              <a:ext uri="{C572A759-6A51-4108-AA02-DFA0A04FC94B}">
                <ma14:wrappingTextBoxFlag xmlns:ma14="http://schemas.microsoft.com/office/mac/drawingml/2011/main"/>
              </a:ext>
            </a:ex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a:lnSpc>
                  <a:spcPts val="2900"/>
                </a:lnSpc>
                <a:spcBef>
                  <a:spcPts val="0"/>
                </a:spcBef>
                <a:spcAft>
                  <a:spcPts val="0"/>
                </a:spcAft>
              </a:pPr>
              <a:r>
                <a:rPr lang="en-US" sz="2000" dirty="0">
                  <a:effectLst/>
                  <a:latin typeface="+mn-lt"/>
                  <a:ea typeface="ＭＳ 明朝"/>
                  <a:cs typeface="Times New Roman"/>
                </a:rPr>
                <a:t>1 kb Ladder</a:t>
              </a:r>
              <a:endParaRPr lang="en-US" dirty="0">
                <a:effectLst/>
                <a:latin typeface="+mn-lt"/>
                <a:ea typeface="ＭＳ 明朝"/>
                <a:cs typeface="Times New Roman"/>
              </a:endParaRPr>
            </a:p>
            <a:p>
              <a:pPr marL="0" marR="0">
                <a:lnSpc>
                  <a:spcPts val="2900"/>
                </a:lnSpc>
                <a:spcBef>
                  <a:spcPts val="0"/>
                </a:spcBef>
                <a:spcAft>
                  <a:spcPts val="0"/>
                </a:spcAft>
                <a:tabLst>
                  <a:tab pos="4457700" algn="l"/>
                </a:tabLst>
              </a:pPr>
              <a:r>
                <a:rPr lang="en-US" sz="2000" dirty="0">
                  <a:effectLst/>
                  <a:latin typeface="+mn-lt"/>
                  <a:ea typeface="ＭＳ 明朝"/>
                  <a:cs typeface="Times New Roman"/>
                </a:rPr>
                <a:t>Undigested </a:t>
              </a:r>
              <a:r>
                <a:rPr lang="en-US" sz="2000" dirty="0" err="1">
                  <a:ea typeface="ＭＳ 明朝"/>
                  <a:cs typeface="Times New Roman"/>
                </a:rPr>
                <a:t>AfllII</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BsaAl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Dralll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Haelll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Nhel</a:t>
              </a:r>
              <a:endParaRPr lang="en-US" sz="2000" dirty="0">
                <a:ea typeface="ＭＳ 明朝"/>
                <a:cs typeface="Times New Roman"/>
              </a:endParaRPr>
            </a:p>
            <a:p>
              <a:pPr marL="0" marR="0">
                <a:lnSpc>
                  <a:spcPts val="2900"/>
                </a:lnSpc>
                <a:spcBef>
                  <a:spcPts val="0"/>
                </a:spcBef>
                <a:spcAft>
                  <a:spcPts val="0"/>
                </a:spcAft>
                <a:tabLst>
                  <a:tab pos="4457700" algn="l"/>
                </a:tabLst>
              </a:pPr>
              <a:r>
                <a:rPr lang="en-US" sz="2000" dirty="0">
                  <a:effectLst/>
                  <a:latin typeface="+mn-lt"/>
                  <a:ea typeface="ＭＳ 明朝"/>
                  <a:cs typeface="Times New Roman"/>
                </a:rPr>
                <a:t> </a:t>
              </a:r>
              <a:endParaRPr lang="en-US" dirty="0">
                <a:effectLst/>
                <a:latin typeface="+mn-lt"/>
                <a:ea typeface="ＭＳ 明朝"/>
                <a:cs typeface="Times New Roman"/>
              </a:endParaRPr>
            </a:p>
            <a:p>
              <a:pPr marL="0" marR="0">
                <a:lnSpc>
                  <a:spcPts val="2900"/>
                </a:lnSpc>
                <a:spcBef>
                  <a:spcPts val="0"/>
                </a:spcBef>
                <a:spcAft>
                  <a:spcPts val="0"/>
                </a:spcAft>
              </a:pPr>
              <a:r>
                <a:rPr lang="en-US" sz="2000" dirty="0">
                  <a:effectLst/>
                  <a:latin typeface="+mn-lt"/>
                  <a:ea typeface="ＭＳ 明朝"/>
                  <a:cs typeface="Times New Roman"/>
                </a:rPr>
                <a:t> </a:t>
              </a:r>
              <a:endParaRPr lang="en-US" dirty="0">
                <a:effectLst/>
                <a:latin typeface="+mn-lt"/>
                <a:ea typeface="ＭＳ 明朝"/>
                <a:cs typeface="Times New Roman"/>
              </a:endParaRPr>
            </a:p>
            <a:p>
              <a:pPr marL="0" marR="0">
                <a:lnSpc>
                  <a:spcPts val="2900"/>
                </a:lnSpc>
                <a:spcBef>
                  <a:spcPts val="0"/>
                </a:spcBef>
                <a:spcAft>
                  <a:spcPts val="0"/>
                </a:spcAft>
                <a:tabLst>
                  <a:tab pos="4457700" algn="l"/>
                </a:tabLst>
              </a:pPr>
              <a:r>
                <a:rPr lang="en-US" sz="2000" dirty="0">
                  <a:effectLst/>
                  <a:latin typeface="+mn-lt"/>
                  <a:ea typeface="ＭＳ 明朝"/>
                  <a:cs typeface="Times New Roman"/>
                </a:rPr>
                <a:t> </a:t>
              </a:r>
              <a:endParaRPr lang="en-US" dirty="0">
                <a:effectLst/>
                <a:latin typeface="+mn-lt"/>
                <a:ea typeface="ＭＳ 明朝"/>
                <a:cs typeface="Times New Roman"/>
              </a:endParaRPr>
            </a:p>
          </p:txBody>
        </p:sp>
        <p:sp>
          <p:nvSpPr>
            <p:cNvPr id="96" name="TextBox 3"/>
            <p:cNvSpPr txBox="1">
              <a:spLocks noChangeArrowheads="1"/>
            </p:cNvSpPr>
            <p:nvPr/>
          </p:nvSpPr>
          <p:spPr bwMode="auto">
            <a:xfrm>
              <a:off x="6432753" y="27178218"/>
              <a:ext cx="1770478" cy="461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F2F2F2"/>
                  </a:solidFill>
                </a:rPr>
                <a:t>Massimo</a:t>
              </a:r>
              <a:endParaRPr lang="en-US" b="1" dirty="0">
                <a:solidFill>
                  <a:srgbClr val="F2F2F2"/>
                </a:solidFill>
              </a:endParaRPr>
            </a:p>
          </p:txBody>
        </p:sp>
        <p:pic>
          <p:nvPicPr>
            <p:cNvPr id="9" name="Picture 8"/>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a:ext>
              </a:extLst>
            </a:blip>
            <a:srcRect/>
            <a:stretch/>
          </p:blipFill>
          <p:spPr>
            <a:xfrm>
              <a:off x="3251200" y="23990299"/>
              <a:ext cx="2717800" cy="3797301"/>
            </a:xfrm>
            <a:prstGeom prst="rect">
              <a:avLst/>
            </a:prstGeom>
          </p:spPr>
        </p:pic>
        <p:sp>
          <p:nvSpPr>
            <p:cNvPr id="99" name="Text Box 3"/>
            <p:cNvSpPr txBox="1"/>
            <p:nvPr/>
          </p:nvSpPr>
          <p:spPr>
            <a:xfrm>
              <a:off x="3178175" y="22442356"/>
              <a:ext cx="2867025" cy="1570803"/>
            </a:xfrm>
            <a:prstGeom prst="rect">
              <a:avLst/>
            </a:prstGeom>
            <a:noFill/>
            <a:ln>
              <a:noFill/>
            </a:ln>
            <a:effectLst/>
            <a:extLst>
              <a:ext uri="{C572A759-6A51-4108-AA02-DFA0A04FC94B}">
                <ma14:wrappingTextBoxFlag xmlns:ma14="http://schemas.microsoft.com/office/mac/drawingml/2011/main"/>
              </a:ext>
            </a:ex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a:lnSpc>
                  <a:spcPts val="2900"/>
                </a:lnSpc>
                <a:spcBef>
                  <a:spcPts val="0"/>
                </a:spcBef>
                <a:spcAft>
                  <a:spcPts val="0"/>
                </a:spcAft>
                <a:tabLst>
                  <a:tab pos="4457700" algn="l"/>
                </a:tabLst>
              </a:pPr>
              <a:r>
                <a:rPr lang="en-US" sz="2000" dirty="0" smtClean="0">
                  <a:effectLst/>
                  <a:latin typeface="+mn-lt"/>
                  <a:ea typeface="ＭＳ 明朝"/>
                  <a:cs typeface="Times New Roman"/>
                </a:rPr>
                <a:t>Undigested </a:t>
              </a:r>
              <a:r>
                <a:rPr lang="en-US" sz="2000" dirty="0" err="1">
                  <a:ea typeface="ＭＳ 明朝"/>
                  <a:cs typeface="Times New Roman"/>
                </a:rPr>
                <a:t>AfllII</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BsaAl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Dralll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Haelll</a:t>
              </a:r>
              <a:endParaRPr lang="en-US" sz="2000" dirty="0">
                <a:ea typeface="ＭＳ 明朝"/>
                <a:cs typeface="Times New Roman"/>
              </a:endParaRPr>
            </a:p>
            <a:p>
              <a:pPr marL="0" marR="0">
                <a:lnSpc>
                  <a:spcPts val="2900"/>
                </a:lnSpc>
                <a:spcBef>
                  <a:spcPts val="0"/>
                </a:spcBef>
                <a:spcAft>
                  <a:spcPts val="0"/>
                </a:spcAft>
              </a:pPr>
              <a:r>
                <a:rPr lang="en-US" sz="2000" dirty="0" err="1">
                  <a:ea typeface="ＭＳ 明朝"/>
                  <a:cs typeface="Times New Roman"/>
                </a:rPr>
                <a:t>Nhel</a:t>
              </a:r>
              <a:endParaRPr lang="en-US" sz="2000" dirty="0">
                <a:ea typeface="ＭＳ 明朝"/>
                <a:cs typeface="Times New Roman"/>
              </a:endParaRPr>
            </a:p>
            <a:p>
              <a:pPr>
                <a:lnSpc>
                  <a:spcPts val="2900"/>
                </a:lnSpc>
                <a:spcBef>
                  <a:spcPts val="0"/>
                </a:spcBef>
                <a:spcAft>
                  <a:spcPts val="0"/>
                </a:spcAft>
              </a:pPr>
              <a:r>
                <a:rPr lang="en-US" dirty="0" smtClean="0">
                  <a:ea typeface="ＭＳ 明朝"/>
                  <a:cs typeface="Times New Roman"/>
                </a:rPr>
                <a:t>1 </a:t>
              </a:r>
              <a:r>
                <a:rPr lang="en-US" dirty="0">
                  <a:ea typeface="ＭＳ 明朝"/>
                  <a:cs typeface="Times New Roman"/>
                </a:rPr>
                <a:t>kb </a:t>
              </a:r>
              <a:r>
                <a:rPr lang="en-US" dirty="0" smtClean="0">
                  <a:ea typeface="ＭＳ 明朝"/>
                  <a:cs typeface="Times New Roman"/>
                </a:rPr>
                <a:t>Ladder</a:t>
              </a:r>
              <a:endParaRPr lang="en-US" dirty="0">
                <a:effectLst/>
                <a:latin typeface="+mn-lt"/>
                <a:ea typeface="ＭＳ 明朝"/>
                <a:cs typeface="Times New Roman"/>
              </a:endParaRPr>
            </a:p>
          </p:txBody>
        </p:sp>
        <p:sp>
          <p:nvSpPr>
            <p:cNvPr id="100" name="TextBox 3"/>
            <p:cNvSpPr txBox="1">
              <a:spLocks noChangeArrowheads="1"/>
            </p:cNvSpPr>
            <p:nvPr/>
          </p:nvSpPr>
          <p:spPr bwMode="auto">
            <a:xfrm>
              <a:off x="3765753" y="27178218"/>
              <a:ext cx="1770478" cy="461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t>Mariposa</a:t>
              </a:r>
              <a:endParaRPr lang="en-US" b="1" dirty="0"/>
            </a:p>
          </p:txBody>
        </p:sp>
      </p:grpSp>
      <p:grpSp>
        <p:nvGrpSpPr>
          <p:cNvPr id="17" name="Group 16"/>
          <p:cNvGrpSpPr/>
          <p:nvPr/>
        </p:nvGrpSpPr>
        <p:grpSpPr>
          <a:xfrm>
            <a:off x="10376483" y="19781332"/>
            <a:ext cx="9985495" cy="5937787"/>
            <a:chOff x="2686942" y="30309378"/>
            <a:chExt cx="9985495" cy="5937787"/>
          </a:xfrm>
        </p:grpSpPr>
        <p:sp>
          <p:nvSpPr>
            <p:cNvPr id="15508" name="TextBox 5"/>
            <p:cNvSpPr txBox="1">
              <a:spLocks noChangeArrowheads="1"/>
            </p:cNvSpPr>
            <p:nvPr/>
          </p:nvSpPr>
          <p:spPr bwMode="auto">
            <a:xfrm>
              <a:off x="2744015" y="34862170"/>
              <a:ext cx="950559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Figure 2. </a:t>
              </a:r>
              <a:r>
                <a:rPr lang="en-US" sz="2800" b="1" dirty="0" err="1"/>
                <a:t>Arthrobacter</a:t>
              </a:r>
              <a:r>
                <a:rPr lang="en-US" sz="2800" b="1" dirty="0"/>
                <a:t> phages </a:t>
              </a:r>
              <a:r>
                <a:rPr lang="en-US" sz="2800" b="1" dirty="0" smtClean="0"/>
                <a:t>Massimo, Mariposa, Prospero produced </a:t>
              </a:r>
              <a:r>
                <a:rPr lang="en-US" sz="2800" b="1" dirty="0"/>
                <a:t>clear plaques on lawns of </a:t>
              </a:r>
              <a:r>
                <a:rPr lang="en-US" sz="2800" b="1" i="1" dirty="0" err="1"/>
                <a:t>Arthrobacter</a:t>
              </a:r>
              <a:r>
                <a:rPr lang="en-US" sz="2800" b="1" i="1" dirty="0"/>
                <a:t> sp</a:t>
              </a:r>
              <a:r>
                <a:rPr lang="en-US" sz="2800" b="1" dirty="0"/>
                <a:t>. </a:t>
              </a:r>
              <a:r>
                <a:rPr lang="en-US" sz="2800" dirty="0"/>
                <a:t> Clear plaques indicate lytic phages.  </a:t>
              </a:r>
            </a:p>
          </p:txBody>
        </p:sp>
        <p:sp>
          <p:nvSpPr>
            <p:cNvPr id="15517" name="TextBox 6"/>
            <p:cNvSpPr txBox="1">
              <a:spLocks noChangeArrowheads="1"/>
            </p:cNvSpPr>
            <p:nvPr/>
          </p:nvSpPr>
          <p:spPr bwMode="auto">
            <a:xfrm>
              <a:off x="6770097" y="30309378"/>
              <a:ext cx="208409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Mariposa</a:t>
              </a:r>
              <a:endParaRPr lang="en-US" sz="2800" b="1" dirty="0"/>
            </a:p>
          </p:txBody>
        </p:sp>
        <p:sp>
          <p:nvSpPr>
            <p:cNvPr id="15515" name="TextBox 9"/>
            <p:cNvSpPr txBox="1">
              <a:spLocks noChangeArrowheads="1"/>
            </p:cNvSpPr>
            <p:nvPr/>
          </p:nvSpPr>
          <p:spPr bwMode="auto">
            <a:xfrm>
              <a:off x="3446223" y="30309378"/>
              <a:ext cx="209262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Massimo</a:t>
              </a:r>
              <a:endParaRPr lang="en-US" sz="2800" b="1" dirty="0"/>
            </a:p>
          </p:txBody>
        </p:sp>
        <p:sp>
          <p:nvSpPr>
            <p:cNvPr id="15513" name="TextBox 162"/>
            <p:cNvSpPr txBox="1">
              <a:spLocks noChangeArrowheads="1"/>
            </p:cNvSpPr>
            <p:nvPr/>
          </p:nvSpPr>
          <p:spPr bwMode="auto">
            <a:xfrm>
              <a:off x="9856845" y="30309378"/>
              <a:ext cx="191849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Prospero</a:t>
              </a:r>
              <a:endParaRPr lang="en-US" sz="2800" b="1" dirty="0"/>
            </a:p>
          </p:txBody>
        </p:sp>
        <p:pic>
          <p:nvPicPr>
            <p:cNvPr id="2" name="Picture 1"/>
            <p:cNvPicPr>
              <a:picLocks noChangeAspect="1"/>
            </p:cNvPicPr>
            <p:nvPr/>
          </p:nvPicPr>
          <p:blipFill rotWithShape="1">
            <a:blip r:embed="rId13" cstate="print">
              <a:grayscl/>
              <a:extLst>
                <a:ext uri="{28A0092B-C50C-407E-A947-70E740481C1C}">
                  <a14:useLocalDpi xmlns:a14="http://schemas.microsoft.com/office/drawing/2010/main"/>
                </a:ext>
              </a:extLst>
            </a:blip>
            <a:srcRect l="6475" r="18224"/>
            <a:stretch/>
          </p:blipFill>
          <p:spPr>
            <a:xfrm>
              <a:off x="9399645" y="30852928"/>
              <a:ext cx="3272792" cy="3787964"/>
            </a:xfrm>
            <a:prstGeom prst="rect">
              <a:avLst/>
            </a:prstGeom>
          </p:spPr>
        </p:pic>
        <p:pic>
          <p:nvPicPr>
            <p:cNvPr id="3" name="Picture 2" descr="Massimo_Plaque.tif"/>
            <p:cNvPicPr>
              <a:picLocks noChangeAspect="1"/>
            </p:cNvPicPr>
            <p:nvPr/>
          </p:nvPicPr>
          <p:blipFill rotWithShape="1">
            <a:blip r:embed="rId14" cstate="print">
              <a:extLst>
                <a:ext uri="{28A0092B-C50C-407E-A947-70E740481C1C}">
                  <a14:useLocalDpi xmlns:a14="http://schemas.microsoft.com/office/drawing/2010/main"/>
                </a:ext>
              </a:extLst>
            </a:blip>
            <a:srcRect t="20671" b="3954"/>
            <a:stretch/>
          </p:blipFill>
          <p:spPr>
            <a:xfrm rot="5400000">
              <a:off x="2374964" y="31164905"/>
              <a:ext cx="3742263" cy="3118308"/>
            </a:xfrm>
            <a:prstGeom prst="rect">
              <a:avLst/>
            </a:prstGeom>
          </p:spPr>
        </p:pic>
        <p:pic>
          <p:nvPicPr>
            <p:cNvPr id="14" name="Picture 13" descr="Mariposa plate 11-19-15.jpg"/>
            <p:cNvPicPr>
              <a:picLocks noChangeAspect="1"/>
            </p:cNvPicPr>
            <p:nvPr/>
          </p:nvPicPr>
          <p:blipFill rotWithShape="1">
            <a:blip r:embed="rId15" cstate="print">
              <a:extLst>
                <a:ext uri="{28A0092B-C50C-407E-A947-70E740481C1C}">
                  <a14:useLocalDpi xmlns:a14="http://schemas.microsoft.com/office/drawing/2010/main"/>
                </a:ext>
              </a:extLst>
            </a:blip>
            <a:srcRect l="17166" r="4722"/>
            <a:stretch/>
          </p:blipFill>
          <p:spPr>
            <a:xfrm rot="10800000">
              <a:off x="5985550" y="30852927"/>
              <a:ext cx="3280953" cy="3777299"/>
            </a:xfrm>
            <a:prstGeom prst="rect">
              <a:avLst/>
            </a:prstGeom>
          </p:spPr>
        </p:pic>
      </p:grpSp>
      <p:grpSp>
        <p:nvGrpSpPr>
          <p:cNvPr id="24" name="Group 23"/>
          <p:cNvGrpSpPr/>
          <p:nvPr/>
        </p:nvGrpSpPr>
        <p:grpSpPr>
          <a:xfrm>
            <a:off x="2901360" y="27150672"/>
            <a:ext cx="19807589" cy="2094412"/>
            <a:chOff x="2379079" y="26992305"/>
            <a:chExt cx="19807589" cy="2094412"/>
          </a:xfrm>
        </p:grpSpPr>
        <p:sp>
          <p:nvSpPr>
            <p:cNvPr id="12" name="TextBox 11"/>
            <p:cNvSpPr txBox="1"/>
            <p:nvPr/>
          </p:nvSpPr>
          <p:spPr>
            <a:xfrm rot="19171067">
              <a:off x="6011363" y="27988387"/>
              <a:ext cx="3063692" cy="830997"/>
            </a:xfrm>
            <a:prstGeom prst="rect">
              <a:avLst/>
            </a:prstGeom>
            <a:noFill/>
          </p:spPr>
          <p:txBody>
            <a:bodyPr wrap="square" rtlCol="0">
              <a:spAutoFit/>
            </a:bodyPr>
            <a:lstStyle/>
            <a:p>
              <a:r>
                <a:rPr lang="en-US" sz="2400" b="1" dirty="0" smtClean="0"/>
                <a:t>Capsid maturation protease</a:t>
              </a:r>
              <a:endParaRPr lang="en-US" sz="2400" b="1" dirty="0"/>
            </a:p>
          </p:txBody>
        </p:sp>
        <p:sp>
          <p:nvSpPr>
            <p:cNvPr id="208" name="TextBox 207"/>
            <p:cNvSpPr txBox="1"/>
            <p:nvPr/>
          </p:nvSpPr>
          <p:spPr>
            <a:xfrm rot="18967701">
              <a:off x="15712230" y="28313117"/>
              <a:ext cx="2288075" cy="461665"/>
            </a:xfrm>
            <a:prstGeom prst="rect">
              <a:avLst/>
            </a:prstGeom>
            <a:noFill/>
          </p:spPr>
          <p:txBody>
            <a:bodyPr wrap="square" rtlCol="0">
              <a:spAutoFit/>
            </a:bodyPr>
            <a:lstStyle/>
            <a:p>
              <a:r>
                <a:rPr lang="en-US" sz="2400" b="1" dirty="0" smtClean="0"/>
                <a:t>Peptidase</a:t>
              </a:r>
              <a:endParaRPr lang="en-US" sz="2400" b="1" dirty="0"/>
            </a:p>
          </p:txBody>
        </p:sp>
        <p:sp>
          <p:nvSpPr>
            <p:cNvPr id="209" name="TextBox 208"/>
            <p:cNvSpPr txBox="1"/>
            <p:nvPr/>
          </p:nvSpPr>
          <p:spPr>
            <a:xfrm rot="18967701">
              <a:off x="16702832" y="27932118"/>
              <a:ext cx="2288075" cy="461665"/>
            </a:xfrm>
            <a:prstGeom prst="rect">
              <a:avLst/>
            </a:prstGeom>
            <a:noFill/>
          </p:spPr>
          <p:txBody>
            <a:bodyPr wrap="square" rtlCol="0">
              <a:spAutoFit/>
            </a:bodyPr>
            <a:lstStyle/>
            <a:p>
              <a:r>
                <a:rPr lang="en-US" sz="2400" b="1" dirty="0" err="1" smtClean="0"/>
                <a:t>Amidase</a:t>
              </a:r>
              <a:endParaRPr lang="en-US" sz="2400" b="1" dirty="0"/>
            </a:p>
          </p:txBody>
        </p:sp>
        <p:sp>
          <p:nvSpPr>
            <p:cNvPr id="210" name="TextBox 209"/>
            <p:cNvSpPr txBox="1"/>
            <p:nvPr/>
          </p:nvSpPr>
          <p:spPr>
            <a:xfrm rot="18997379">
              <a:off x="17941230" y="26992305"/>
              <a:ext cx="4066083" cy="830997"/>
            </a:xfrm>
            <a:prstGeom prst="rect">
              <a:avLst/>
            </a:prstGeom>
            <a:noFill/>
          </p:spPr>
          <p:txBody>
            <a:bodyPr wrap="square" rtlCol="0">
              <a:spAutoFit/>
            </a:bodyPr>
            <a:lstStyle/>
            <a:p>
              <a:r>
                <a:rPr lang="en-US" sz="2400" b="1" dirty="0" smtClean="0"/>
                <a:t>Helix-turn helix DNA binding protein, </a:t>
              </a:r>
              <a:r>
                <a:rPr lang="en-US" sz="2400" b="1" dirty="0" err="1" smtClean="0"/>
                <a:t>MerR</a:t>
              </a:r>
              <a:r>
                <a:rPr lang="en-US" sz="2400" b="1" dirty="0" smtClean="0"/>
                <a:t>-like</a:t>
              </a:r>
              <a:endParaRPr lang="en-US" sz="2400" b="1" dirty="0"/>
            </a:p>
          </p:txBody>
        </p:sp>
        <p:sp>
          <p:nvSpPr>
            <p:cNvPr id="211" name="TextBox 210"/>
            <p:cNvSpPr txBox="1"/>
            <p:nvPr/>
          </p:nvSpPr>
          <p:spPr>
            <a:xfrm rot="18997379">
              <a:off x="19011259" y="27388102"/>
              <a:ext cx="3175409" cy="858714"/>
            </a:xfrm>
            <a:prstGeom prst="rect">
              <a:avLst/>
            </a:prstGeom>
            <a:noFill/>
          </p:spPr>
          <p:txBody>
            <a:bodyPr wrap="square" rtlCol="0">
              <a:spAutoFit/>
            </a:bodyPr>
            <a:lstStyle/>
            <a:p>
              <a:r>
                <a:rPr lang="en-US" sz="2400" b="1" dirty="0" smtClean="0"/>
                <a:t>Helix-turn helix DNA binding domain</a:t>
              </a:r>
              <a:endParaRPr lang="en-US" sz="2400" b="1" dirty="0"/>
            </a:p>
          </p:txBody>
        </p:sp>
        <p:sp>
          <p:nvSpPr>
            <p:cNvPr id="212" name="TextBox 211"/>
            <p:cNvSpPr txBox="1"/>
            <p:nvPr/>
          </p:nvSpPr>
          <p:spPr>
            <a:xfrm rot="19171067">
              <a:off x="2379079" y="27602664"/>
              <a:ext cx="2288075" cy="461665"/>
            </a:xfrm>
            <a:prstGeom prst="rect">
              <a:avLst/>
            </a:prstGeom>
            <a:noFill/>
          </p:spPr>
          <p:txBody>
            <a:bodyPr wrap="square" rtlCol="0">
              <a:spAutoFit/>
            </a:bodyPr>
            <a:lstStyle/>
            <a:p>
              <a:r>
                <a:rPr lang="en-US" sz="2400" b="1" dirty="0" err="1" smtClean="0"/>
                <a:t>Terminase</a:t>
              </a:r>
              <a:endParaRPr lang="en-US" sz="2400" b="1" dirty="0"/>
            </a:p>
          </p:txBody>
        </p:sp>
        <p:sp>
          <p:nvSpPr>
            <p:cNvPr id="213" name="TextBox 212"/>
            <p:cNvSpPr txBox="1"/>
            <p:nvPr/>
          </p:nvSpPr>
          <p:spPr>
            <a:xfrm rot="19171067">
              <a:off x="4437016" y="28229418"/>
              <a:ext cx="2288075" cy="461665"/>
            </a:xfrm>
            <a:prstGeom prst="rect">
              <a:avLst/>
            </a:prstGeom>
            <a:noFill/>
          </p:spPr>
          <p:txBody>
            <a:bodyPr wrap="square" rtlCol="0">
              <a:spAutoFit/>
            </a:bodyPr>
            <a:lstStyle/>
            <a:p>
              <a:r>
                <a:rPr lang="en-US" sz="2400" b="1" dirty="0" smtClean="0"/>
                <a:t>Portal </a:t>
              </a:r>
              <a:r>
                <a:rPr lang="en-US" sz="2400" b="1" dirty="0" smtClean="0"/>
                <a:t>protein</a:t>
              </a:r>
              <a:endParaRPr lang="en-US" sz="2400" b="1" dirty="0"/>
            </a:p>
          </p:txBody>
        </p:sp>
        <p:sp>
          <p:nvSpPr>
            <p:cNvPr id="214" name="TextBox 213"/>
            <p:cNvSpPr txBox="1"/>
            <p:nvPr/>
          </p:nvSpPr>
          <p:spPr>
            <a:xfrm rot="19171067">
              <a:off x="10939146" y="28255720"/>
              <a:ext cx="2288075" cy="830997"/>
            </a:xfrm>
            <a:prstGeom prst="rect">
              <a:avLst/>
            </a:prstGeom>
            <a:noFill/>
          </p:spPr>
          <p:txBody>
            <a:bodyPr wrap="square" rtlCol="0">
              <a:spAutoFit/>
            </a:bodyPr>
            <a:lstStyle/>
            <a:p>
              <a:r>
                <a:rPr lang="en-US" sz="2400" b="1" dirty="0" smtClean="0"/>
                <a:t>Tape measure protein</a:t>
              </a:r>
              <a:endParaRPr lang="en-US" sz="2400" b="1" dirty="0"/>
            </a:p>
          </p:txBody>
        </p:sp>
      </p:grpSp>
      <p:sp>
        <p:nvSpPr>
          <p:cNvPr id="25" name="TextBox 24"/>
          <p:cNvSpPr txBox="1"/>
          <p:nvPr/>
        </p:nvSpPr>
        <p:spPr>
          <a:xfrm>
            <a:off x="6161081" y="30638367"/>
            <a:ext cx="1778000" cy="1323439"/>
          </a:xfrm>
          <a:prstGeom prst="rect">
            <a:avLst/>
          </a:prstGeom>
          <a:noFill/>
        </p:spPr>
        <p:txBody>
          <a:bodyPr wrap="square" rtlCol="0">
            <a:spAutoFit/>
          </a:bodyPr>
          <a:lstStyle/>
          <a:p>
            <a:pPr algn="ctr"/>
            <a:r>
              <a:rPr lang="en-US" sz="2000" b="1" dirty="0" smtClean="0"/>
              <a:t>3804 </a:t>
            </a:r>
          </a:p>
          <a:p>
            <a:pPr algn="ctr"/>
            <a:r>
              <a:rPr lang="en-US" sz="2000" b="1" dirty="0" smtClean="0"/>
              <a:t>A/G </a:t>
            </a:r>
          </a:p>
          <a:p>
            <a:pPr algn="ctr"/>
            <a:r>
              <a:rPr lang="en-US" sz="2000" b="1" dirty="0" smtClean="0"/>
              <a:t>HIS/ARG difference</a:t>
            </a:r>
            <a:endParaRPr lang="en-US" sz="2000" b="1" dirty="0"/>
          </a:p>
        </p:txBody>
      </p:sp>
      <p:sp>
        <p:nvSpPr>
          <p:cNvPr id="102" name="TextBox 101"/>
          <p:cNvSpPr txBox="1"/>
          <p:nvPr/>
        </p:nvSpPr>
        <p:spPr>
          <a:xfrm>
            <a:off x="11325748" y="30638368"/>
            <a:ext cx="1811866" cy="1323439"/>
          </a:xfrm>
          <a:prstGeom prst="rect">
            <a:avLst/>
          </a:prstGeom>
          <a:noFill/>
        </p:spPr>
        <p:txBody>
          <a:bodyPr wrap="square" rtlCol="0">
            <a:spAutoFit/>
          </a:bodyPr>
          <a:lstStyle/>
          <a:p>
            <a:pPr algn="ctr"/>
            <a:r>
              <a:rPr lang="en-US" sz="2000" b="1" dirty="0" smtClean="0"/>
              <a:t>8175</a:t>
            </a:r>
          </a:p>
          <a:p>
            <a:pPr algn="ctr"/>
            <a:r>
              <a:rPr lang="en-US" sz="2000" b="1" dirty="0" smtClean="0"/>
              <a:t>C/G synonymous difference</a:t>
            </a:r>
            <a:endParaRPr lang="en-US" sz="2000" b="1" dirty="0"/>
          </a:p>
        </p:txBody>
      </p:sp>
      <p:sp>
        <p:nvSpPr>
          <p:cNvPr id="103" name="TextBox 102"/>
          <p:cNvSpPr txBox="1"/>
          <p:nvPr/>
        </p:nvSpPr>
        <p:spPr>
          <a:xfrm>
            <a:off x="15254280" y="30604501"/>
            <a:ext cx="1422400" cy="1323439"/>
          </a:xfrm>
          <a:prstGeom prst="rect">
            <a:avLst/>
          </a:prstGeom>
          <a:noFill/>
        </p:spPr>
        <p:txBody>
          <a:bodyPr wrap="square" rtlCol="0">
            <a:spAutoFit/>
          </a:bodyPr>
          <a:lstStyle/>
          <a:p>
            <a:pPr algn="ctr"/>
            <a:r>
              <a:rPr lang="en-US" sz="2000" b="1" dirty="0" smtClean="0"/>
              <a:t>11533</a:t>
            </a:r>
          </a:p>
          <a:p>
            <a:pPr algn="ctr"/>
            <a:r>
              <a:rPr lang="en-US" sz="2000" b="1" dirty="0" smtClean="0"/>
              <a:t>T/C</a:t>
            </a:r>
          </a:p>
          <a:p>
            <a:pPr algn="ctr"/>
            <a:r>
              <a:rPr lang="en-US" sz="2000" b="1" dirty="0" smtClean="0"/>
              <a:t>TRP/ARG difference</a:t>
            </a:r>
            <a:endParaRPr lang="en-US" sz="2000" b="1" dirty="0"/>
          </a:p>
        </p:txBody>
      </p:sp>
      <p:graphicFrame>
        <p:nvGraphicFramePr>
          <p:cNvPr id="26" name="Object 25"/>
          <p:cNvGraphicFramePr>
            <a:graphicFrameLocks noChangeAspect="1"/>
          </p:cNvGraphicFramePr>
          <p:nvPr>
            <p:extLst>
              <p:ext uri="{D42A27DB-BD31-4B8C-83A1-F6EECF244321}">
                <p14:modId xmlns:p14="http://schemas.microsoft.com/office/powerpoint/2010/main" val="1558283849"/>
              </p:ext>
            </p:extLst>
          </p:nvPr>
        </p:nvGraphicFramePr>
        <p:xfrm>
          <a:off x="19554901" y="10221285"/>
          <a:ext cx="23437850" cy="7731125"/>
        </p:xfrm>
        <a:graphic>
          <a:graphicData uri="http://schemas.openxmlformats.org/presentationml/2006/ole">
            <mc:AlternateContent xmlns:mc="http://schemas.openxmlformats.org/markup-compatibility/2006">
              <mc:Choice xmlns:v="urn:schemas-microsoft-com:vml" Requires="v">
                <p:oleObj spid="_x0000_s1048" name="Worksheet" r:id="rId16" imgW="20091400" imgH="6629400" progId="Excel.Sheet.12">
                  <p:embed/>
                </p:oleObj>
              </mc:Choice>
              <mc:Fallback>
                <p:oleObj name="Worksheet" r:id="rId16" imgW="20091400" imgH="6629400" progId="Excel.Sheet.12">
                  <p:embed/>
                  <p:pic>
                    <p:nvPicPr>
                      <p:cNvPr id="0" name=""/>
                      <p:cNvPicPr/>
                      <p:nvPr/>
                    </p:nvPicPr>
                    <p:blipFill>
                      <a:blip r:embed="rId17"/>
                      <a:stretch>
                        <a:fillRect/>
                      </a:stretch>
                    </p:blipFill>
                    <p:spPr>
                      <a:xfrm>
                        <a:off x="19554901" y="10221285"/>
                        <a:ext cx="23437850" cy="7731125"/>
                      </a:xfrm>
                      <a:prstGeom prst="rect">
                        <a:avLst/>
                      </a:prstGeom>
                    </p:spPr>
                  </p:pic>
                </p:oleObj>
              </mc:Fallback>
            </mc:AlternateContent>
          </a:graphicData>
        </a:graphic>
      </p:graphicFrame>
      <p:grpSp>
        <p:nvGrpSpPr>
          <p:cNvPr id="30" name="Group 29"/>
          <p:cNvGrpSpPr/>
          <p:nvPr/>
        </p:nvGrpSpPr>
        <p:grpSpPr>
          <a:xfrm>
            <a:off x="23168423" y="23772978"/>
            <a:ext cx="19001212" cy="13730777"/>
            <a:chOff x="16507275" y="9819818"/>
            <a:chExt cx="19001212" cy="13730777"/>
          </a:xfrm>
        </p:grpSpPr>
        <p:grpSp>
          <p:nvGrpSpPr>
            <p:cNvPr id="23" name="Group 22"/>
            <p:cNvGrpSpPr>
              <a:grpSpLocks noChangeAspect="1"/>
            </p:cNvGrpSpPr>
            <p:nvPr/>
          </p:nvGrpSpPr>
          <p:grpSpPr>
            <a:xfrm>
              <a:off x="18829865" y="9819818"/>
              <a:ext cx="14303539" cy="13730777"/>
              <a:chOff x="20404665" y="10107684"/>
              <a:chExt cx="14303539" cy="13730777"/>
            </a:xfrm>
          </p:grpSpPr>
          <p:pic>
            <p:nvPicPr>
              <p:cNvPr id="6" name="Picture 5" descr="Tree.pdf"/>
              <p:cNvPicPr>
                <a:picLocks noChangeAspect="1"/>
              </p:cNvPicPr>
              <p:nvPr/>
            </p:nvPicPr>
            <p:blipFill rotWithShape="1">
              <a:blip r:embed="rId18" cstate="print">
                <a:extLst>
                  <a:ext uri="{28A0092B-C50C-407E-A947-70E740481C1C}">
                    <a14:useLocalDpi xmlns:a14="http://schemas.microsoft.com/office/drawing/2010/main"/>
                  </a:ext>
                </a:extLst>
              </a:blip>
              <a:srcRect b="4004"/>
              <a:stretch/>
            </p:blipFill>
            <p:spPr>
              <a:xfrm>
                <a:off x="20404665" y="10107684"/>
                <a:ext cx="14303539" cy="13730777"/>
              </a:xfrm>
              <a:prstGeom prst="rect">
                <a:avLst/>
              </a:prstGeom>
            </p:spPr>
          </p:pic>
          <p:cxnSp>
            <p:nvCxnSpPr>
              <p:cNvPr id="11" name="Straight Connector 10"/>
              <p:cNvCxnSpPr/>
              <p:nvPr/>
            </p:nvCxnSpPr>
            <p:spPr>
              <a:xfrm>
                <a:off x="20542599" y="17097697"/>
                <a:ext cx="2457222" cy="5852"/>
              </a:xfrm>
              <a:prstGeom prst="line">
                <a:avLst/>
              </a:prstGeom>
              <a:ln w="57150" cmpd="sng">
                <a:solidFill>
                  <a:schemeClr val="tx1"/>
                </a:solidFill>
              </a:ln>
              <a:effectLst>
                <a:outerShdw blurRad="76200" dir="13500000" sy="23000" kx="1200000" algn="br"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131622" y="17116143"/>
                <a:ext cx="1215529" cy="523220"/>
              </a:xfrm>
              <a:prstGeom prst="rect">
                <a:avLst/>
              </a:prstGeom>
              <a:noFill/>
            </p:spPr>
            <p:txBody>
              <a:bodyPr wrap="square" rtlCol="0">
                <a:spAutoFit/>
              </a:bodyPr>
              <a:lstStyle/>
              <a:p>
                <a:r>
                  <a:rPr lang="en-US" sz="2800" dirty="0" smtClean="0"/>
                  <a:t>0.02</a:t>
                </a:r>
                <a:endParaRPr lang="en-US" sz="2800" dirty="0"/>
              </a:p>
            </p:txBody>
          </p:sp>
        </p:grpSp>
        <p:sp>
          <p:nvSpPr>
            <p:cNvPr id="27" name="TextBox 26"/>
            <p:cNvSpPr txBox="1"/>
            <p:nvPr/>
          </p:nvSpPr>
          <p:spPr>
            <a:xfrm>
              <a:off x="16507275" y="18169324"/>
              <a:ext cx="12926280" cy="3539430"/>
            </a:xfrm>
            <a:prstGeom prst="rect">
              <a:avLst/>
            </a:prstGeom>
            <a:noFill/>
          </p:spPr>
          <p:txBody>
            <a:bodyPr wrap="square" rtlCol="0">
              <a:spAutoFit/>
            </a:bodyPr>
            <a:lstStyle/>
            <a:p>
              <a:r>
                <a:rPr lang="en-US" sz="2800" b="1" dirty="0" smtClean="0"/>
                <a:t>Figure 6.</a:t>
              </a:r>
              <a:r>
                <a:rPr lang="en-US" sz="2800" dirty="0" smtClean="0"/>
                <a:t>  </a:t>
              </a:r>
              <a:r>
                <a:rPr lang="en-US" sz="2800" b="1" dirty="0" smtClean="0"/>
                <a:t>Phylogenetic tree generated by </a:t>
              </a:r>
              <a:r>
                <a:rPr lang="en-US" sz="2800" b="1" dirty="0" err="1" smtClean="0"/>
                <a:t>Geneious</a:t>
              </a:r>
              <a:r>
                <a:rPr lang="en-US" sz="2800" b="1" dirty="0" smtClean="0"/>
                <a:t> </a:t>
              </a:r>
              <a:r>
                <a:rPr lang="en-US" sz="2800" b="1" dirty="0" smtClean="0"/>
                <a:t>indicates no correlations between geographic location of where soil samples containing phages were isolated and groupings.</a:t>
              </a:r>
              <a:r>
                <a:rPr lang="en-US" sz="2800" dirty="0" smtClean="0"/>
                <a:t>  Phages were isolated and purified at Baylor University (TX, including phage Taj14), University of Pittsburgh, University of Wisconsin, Riverside, Cabrini College (Radnor, PA), </a:t>
              </a:r>
              <a:r>
                <a:rPr lang="en-US" sz="2800" dirty="0" err="1" smtClean="0"/>
                <a:t>Bucknell</a:t>
              </a:r>
              <a:r>
                <a:rPr lang="en-US" sz="2800" dirty="0" smtClean="0"/>
                <a:t> University (Lewisburg, PA, including phages Sandman and </a:t>
              </a:r>
              <a:r>
                <a:rPr lang="en-US" sz="2800" dirty="0" err="1" smtClean="0"/>
                <a:t>Muttlie</a:t>
              </a:r>
              <a:r>
                <a:rPr lang="en-US" sz="2800" dirty="0" smtClean="0"/>
                <a:t>), Lehigh University (Bethlehem, PA), and Saint Joseph’s University (phages Mariposa, Massimo, and Prospero).</a:t>
              </a:r>
              <a:endParaRPr lang="en-US" sz="2800" dirty="0"/>
            </a:p>
          </p:txBody>
        </p:sp>
        <p:sp>
          <p:nvSpPr>
            <p:cNvPr id="104" name="TextBox 103"/>
            <p:cNvSpPr txBox="1"/>
            <p:nvPr/>
          </p:nvSpPr>
          <p:spPr>
            <a:xfrm>
              <a:off x="25209609" y="12861725"/>
              <a:ext cx="2421467" cy="400110"/>
            </a:xfrm>
            <a:prstGeom prst="rect">
              <a:avLst/>
            </a:prstGeom>
            <a:noFill/>
          </p:spPr>
          <p:txBody>
            <a:bodyPr wrap="square" rtlCol="0">
              <a:spAutoFit/>
            </a:bodyPr>
            <a:lstStyle/>
            <a:p>
              <a:r>
                <a:rPr lang="en-US" sz="2000" i="1" dirty="0" smtClean="0">
                  <a:solidFill>
                    <a:srgbClr val="008000"/>
                  </a:solidFill>
                </a:rPr>
                <a:t>All from Waco, TX</a:t>
              </a:r>
              <a:endParaRPr lang="en-US" sz="2000" i="1" dirty="0">
                <a:solidFill>
                  <a:srgbClr val="008000"/>
                </a:solidFill>
              </a:endParaRPr>
            </a:p>
          </p:txBody>
        </p:sp>
        <p:sp>
          <p:nvSpPr>
            <p:cNvPr id="28" name="Right Brace 27"/>
            <p:cNvSpPr/>
            <p:nvPr/>
          </p:nvSpPr>
          <p:spPr>
            <a:xfrm>
              <a:off x="24854007" y="12285990"/>
              <a:ext cx="355602" cy="1906539"/>
            </a:xfrm>
            <a:prstGeom prst="rightBrace">
              <a:avLst/>
            </a:prstGeom>
            <a:ln w="38100" cmpd="sng">
              <a:solidFill>
                <a:srgbClr val="4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24502532" y="9916517"/>
              <a:ext cx="2641600" cy="400110"/>
            </a:xfrm>
            <a:prstGeom prst="rect">
              <a:avLst/>
            </a:prstGeom>
            <a:noFill/>
          </p:spPr>
          <p:txBody>
            <a:bodyPr wrap="square" rtlCol="0">
              <a:spAutoFit/>
            </a:bodyPr>
            <a:lstStyle/>
            <a:p>
              <a:r>
                <a:rPr lang="en-US" sz="2000" i="1" dirty="0" smtClean="0">
                  <a:solidFill>
                    <a:srgbClr val="4A579E"/>
                  </a:solidFill>
                </a:rPr>
                <a:t>Pittsburgh, PA</a:t>
              </a:r>
              <a:endParaRPr lang="en-US" sz="2000" i="1" dirty="0">
                <a:solidFill>
                  <a:srgbClr val="4A579E"/>
                </a:solidFill>
              </a:endParaRPr>
            </a:p>
          </p:txBody>
        </p:sp>
        <p:sp>
          <p:nvSpPr>
            <p:cNvPr id="113" name="TextBox 112"/>
            <p:cNvSpPr txBox="1"/>
            <p:nvPr/>
          </p:nvSpPr>
          <p:spPr>
            <a:xfrm>
              <a:off x="24929896" y="10478460"/>
              <a:ext cx="1828800" cy="400110"/>
            </a:xfrm>
            <a:prstGeom prst="rect">
              <a:avLst/>
            </a:prstGeom>
            <a:noFill/>
          </p:spPr>
          <p:txBody>
            <a:bodyPr wrap="square" rtlCol="0">
              <a:spAutoFit/>
            </a:bodyPr>
            <a:lstStyle/>
            <a:p>
              <a:r>
                <a:rPr lang="en-US" sz="2000" i="1" dirty="0" smtClean="0">
                  <a:solidFill>
                    <a:srgbClr val="008000"/>
                  </a:solidFill>
                </a:rPr>
                <a:t>Waco, TX</a:t>
              </a:r>
              <a:endParaRPr lang="en-US" sz="2000" i="1" dirty="0">
                <a:solidFill>
                  <a:srgbClr val="008000"/>
                </a:solidFill>
              </a:endParaRPr>
            </a:p>
          </p:txBody>
        </p:sp>
        <p:sp>
          <p:nvSpPr>
            <p:cNvPr id="114" name="TextBox 113"/>
            <p:cNvSpPr txBox="1"/>
            <p:nvPr/>
          </p:nvSpPr>
          <p:spPr>
            <a:xfrm>
              <a:off x="24747259" y="11599374"/>
              <a:ext cx="1828800" cy="400110"/>
            </a:xfrm>
            <a:prstGeom prst="rect">
              <a:avLst/>
            </a:prstGeom>
            <a:noFill/>
          </p:spPr>
          <p:txBody>
            <a:bodyPr wrap="square" rtlCol="0">
              <a:spAutoFit/>
            </a:bodyPr>
            <a:lstStyle/>
            <a:p>
              <a:r>
                <a:rPr lang="en-US" sz="2000" i="1" dirty="0" smtClean="0">
                  <a:solidFill>
                    <a:srgbClr val="008000"/>
                  </a:solidFill>
                </a:rPr>
                <a:t>Waco, TX</a:t>
              </a:r>
              <a:endParaRPr lang="en-US" sz="2000" i="1" dirty="0">
                <a:solidFill>
                  <a:srgbClr val="008000"/>
                </a:solidFill>
              </a:endParaRPr>
            </a:p>
          </p:txBody>
        </p:sp>
        <p:sp>
          <p:nvSpPr>
            <p:cNvPr id="115" name="TextBox 114"/>
            <p:cNvSpPr txBox="1"/>
            <p:nvPr/>
          </p:nvSpPr>
          <p:spPr>
            <a:xfrm>
              <a:off x="32184193" y="14921590"/>
              <a:ext cx="1828800" cy="400110"/>
            </a:xfrm>
            <a:prstGeom prst="rect">
              <a:avLst/>
            </a:prstGeom>
            <a:noFill/>
          </p:spPr>
          <p:txBody>
            <a:bodyPr wrap="square" rtlCol="0">
              <a:spAutoFit/>
            </a:bodyPr>
            <a:lstStyle/>
            <a:p>
              <a:r>
                <a:rPr lang="en-US" sz="2000" i="1" dirty="0" smtClean="0">
                  <a:solidFill>
                    <a:srgbClr val="008000"/>
                  </a:solidFill>
                </a:rPr>
                <a:t>Waco, TX</a:t>
              </a:r>
              <a:endParaRPr lang="en-US" sz="2000" i="1" dirty="0">
                <a:solidFill>
                  <a:srgbClr val="008000"/>
                </a:solidFill>
              </a:endParaRPr>
            </a:p>
          </p:txBody>
        </p:sp>
        <p:sp>
          <p:nvSpPr>
            <p:cNvPr id="117" name="TextBox 116"/>
            <p:cNvSpPr txBox="1"/>
            <p:nvPr/>
          </p:nvSpPr>
          <p:spPr>
            <a:xfrm>
              <a:off x="25595882" y="11031558"/>
              <a:ext cx="1828800" cy="400110"/>
            </a:xfrm>
            <a:prstGeom prst="rect">
              <a:avLst/>
            </a:prstGeom>
            <a:noFill/>
          </p:spPr>
          <p:txBody>
            <a:bodyPr wrap="square" rtlCol="0">
              <a:spAutoFit/>
            </a:bodyPr>
            <a:lstStyle/>
            <a:p>
              <a:r>
                <a:rPr lang="en-US" sz="2000" i="1" dirty="0" smtClean="0">
                  <a:solidFill>
                    <a:srgbClr val="008000"/>
                  </a:solidFill>
                </a:rPr>
                <a:t>Missoula, MT</a:t>
              </a:r>
              <a:endParaRPr lang="en-US" sz="2000" i="1" dirty="0">
                <a:solidFill>
                  <a:srgbClr val="008000"/>
                </a:solidFill>
              </a:endParaRPr>
            </a:p>
          </p:txBody>
        </p:sp>
        <p:sp>
          <p:nvSpPr>
            <p:cNvPr id="119" name="TextBox 118"/>
            <p:cNvSpPr txBox="1"/>
            <p:nvPr/>
          </p:nvSpPr>
          <p:spPr>
            <a:xfrm>
              <a:off x="32430199" y="14306507"/>
              <a:ext cx="2286000" cy="400110"/>
            </a:xfrm>
            <a:prstGeom prst="rect">
              <a:avLst/>
            </a:prstGeom>
            <a:noFill/>
          </p:spPr>
          <p:txBody>
            <a:bodyPr wrap="square" rtlCol="0">
              <a:spAutoFit/>
            </a:bodyPr>
            <a:lstStyle/>
            <a:p>
              <a:r>
                <a:rPr lang="en-US" sz="2000" i="1" dirty="0" smtClean="0">
                  <a:solidFill>
                    <a:srgbClr val="000073"/>
                  </a:solidFill>
                </a:rPr>
                <a:t>West Chester, PA</a:t>
              </a:r>
              <a:endParaRPr lang="en-US" sz="2000" i="1" dirty="0">
                <a:solidFill>
                  <a:srgbClr val="000073"/>
                </a:solidFill>
              </a:endParaRPr>
            </a:p>
          </p:txBody>
        </p:sp>
        <p:sp>
          <p:nvSpPr>
            <p:cNvPr id="120" name="TextBox 119"/>
            <p:cNvSpPr txBox="1"/>
            <p:nvPr/>
          </p:nvSpPr>
          <p:spPr>
            <a:xfrm>
              <a:off x="33087731" y="15703029"/>
              <a:ext cx="1828800" cy="400110"/>
            </a:xfrm>
            <a:prstGeom prst="rect">
              <a:avLst/>
            </a:prstGeom>
            <a:noFill/>
          </p:spPr>
          <p:txBody>
            <a:bodyPr wrap="square" rtlCol="0">
              <a:spAutoFit/>
            </a:bodyPr>
            <a:lstStyle/>
            <a:p>
              <a:r>
                <a:rPr lang="en-US" sz="2000" i="1" dirty="0" smtClean="0">
                  <a:solidFill>
                    <a:srgbClr val="000073"/>
                  </a:solidFill>
                </a:rPr>
                <a:t>Lewisburg, PA</a:t>
              </a:r>
              <a:endParaRPr lang="en-US" sz="2000" i="1" dirty="0">
                <a:solidFill>
                  <a:srgbClr val="000073"/>
                </a:solidFill>
              </a:endParaRPr>
            </a:p>
          </p:txBody>
        </p:sp>
        <p:sp>
          <p:nvSpPr>
            <p:cNvPr id="121" name="TextBox 120"/>
            <p:cNvSpPr txBox="1"/>
            <p:nvPr/>
          </p:nvSpPr>
          <p:spPr>
            <a:xfrm>
              <a:off x="32604691" y="22504944"/>
              <a:ext cx="1828800" cy="400110"/>
            </a:xfrm>
            <a:prstGeom prst="rect">
              <a:avLst/>
            </a:prstGeom>
            <a:noFill/>
          </p:spPr>
          <p:txBody>
            <a:bodyPr wrap="square" rtlCol="0">
              <a:spAutoFit/>
            </a:bodyPr>
            <a:lstStyle/>
            <a:p>
              <a:r>
                <a:rPr lang="en-US" sz="2000" i="1" dirty="0" smtClean="0">
                  <a:solidFill>
                    <a:srgbClr val="000090"/>
                  </a:solidFill>
                </a:rPr>
                <a:t>Lewisburg, PA</a:t>
              </a:r>
              <a:endParaRPr lang="en-US" sz="2000" i="1" dirty="0">
                <a:solidFill>
                  <a:srgbClr val="000090"/>
                </a:solidFill>
              </a:endParaRPr>
            </a:p>
          </p:txBody>
        </p:sp>
        <p:sp>
          <p:nvSpPr>
            <p:cNvPr id="122" name="Right Brace 121"/>
            <p:cNvSpPr/>
            <p:nvPr/>
          </p:nvSpPr>
          <p:spPr>
            <a:xfrm>
              <a:off x="32689090" y="15527482"/>
              <a:ext cx="220133" cy="745067"/>
            </a:xfrm>
            <a:prstGeom prst="rightBrace">
              <a:avLst/>
            </a:prstGeom>
            <a:ln w="38100" cmpd="sng">
              <a:solidFill>
                <a:srgbClr val="00007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TextBox 122"/>
            <p:cNvSpPr txBox="1"/>
            <p:nvPr/>
          </p:nvSpPr>
          <p:spPr>
            <a:xfrm>
              <a:off x="32893000" y="20910379"/>
              <a:ext cx="1930399" cy="406401"/>
            </a:xfrm>
            <a:prstGeom prst="rect">
              <a:avLst/>
            </a:prstGeom>
            <a:noFill/>
          </p:spPr>
          <p:txBody>
            <a:bodyPr wrap="square" rtlCol="0">
              <a:spAutoFit/>
            </a:bodyPr>
            <a:lstStyle/>
            <a:p>
              <a:r>
                <a:rPr lang="en-US" sz="2000" i="1" dirty="0" smtClean="0">
                  <a:solidFill>
                    <a:srgbClr val="0000FF"/>
                  </a:solidFill>
                </a:rPr>
                <a:t>Radnor, PA</a:t>
              </a:r>
              <a:endParaRPr lang="en-US" sz="2000" i="1" dirty="0">
                <a:solidFill>
                  <a:srgbClr val="0000FF"/>
                </a:solidFill>
              </a:endParaRPr>
            </a:p>
          </p:txBody>
        </p:sp>
        <p:sp>
          <p:nvSpPr>
            <p:cNvPr id="124" name="TextBox 123"/>
            <p:cNvSpPr txBox="1"/>
            <p:nvPr/>
          </p:nvSpPr>
          <p:spPr>
            <a:xfrm>
              <a:off x="32808144" y="18709290"/>
              <a:ext cx="1930399" cy="406401"/>
            </a:xfrm>
            <a:prstGeom prst="rect">
              <a:avLst/>
            </a:prstGeom>
            <a:noFill/>
          </p:spPr>
          <p:txBody>
            <a:bodyPr wrap="square" rtlCol="0">
              <a:spAutoFit/>
            </a:bodyPr>
            <a:lstStyle/>
            <a:p>
              <a:r>
                <a:rPr lang="en-US" sz="2000" i="1" dirty="0" smtClean="0">
                  <a:solidFill>
                    <a:srgbClr val="0000FF"/>
                  </a:solidFill>
                </a:rPr>
                <a:t>Radnor, PA</a:t>
              </a:r>
              <a:endParaRPr lang="en-US" sz="2000" i="1" dirty="0">
                <a:solidFill>
                  <a:srgbClr val="0000FF"/>
                </a:solidFill>
              </a:endParaRPr>
            </a:p>
          </p:txBody>
        </p:sp>
        <p:sp>
          <p:nvSpPr>
            <p:cNvPr id="125" name="TextBox 124"/>
            <p:cNvSpPr txBox="1"/>
            <p:nvPr/>
          </p:nvSpPr>
          <p:spPr>
            <a:xfrm>
              <a:off x="32482883" y="16514013"/>
              <a:ext cx="1930399" cy="406401"/>
            </a:xfrm>
            <a:prstGeom prst="rect">
              <a:avLst/>
            </a:prstGeom>
            <a:noFill/>
          </p:spPr>
          <p:txBody>
            <a:bodyPr wrap="square" rtlCol="0">
              <a:spAutoFit/>
            </a:bodyPr>
            <a:lstStyle/>
            <a:p>
              <a:r>
                <a:rPr lang="en-US" sz="2000" i="1" dirty="0" smtClean="0">
                  <a:solidFill>
                    <a:srgbClr val="AA0D42"/>
                  </a:solidFill>
                </a:rPr>
                <a:t>Somerset, WI</a:t>
              </a:r>
              <a:endParaRPr lang="en-US" sz="2000" i="1" dirty="0">
                <a:solidFill>
                  <a:srgbClr val="AA0D42"/>
                </a:solidFill>
              </a:endParaRPr>
            </a:p>
          </p:txBody>
        </p:sp>
        <p:sp>
          <p:nvSpPr>
            <p:cNvPr id="126" name="TextBox 125"/>
            <p:cNvSpPr txBox="1"/>
            <p:nvPr/>
          </p:nvSpPr>
          <p:spPr>
            <a:xfrm>
              <a:off x="32808144" y="17102022"/>
              <a:ext cx="1930399" cy="406401"/>
            </a:xfrm>
            <a:prstGeom prst="rect">
              <a:avLst/>
            </a:prstGeom>
            <a:noFill/>
          </p:spPr>
          <p:txBody>
            <a:bodyPr wrap="square" rtlCol="0">
              <a:spAutoFit/>
            </a:bodyPr>
            <a:lstStyle/>
            <a:p>
              <a:r>
                <a:rPr lang="en-US" sz="2000" i="1" dirty="0" smtClean="0">
                  <a:solidFill>
                    <a:srgbClr val="AA0D42"/>
                  </a:solidFill>
                </a:rPr>
                <a:t>Hudson, WI</a:t>
              </a:r>
              <a:endParaRPr lang="en-US" sz="2000" i="1" dirty="0">
                <a:solidFill>
                  <a:srgbClr val="AA0D42"/>
                </a:solidFill>
              </a:endParaRPr>
            </a:p>
          </p:txBody>
        </p:sp>
        <p:sp>
          <p:nvSpPr>
            <p:cNvPr id="127" name="TextBox 126"/>
            <p:cNvSpPr txBox="1"/>
            <p:nvPr/>
          </p:nvSpPr>
          <p:spPr>
            <a:xfrm>
              <a:off x="32816474" y="17651769"/>
              <a:ext cx="2167468" cy="406400"/>
            </a:xfrm>
            <a:prstGeom prst="rect">
              <a:avLst/>
            </a:prstGeom>
            <a:noFill/>
          </p:spPr>
          <p:txBody>
            <a:bodyPr wrap="square" rtlCol="0">
              <a:spAutoFit/>
            </a:bodyPr>
            <a:lstStyle/>
            <a:p>
              <a:r>
                <a:rPr lang="en-US" sz="2000" i="1" dirty="0" smtClean="0">
                  <a:solidFill>
                    <a:srgbClr val="4A579E"/>
                  </a:solidFill>
                </a:rPr>
                <a:t>Pittsburgh, PA</a:t>
              </a:r>
              <a:endParaRPr lang="en-US" sz="2000" i="1" dirty="0">
                <a:solidFill>
                  <a:srgbClr val="4A579E"/>
                </a:solidFill>
              </a:endParaRPr>
            </a:p>
          </p:txBody>
        </p:sp>
        <p:sp>
          <p:nvSpPr>
            <p:cNvPr id="128" name="TextBox 127"/>
            <p:cNvSpPr txBox="1"/>
            <p:nvPr/>
          </p:nvSpPr>
          <p:spPr>
            <a:xfrm>
              <a:off x="33087021" y="18169324"/>
              <a:ext cx="2421466" cy="400110"/>
            </a:xfrm>
            <a:prstGeom prst="rect">
              <a:avLst/>
            </a:prstGeom>
            <a:noFill/>
          </p:spPr>
          <p:txBody>
            <a:bodyPr wrap="square" rtlCol="0">
              <a:spAutoFit/>
            </a:bodyPr>
            <a:lstStyle/>
            <a:p>
              <a:r>
                <a:rPr lang="en-US" sz="2000" i="1" dirty="0" smtClean="0">
                  <a:solidFill>
                    <a:srgbClr val="000073"/>
                  </a:solidFill>
                </a:rPr>
                <a:t>Seaside Park, NJ</a:t>
              </a:r>
              <a:endParaRPr lang="en-US" sz="2000" i="1" dirty="0">
                <a:solidFill>
                  <a:srgbClr val="000073"/>
                </a:solidFill>
              </a:endParaRPr>
            </a:p>
          </p:txBody>
        </p:sp>
        <p:sp>
          <p:nvSpPr>
            <p:cNvPr id="129" name="TextBox 128"/>
            <p:cNvSpPr txBox="1"/>
            <p:nvPr/>
          </p:nvSpPr>
          <p:spPr>
            <a:xfrm>
              <a:off x="32893000" y="19302862"/>
              <a:ext cx="2421466" cy="400110"/>
            </a:xfrm>
            <a:prstGeom prst="rect">
              <a:avLst/>
            </a:prstGeom>
            <a:noFill/>
          </p:spPr>
          <p:txBody>
            <a:bodyPr wrap="square" rtlCol="0">
              <a:spAutoFit/>
            </a:bodyPr>
            <a:lstStyle/>
            <a:p>
              <a:r>
                <a:rPr lang="en-US" sz="2000" i="1" dirty="0" smtClean="0">
                  <a:solidFill>
                    <a:srgbClr val="660066"/>
                  </a:solidFill>
                </a:rPr>
                <a:t>Vineland, NJ</a:t>
              </a:r>
              <a:endParaRPr lang="en-US" sz="2000" i="1" dirty="0">
                <a:solidFill>
                  <a:srgbClr val="660066"/>
                </a:solidFill>
              </a:endParaRPr>
            </a:p>
          </p:txBody>
        </p:sp>
        <p:sp>
          <p:nvSpPr>
            <p:cNvPr id="130" name="TextBox 129"/>
            <p:cNvSpPr txBox="1"/>
            <p:nvPr/>
          </p:nvSpPr>
          <p:spPr>
            <a:xfrm>
              <a:off x="33181382" y="19794311"/>
              <a:ext cx="1930399" cy="406401"/>
            </a:xfrm>
            <a:prstGeom prst="rect">
              <a:avLst/>
            </a:prstGeom>
            <a:noFill/>
          </p:spPr>
          <p:txBody>
            <a:bodyPr wrap="square" rtlCol="0">
              <a:spAutoFit/>
            </a:bodyPr>
            <a:lstStyle/>
            <a:p>
              <a:r>
                <a:rPr lang="en-US" sz="2000" i="1" dirty="0" smtClean="0">
                  <a:solidFill>
                    <a:srgbClr val="AA0D42"/>
                  </a:solidFill>
                </a:rPr>
                <a:t>Hudson, WI</a:t>
              </a:r>
              <a:endParaRPr lang="en-US" sz="2000" i="1" dirty="0">
                <a:solidFill>
                  <a:srgbClr val="AA0D42"/>
                </a:solidFill>
              </a:endParaRPr>
            </a:p>
          </p:txBody>
        </p:sp>
        <p:sp>
          <p:nvSpPr>
            <p:cNvPr id="131" name="TextBox 130"/>
            <p:cNvSpPr txBox="1"/>
            <p:nvPr/>
          </p:nvSpPr>
          <p:spPr>
            <a:xfrm>
              <a:off x="33120833" y="20386785"/>
              <a:ext cx="1828800" cy="400110"/>
            </a:xfrm>
            <a:prstGeom prst="rect">
              <a:avLst/>
            </a:prstGeom>
            <a:noFill/>
          </p:spPr>
          <p:txBody>
            <a:bodyPr wrap="square" rtlCol="0">
              <a:spAutoFit/>
            </a:bodyPr>
            <a:lstStyle/>
            <a:p>
              <a:r>
                <a:rPr lang="en-US" sz="2000" i="1" dirty="0" smtClean="0">
                  <a:solidFill>
                    <a:srgbClr val="008000"/>
                  </a:solidFill>
                </a:rPr>
                <a:t>Katy, TX</a:t>
              </a:r>
              <a:endParaRPr lang="en-US" sz="2000" i="1" dirty="0">
                <a:solidFill>
                  <a:srgbClr val="008000"/>
                </a:solidFill>
              </a:endParaRPr>
            </a:p>
          </p:txBody>
        </p:sp>
        <p:sp>
          <p:nvSpPr>
            <p:cNvPr id="132" name="TextBox 131"/>
            <p:cNvSpPr txBox="1"/>
            <p:nvPr/>
          </p:nvSpPr>
          <p:spPr>
            <a:xfrm>
              <a:off x="32848076" y="21478119"/>
              <a:ext cx="1930399" cy="406401"/>
            </a:xfrm>
            <a:prstGeom prst="rect">
              <a:avLst/>
            </a:prstGeom>
            <a:noFill/>
          </p:spPr>
          <p:txBody>
            <a:bodyPr wrap="square" rtlCol="0">
              <a:spAutoFit/>
            </a:bodyPr>
            <a:lstStyle/>
            <a:p>
              <a:r>
                <a:rPr lang="en-US" sz="2000" i="1" dirty="0" smtClean="0">
                  <a:solidFill>
                    <a:srgbClr val="660066"/>
                  </a:solidFill>
                </a:rPr>
                <a:t>Camp Hill, PA</a:t>
              </a:r>
              <a:endParaRPr lang="en-US" sz="2000" i="1" dirty="0">
                <a:solidFill>
                  <a:srgbClr val="660066"/>
                </a:solidFill>
              </a:endParaRPr>
            </a:p>
          </p:txBody>
        </p:sp>
        <p:sp>
          <p:nvSpPr>
            <p:cNvPr id="133" name="TextBox 132"/>
            <p:cNvSpPr txBox="1"/>
            <p:nvPr/>
          </p:nvSpPr>
          <p:spPr>
            <a:xfrm>
              <a:off x="32975102" y="23090562"/>
              <a:ext cx="2218266" cy="400110"/>
            </a:xfrm>
            <a:prstGeom prst="rect">
              <a:avLst/>
            </a:prstGeom>
            <a:noFill/>
          </p:spPr>
          <p:txBody>
            <a:bodyPr wrap="square" rtlCol="0">
              <a:spAutoFit/>
            </a:bodyPr>
            <a:lstStyle/>
            <a:p>
              <a:r>
                <a:rPr lang="en-US" sz="2000" i="1" dirty="0" smtClean="0">
                  <a:solidFill>
                    <a:srgbClr val="660066"/>
                  </a:solidFill>
                </a:rPr>
                <a:t>Downingtown, PA</a:t>
              </a:r>
              <a:endParaRPr lang="en-US" sz="2000" i="1" dirty="0">
                <a:solidFill>
                  <a:srgbClr val="660066"/>
                </a:solidFill>
              </a:endParaRPr>
            </a:p>
          </p:txBody>
        </p:sp>
        <p:sp>
          <p:nvSpPr>
            <p:cNvPr id="134" name="TextBox 133"/>
            <p:cNvSpPr txBox="1"/>
            <p:nvPr/>
          </p:nvSpPr>
          <p:spPr>
            <a:xfrm>
              <a:off x="32674315" y="22009170"/>
              <a:ext cx="2218266" cy="400110"/>
            </a:xfrm>
            <a:prstGeom prst="rect">
              <a:avLst/>
            </a:prstGeom>
            <a:noFill/>
          </p:spPr>
          <p:txBody>
            <a:bodyPr wrap="square" rtlCol="0">
              <a:spAutoFit/>
            </a:bodyPr>
            <a:lstStyle/>
            <a:p>
              <a:r>
                <a:rPr lang="en-US" sz="2000" i="1" dirty="0" smtClean="0">
                  <a:solidFill>
                    <a:srgbClr val="3E3E07"/>
                  </a:solidFill>
                </a:rPr>
                <a:t>Bethlehem, PA</a:t>
              </a:r>
              <a:endParaRPr lang="en-US" sz="2000" i="1" dirty="0">
                <a:solidFill>
                  <a:srgbClr val="3E3E07"/>
                </a:solidFill>
              </a:endParaRPr>
            </a:p>
          </p:txBody>
        </p:sp>
      </p:grpSp>
      <p:grpSp>
        <p:nvGrpSpPr>
          <p:cNvPr id="21" name="Group 20"/>
          <p:cNvGrpSpPr/>
          <p:nvPr/>
        </p:nvGrpSpPr>
        <p:grpSpPr>
          <a:xfrm>
            <a:off x="37116631" y="19608132"/>
            <a:ext cx="6238825" cy="7296525"/>
            <a:chOff x="4463825" y="22988901"/>
            <a:chExt cx="6147618" cy="7312497"/>
          </a:xfrm>
        </p:grpSpPr>
        <p:sp>
          <p:nvSpPr>
            <p:cNvPr id="15377" name="TextBox 5"/>
            <p:cNvSpPr txBox="1">
              <a:spLocks noChangeArrowheads="1"/>
            </p:cNvSpPr>
            <p:nvPr/>
          </p:nvSpPr>
          <p:spPr bwMode="auto">
            <a:xfrm>
              <a:off x="4688775" y="29345202"/>
              <a:ext cx="5922668" cy="956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t>Figure 7. </a:t>
              </a:r>
              <a:r>
                <a:rPr lang="en-US" sz="2800" b="1" dirty="0"/>
                <a:t>Students and TA in the </a:t>
              </a:r>
              <a:r>
                <a:rPr lang="en-US" sz="2800" b="1" dirty="0" smtClean="0"/>
                <a:t>2015-2016 </a:t>
              </a:r>
              <a:r>
                <a:rPr lang="en-US" sz="2800" b="1" dirty="0"/>
                <a:t>Phage Genomics lab.</a:t>
              </a:r>
              <a:r>
                <a:rPr lang="en-US" sz="2800" dirty="0"/>
                <a:t>  </a:t>
              </a:r>
            </a:p>
          </p:txBody>
        </p:sp>
        <p:pic>
          <p:nvPicPr>
            <p:cNvPr id="15" name="Picture 14" descr="IMG_0339.JPG"/>
            <p:cNvPicPr>
              <a:picLocks noChangeAspect="1"/>
            </p:cNvPicPr>
            <p:nvPr/>
          </p:nvPicPr>
          <p:blipFill rotWithShape="1">
            <a:blip r:embed="rId19">
              <a:extLst>
                <a:ext uri="{28A0092B-C50C-407E-A947-70E740481C1C}">
                  <a14:useLocalDpi xmlns:a14="http://schemas.microsoft.com/office/drawing/2010/main"/>
                </a:ext>
              </a:extLst>
            </a:blip>
            <a:srcRect l="13673" r="12870"/>
            <a:stretch/>
          </p:blipFill>
          <p:spPr>
            <a:xfrm>
              <a:off x="4463825" y="22988901"/>
              <a:ext cx="6034388" cy="6161103"/>
            </a:xfrm>
            <a:prstGeom prst="rect">
              <a:avLst/>
            </a:prstGeom>
          </p:spPr>
        </p:pic>
      </p:grpSp>
      <p:sp>
        <p:nvSpPr>
          <p:cNvPr id="31" name="TextBox 30"/>
          <p:cNvSpPr txBox="1"/>
          <p:nvPr/>
        </p:nvSpPr>
        <p:spPr>
          <a:xfrm>
            <a:off x="19976826" y="18082376"/>
            <a:ext cx="22594632" cy="954107"/>
          </a:xfrm>
          <a:prstGeom prst="rect">
            <a:avLst/>
          </a:prstGeom>
          <a:noFill/>
        </p:spPr>
        <p:txBody>
          <a:bodyPr wrap="square" rtlCol="0">
            <a:spAutoFit/>
          </a:bodyPr>
          <a:lstStyle/>
          <a:p>
            <a:r>
              <a:rPr lang="en-US" sz="2800" b="1" dirty="0" smtClean="0"/>
              <a:t>Figure 4.  Sequence analyses on all 25 AN cluster </a:t>
            </a:r>
            <a:r>
              <a:rPr lang="en-US" sz="2800" b="1" dirty="0" err="1" smtClean="0"/>
              <a:t>Arthrobacter</a:t>
            </a:r>
            <a:r>
              <a:rPr lang="en-US" sz="2800" b="1" dirty="0" smtClean="0"/>
              <a:t> phages show similarities ranging from 1 nucleotide difference (</a:t>
            </a:r>
            <a:r>
              <a:rPr lang="en-US" sz="2800" b="1" dirty="0" err="1" smtClean="0"/>
              <a:t>Decurro</a:t>
            </a:r>
            <a:r>
              <a:rPr lang="en-US" sz="2800" b="1" dirty="0" smtClean="0"/>
              <a:t> and Yank) to 2187 nucleotides (Stratus and Taj14)</a:t>
            </a:r>
            <a:r>
              <a:rPr lang="en-US" sz="2800" dirty="0" smtClean="0"/>
              <a:t>.  Analyses were performed </a:t>
            </a:r>
            <a:r>
              <a:rPr lang="en-US" sz="2800" dirty="0" smtClean="0"/>
              <a:t>on the </a:t>
            </a:r>
            <a:r>
              <a:rPr lang="en-US" sz="2800" dirty="0" err="1" smtClean="0"/>
              <a:t>Geneious</a:t>
            </a:r>
            <a:r>
              <a:rPr lang="en-US" sz="2800" dirty="0" smtClean="0"/>
              <a:t> 9.1.4 </a:t>
            </a:r>
            <a:r>
              <a:rPr lang="en-US" sz="2800" dirty="0" smtClean="0"/>
              <a:t>software </a:t>
            </a:r>
            <a:r>
              <a:rPr lang="en-US" sz="2800" dirty="0" smtClean="0"/>
              <a:t>program.  </a:t>
            </a:r>
            <a:endParaRPr lang="en-US" sz="2800" dirty="0"/>
          </a:p>
        </p:txBody>
      </p:sp>
      <p:grpSp>
        <p:nvGrpSpPr>
          <p:cNvPr id="18" name="Group 17"/>
          <p:cNvGrpSpPr/>
          <p:nvPr/>
        </p:nvGrpSpPr>
        <p:grpSpPr>
          <a:xfrm>
            <a:off x="21283891" y="19484194"/>
            <a:ext cx="15090912" cy="3988053"/>
            <a:chOff x="21283891" y="19484194"/>
            <a:chExt cx="15090912" cy="3988053"/>
          </a:xfrm>
        </p:grpSpPr>
        <p:pic>
          <p:nvPicPr>
            <p:cNvPr id="4" name="Picture 3"/>
            <p:cNvPicPr>
              <a:picLocks noChangeAspect="1"/>
            </p:cNvPicPr>
            <p:nvPr/>
          </p:nvPicPr>
          <p:blipFill rotWithShape="1">
            <a:blip r:embed="rId20">
              <a:extLst>
                <a:ext uri="{28A0092B-C50C-407E-A947-70E740481C1C}">
                  <a14:useLocalDpi xmlns:a14="http://schemas.microsoft.com/office/drawing/2010/main" val="0"/>
                </a:ext>
              </a:extLst>
            </a:blip>
            <a:srcRect l="40182" t="5528" b="14833"/>
            <a:stretch/>
          </p:blipFill>
          <p:spPr>
            <a:xfrm>
              <a:off x="30839290" y="19576203"/>
              <a:ext cx="5535513" cy="2952183"/>
            </a:xfrm>
            <a:prstGeom prst="rect">
              <a:avLst/>
            </a:prstGeom>
          </p:spPr>
        </p:pic>
        <p:sp>
          <p:nvSpPr>
            <p:cNvPr id="7" name="TextBox 6"/>
            <p:cNvSpPr txBox="1"/>
            <p:nvPr/>
          </p:nvSpPr>
          <p:spPr>
            <a:xfrm>
              <a:off x="21283891" y="19484194"/>
              <a:ext cx="7985597" cy="3988053"/>
            </a:xfrm>
            <a:prstGeom prst="rect">
              <a:avLst/>
            </a:prstGeom>
            <a:noFill/>
          </p:spPr>
          <p:txBody>
            <a:bodyPr wrap="square" rtlCol="0">
              <a:spAutoFit/>
            </a:bodyPr>
            <a:lstStyle/>
            <a:p>
              <a:r>
                <a:rPr lang="en-US" sz="2800" b="1" dirty="0" smtClean="0"/>
                <a:t>Figure 5.  A C to T mutation may have occurred in Mariposa at NT# 11533.  </a:t>
              </a:r>
              <a:r>
                <a:rPr lang="en-US" sz="2800" dirty="0" smtClean="0"/>
                <a:t>MUSCLE alignment showed T/C difference between Massimo, Mariposa, and Prospero.  Moreover, Nucleotide BLAST of alignments with 11 other phages (Jessica, Toulouse, Stratus, Moloch, Maggie, </a:t>
              </a:r>
              <a:r>
                <a:rPr lang="en-US" sz="2800" dirty="0" err="1" smtClean="0"/>
                <a:t>TymAbreu</a:t>
              </a:r>
              <a:r>
                <a:rPr lang="en-US" sz="2800" dirty="0" smtClean="0"/>
                <a:t>, Sandman, Yank, </a:t>
              </a:r>
              <a:r>
                <a:rPr lang="en-US" sz="2800" dirty="0" err="1" smtClean="0"/>
                <a:t>Muttlie</a:t>
              </a:r>
              <a:r>
                <a:rPr lang="en-US" sz="2800" dirty="0" smtClean="0"/>
                <a:t>, </a:t>
              </a:r>
              <a:r>
                <a:rPr lang="en-US" sz="2800" dirty="0" err="1" smtClean="0"/>
                <a:t>Decurro</a:t>
              </a:r>
              <a:r>
                <a:rPr lang="en-US" sz="2800" dirty="0" smtClean="0"/>
                <a:t>) showed consensus of C; only Mariposa contains a T.</a:t>
              </a:r>
              <a:endParaRPr lang="en-US" sz="2800" dirty="0"/>
            </a:p>
          </p:txBody>
        </p:sp>
        <p:sp>
          <p:nvSpPr>
            <p:cNvPr id="8" name="TextBox 7"/>
            <p:cNvSpPr txBox="1"/>
            <p:nvPr/>
          </p:nvSpPr>
          <p:spPr>
            <a:xfrm>
              <a:off x="28977801" y="19760325"/>
              <a:ext cx="1934150" cy="907941"/>
            </a:xfrm>
            <a:prstGeom prst="rect">
              <a:avLst/>
            </a:prstGeom>
            <a:noFill/>
          </p:spPr>
          <p:txBody>
            <a:bodyPr wrap="square" rtlCol="0">
              <a:spAutoFit/>
            </a:bodyPr>
            <a:lstStyle/>
            <a:p>
              <a:pPr algn="r">
                <a:spcAft>
                  <a:spcPts val="600"/>
                </a:spcAft>
              </a:pPr>
              <a:r>
                <a:rPr lang="en-US" sz="2400" dirty="0" smtClean="0"/>
                <a:t>Consensus</a:t>
              </a:r>
            </a:p>
            <a:p>
              <a:pPr algn="r"/>
              <a:r>
                <a:rPr lang="en-US" sz="2400" dirty="0" smtClean="0"/>
                <a:t>Identity</a:t>
              </a:r>
            </a:p>
          </p:txBody>
        </p:sp>
        <p:sp>
          <p:nvSpPr>
            <p:cNvPr id="10" name="TextBox 9"/>
            <p:cNvSpPr txBox="1"/>
            <p:nvPr/>
          </p:nvSpPr>
          <p:spPr>
            <a:xfrm>
              <a:off x="29440777" y="20523347"/>
              <a:ext cx="1471174" cy="461665"/>
            </a:xfrm>
            <a:prstGeom prst="rect">
              <a:avLst/>
            </a:prstGeom>
            <a:noFill/>
          </p:spPr>
          <p:txBody>
            <a:bodyPr wrap="square" rtlCol="0">
              <a:spAutoFit/>
            </a:bodyPr>
            <a:lstStyle/>
            <a:p>
              <a:pPr algn="r"/>
              <a:r>
                <a:rPr lang="en-US" sz="2400" dirty="0" smtClean="0"/>
                <a:t>Prospero</a:t>
              </a:r>
              <a:endParaRPr lang="en-US" sz="2400" dirty="0"/>
            </a:p>
          </p:txBody>
        </p:sp>
        <p:sp>
          <p:nvSpPr>
            <p:cNvPr id="83" name="TextBox 82"/>
            <p:cNvSpPr txBox="1"/>
            <p:nvPr/>
          </p:nvSpPr>
          <p:spPr>
            <a:xfrm>
              <a:off x="29440777" y="21246426"/>
              <a:ext cx="1471174" cy="461665"/>
            </a:xfrm>
            <a:prstGeom prst="rect">
              <a:avLst/>
            </a:prstGeom>
            <a:noFill/>
          </p:spPr>
          <p:txBody>
            <a:bodyPr wrap="square" rtlCol="0">
              <a:spAutoFit/>
            </a:bodyPr>
            <a:lstStyle/>
            <a:p>
              <a:pPr algn="r"/>
              <a:r>
                <a:rPr lang="en-US" sz="2400" dirty="0" smtClean="0"/>
                <a:t>Mariposa</a:t>
              </a:r>
              <a:endParaRPr lang="en-US" sz="2400" dirty="0"/>
            </a:p>
          </p:txBody>
        </p:sp>
        <p:sp>
          <p:nvSpPr>
            <p:cNvPr id="84" name="TextBox 83"/>
            <p:cNvSpPr txBox="1"/>
            <p:nvPr/>
          </p:nvSpPr>
          <p:spPr>
            <a:xfrm>
              <a:off x="29440777" y="21982540"/>
              <a:ext cx="1471174" cy="461665"/>
            </a:xfrm>
            <a:prstGeom prst="rect">
              <a:avLst/>
            </a:prstGeom>
            <a:noFill/>
          </p:spPr>
          <p:txBody>
            <a:bodyPr wrap="square" rtlCol="0">
              <a:spAutoFit/>
            </a:bodyPr>
            <a:lstStyle/>
            <a:p>
              <a:pPr algn="r"/>
              <a:r>
                <a:rPr lang="en-US" sz="2400" dirty="0" smtClean="0"/>
                <a:t>Massimo</a:t>
              </a:r>
              <a:endParaRPr lang="en-US" sz="24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9888</TotalTime>
  <Words>864</Words>
  <Application>Microsoft Macintosh PowerPoint</Application>
  <PresentationFormat>Custom</PresentationFormat>
  <Paragraphs>86</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Lucida Sans Unicode</vt:lpstr>
      <vt:lpstr>ＭＳ Ｐゴシック</vt:lpstr>
      <vt:lpstr>ＭＳ 明朝</vt:lpstr>
      <vt:lpstr>Times New Roman</vt:lpstr>
      <vt:lpstr>Arial</vt:lpstr>
      <vt:lpstr>Default Design</vt:lpstr>
      <vt:lpstr>Microsoft Excel Worksheet</vt:lpstr>
      <vt:lpstr> Sarah Muche, Joseph Quinlan, Christina Gareis, Alison Kloiber, Madison Honer,  Taylor Nguyen, Haley Patrick, Martin Ryan, Scott Newman, Lakshmi Narayanam, Ashley Frankenfield, Kaleigh Williams, Megan Siwak, Maddison Jeffries, Megan Hartwell,  Shawn London, Christina King-Smith, John Braverman, Julia Lee-Soety, Shantanu Bhatt </vt:lpstr>
    </vt:vector>
  </TitlesOfParts>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NSR1 GBP2 senescence</dc:title>
  <dc:creator>Mary Virginia Hadfield</dc:creator>
  <cp:lastModifiedBy>Microsoft Office User</cp:lastModifiedBy>
  <cp:revision>477</cp:revision>
  <cp:lastPrinted>2016-06-06T17:39:08Z</cp:lastPrinted>
  <dcterms:created xsi:type="dcterms:W3CDTF">2013-10-17T17:43:40Z</dcterms:created>
  <dcterms:modified xsi:type="dcterms:W3CDTF">2016-06-09T14:54:55Z</dcterms:modified>
</cp:coreProperties>
</file>