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2062400" cy="384048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096">
          <p15:clr>
            <a:srgbClr val="A4A3A4"/>
          </p15:clr>
        </p15:guide>
        <p15:guide id="2" pos="13824">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7849" autoAdjust="0"/>
  </p:normalViewPr>
  <p:slideViewPr>
    <p:cSldViewPr snapToGrid="0">
      <p:cViewPr>
        <p:scale>
          <a:sx n="59" d="100"/>
          <a:sy n="59" d="100"/>
        </p:scale>
        <p:origin x="5184" y="4578"/>
      </p:cViewPr>
      <p:guideLst>
        <p:guide orient="horz" pos="12096"/>
        <p:guide pos="13248"/>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pPr/>
              <a:t>6/10/2015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pPr/>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pPr/>
              <a:t>6/10/2015</a:t>
            </a:fld>
            <a:endParaRPr lang="en-US"/>
          </a:p>
        </p:txBody>
      </p:sp>
      <p:sp>
        <p:nvSpPr>
          <p:cNvPr id="4" name="Slide Image Placeholder 3"/>
          <p:cNvSpPr>
            <a:spLocks noGrp="1" noRot="1" noChangeAspect="1"/>
          </p:cNvSpPr>
          <p:nvPr>
            <p:ph type="sldImg" idx="2"/>
          </p:nvPr>
        </p:nvSpPr>
        <p:spPr>
          <a:xfrm>
            <a:off x="1739900" y="1143000"/>
            <a:ext cx="3378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pPr/>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1143000"/>
            <a:ext cx="33782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C7F044-5458-4B2E-BFA0-52AAA1C529D4}" type="slidenum">
              <a:rPr lang="en-US" smtClean="0"/>
              <a:pPr/>
              <a:t>1</a:t>
            </a:fld>
            <a:endParaRPr lang="en-US"/>
          </a:p>
        </p:txBody>
      </p:sp>
    </p:spTree>
    <p:extLst>
      <p:ext uri="{BB962C8B-B14F-4D97-AF65-F5344CB8AC3E}">
        <p14:creationId xmlns:p14="http://schemas.microsoft.com/office/powerpoint/2010/main" val="6567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2456737" y="-1"/>
            <a:ext cx="11928633" cy="38404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smtClean="0">
                <a:solidFill>
                  <a:prstClr val="white">
                    <a:lumMod val="50000"/>
                  </a:prstClr>
                </a:solidFill>
                <a:latin typeface="Calibri Light" panose="020F0302020204030204" pitchFamily="34" charset="0"/>
                <a:cs typeface="Calibri" panose="020F0502020204030204" pitchFamily="34" charset="0"/>
              </a:rPr>
              <a:t>poster </a:t>
            </a:r>
            <a:r>
              <a:rPr sz="6600" dirty="0" smtClean="0">
                <a:solidFill>
                  <a:prstClr val="white">
                    <a:lumMod val="50000"/>
                  </a:prstClr>
                </a:solidFill>
                <a:latin typeface="Calibri Light" panose="020F0302020204030204" pitchFamily="34" charset="0"/>
                <a:cs typeface="Calibri" panose="020F0502020204030204" pitchFamily="34" charset="0"/>
              </a:rPr>
              <a:t>are </a:t>
            </a:r>
            <a:r>
              <a:rPr sz="6600" dirty="0">
                <a:solidFill>
                  <a:prstClr val="white">
                    <a:lumMod val="50000"/>
                  </a:prstClr>
                </a:solidFill>
                <a:latin typeface="Calibri Light" panose="020F0302020204030204" pitchFamily="34" charset="0"/>
                <a:cs typeface="Calibri" panose="020F0502020204030204" pitchFamily="34" charset="0"/>
              </a:rPr>
              <a:t>formatted for you. </a:t>
            </a:r>
            <a:r>
              <a:rPr lang="en-US" sz="6600" dirty="0" smtClean="0">
                <a:solidFill>
                  <a:prstClr val="white">
                    <a:lumMod val="50000"/>
                  </a:prstClr>
                </a:solidFill>
                <a:latin typeface="Calibri Light" panose="020F0302020204030204" pitchFamily="34" charset="0"/>
                <a:cs typeface="Calibri" panose="020F0502020204030204" pitchFamily="34" charset="0"/>
              </a:rPr>
              <a:t>Type</a:t>
            </a:r>
            <a:r>
              <a:rPr lang="en-US" sz="6600"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smtClean="0">
                <a:solidFill>
                  <a:prstClr val="white">
                    <a:lumMod val="50000"/>
                  </a:prstClr>
                </a:solidFill>
                <a:latin typeface="Calibri Light" panose="020F0302020204030204" pitchFamily="34" charset="0"/>
                <a:cs typeface="Calibri" panose="020F0502020204030204" pitchFamily="34" charset="0"/>
              </a:rPr>
              <a:t>T</a:t>
            </a:r>
            <a:r>
              <a:rPr sz="6600" dirty="0" smtClean="0">
                <a:solidFill>
                  <a:prstClr val="white">
                    <a:lumMod val="50000"/>
                  </a:prstClr>
                </a:solidFill>
                <a:latin typeface="Calibri Light" panose="020F0302020204030204" pitchFamily="34" charset="0"/>
                <a:cs typeface="Calibri" panose="020F0502020204030204" pitchFamily="34" charset="0"/>
              </a:rPr>
              <a:t>o </a:t>
            </a:r>
            <a:r>
              <a:rPr sz="6600" dirty="0">
                <a:solidFill>
                  <a:prstClr val="white">
                    <a:lumMod val="50000"/>
                  </a:prstClr>
                </a:solidFill>
                <a:latin typeface="Calibri Light" panose="020F0302020204030204" pitchFamily="34" charset="0"/>
                <a:cs typeface="Calibri" panose="020F0502020204030204" pitchFamily="34" charset="0"/>
              </a:rPr>
              <a:t>add or remove bullet points from text, </a:t>
            </a:r>
            <a:r>
              <a:rPr sz="6600" dirty="0" smtClean="0">
                <a:solidFill>
                  <a:prstClr val="white">
                    <a:lumMod val="50000"/>
                  </a:prstClr>
                </a:solidFill>
                <a:latin typeface="Calibri Light" panose="020F0302020204030204" pitchFamily="34" charset="0"/>
                <a:cs typeface="Calibri" panose="020F0502020204030204" pitchFamily="34" charset="0"/>
              </a:rPr>
              <a:t>click </a:t>
            </a:r>
            <a:r>
              <a:rPr sz="6600" dirty="0">
                <a:solidFill>
                  <a:prstClr val="white">
                    <a:lumMod val="50000"/>
                  </a:prstClr>
                </a:solidFill>
                <a:latin typeface="Calibri Light" panose="020F0302020204030204" pitchFamily="34" charset="0"/>
                <a:cs typeface="Calibri" panose="020F0502020204030204" pitchFamily="34" charset="0"/>
              </a:rPr>
              <a:t>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smtClean="0">
                <a:solidFill>
                  <a:prstClr val="white">
                    <a:lumMod val="50000"/>
                  </a:prstClr>
                </a:solidFill>
                <a:latin typeface="Calibri Light" panose="020F0302020204030204" pitchFamily="34" charset="0"/>
                <a:cs typeface="Calibri" panose="020F0502020204030204" pitchFamily="34" charset="0"/>
              </a:rPr>
              <a:t>content</a:t>
            </a:r>
            <a:r>
              <a:rPr sz="6600" dirty="0" smtClean="0">
                <a:solidFill>
                  <a:prstClr val="white">
                    <a:lumMod val="50000"/>
                  </a:prstClr>
                </a:solidFill>
                <a:latin typeface="Calibri Light" panose="020F0302020204030204" pitchFamily="34" charset="0"/>
                <a:cs typeface="Calibri" panose="020F0502020204030204" pitchFamily="34" charset="0"/>
              </a:rPr>
              <a:t> </a:t>
            </a:r>
            <a:r>
              <a:rPr sz="6600" dirty="0">
                <a:solidFill>
                  <a:prstClr val="white">
                    <a:lumMod val="50000"/>
                  </a:prstClr>
                </a:solidFill>
                <a:latin typeface="Calibri Light" panose="020F0302020204030204" pitchFamily="34" charset="0"/>
                <a:cs typeface="Calibri" panose="020F0502020204030204" pitchFamily="34" charset="0"/>
              </a:rPr>
              <a:t>or body text, </a:t>
            </a:r>
            <a:r>
              <a:rPr sz="6600" dirty="0" smtClean="0">
                <a:solidFill>
                  <a:prstClr val="white">
                    <a:lumMod val="50000"/>
                  </a:prstClr>
                </a:solidFill>
                <a:latin typeface="Calibri Light" panose="020F0302020204030204" pitchFamily="34" charset="0"/>
                <a:cs typeface="Calibri" panose="020F0502020204030204" pitchFamily="34" charset="0"/>
              </a:rPr>
              <a:t>make </a:t>
            </a:r>
            <a:r>
              <a:rPr sz="6600" dirty="0">
                <a:solidFill>
                  <a:prstClr val="white">
                    <a:lumMod val="50000"/>
                  </a:prstClr>
                </a:solidFill>
                <a:latin typeface="Calibri Light" panose="020F0302020204030204" pitchFamily="34" charset="0"/>
                <a:cs typeface="Calibri" panose="020F0502020204030204" pitchFamily="34" charset="0"/>
              </a:rPr>
              <a:t>a copy of what you need and drag it into place. PowerPoint’s Smart Guides will help you align it with everything else.</a:t>
            </a:r>
          </a:p>
          <a:p>
            <a:pPr lvl="0">
              <a:spcBef>
                <a:spcPts val="2400"/>
              </a:spcBef>
            </a:pPr>
            <a:r>
              <a:rPr sz="6600" dirty="0" smtClean="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smtClean="0">
                <a:solidFill>
                  <a:prstClr val="white">
                    <a:lumMod val="50000"/>
                  </a:prstClr>
                </a:solidFill>
                <a:latin typeface="Calibri Light" panose="020F0302020204030204" pitchFamily="34" charset="0"/>
                <a:cs typeface="Calibri" panose="020F0502020204030204" pitchFamily="34" charset="0"/>
              </a:rPr>
              <a:t>s</a:t>
            </a:r>
            <a:r>
              <a:rPr sz="6600" dirty="0" smtClean="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smtClean="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109982" y="4776224"/>
            <a:ext cx="28917145" cy="754053"/>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7" name="Text Placeholder 6"/>
          <p:cNvSpPr>
            <a:spLocks noGrp="1"/>
          </p:cNvSpPr>
          <p:nvPr>
            <p:ph type="body" sz="quarter" idx="13" hasCustomPrompt="1"/>
          </p:nvPr>
        </p:nvSpPr>
        <p:spPr>
          <a:xfrm>
            <a:off x="1095375" y="6614160"/>
            <a:ext cx="12268200" cy="149352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9" name="Text Placeholder 8"/>
          <p:cNvSpPr>
            <a:spLocks noGrp="1"/>
          </p:cNvSpPr>
          <p:nvPr>
            <p:ph type="body" sz="quarter" idx="39" hasCustomPrompt="1"/>
          </p:nvPr>
        </p:nvSpPr>
        <p:spPr bwMode="ltGray">
          <a:xfrm>
            <a:off x="1095375" y="8299705"/>
            <a:ext cx="12268200" cy="3188003"/>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smtClean="0"/>
              <a:t>Type your question or a statement of the problem here</a:t>
            </a:r>
            <a:endParaRPr lang="en-US" dirty="0"/>
          </a:p>
        </p:txBody>
      </p:sp>
      <p:sp>
        <p:nvSpPr>
          <p:cNvPr id="36" name="Text Placeholder 6"/>
          <p:cNvSpPr>
            <a:spLocks noGrp="1"/>
          </p:cNvSpPr>
          <p:nvPr>
            <p:ph type="body" sz="quarter" idx="37" hasCustomPrompt="1"/>
          </p:nvPr>
        </p:nvSpPr>
        <p:spPr>
          <a:xfrm>
            <a:off x="1095375" y="12246864"/>
            <a:ext cx="12268200" cy="149352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7" name="Content Placeholder 17"/>
          <p:cNvSpPr>
            <a:spLocks noGrp="1"/>
          </p:cNvSpPr>
          <p:nvPr>
            <p:ph sz="quarter" idx="38" hasCustomPrompt="1"/>
          </p:nvPr>
        </p:nvSpPr>
        <p:spPr>
          <a:xfrm>
            <a:off x="1095375" y="13847066"/>
            <a:ext cx="12268200" cy="3275424"/>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p:txBody>
      </p:sp>
      <p:sp>
        <p:nvSpPr>
          <p:cNvPr id="11" name="Text Placeholder 6"/>
          <p:cNvSpPr>
            <a:spLocks noGrp="1"/>
          </p:cNvSpPr>
          <p:nvPr>
            <p:ph type="body" sz="quarter" idx="17" hasCustomPrompt="1"/>
          </p:nvPr>
        </p:nvSpPr>
        <p:spPr>
          <a:xfrm>
            <a:off x="1095375" y="17442182"/>
            <a:ext cx="12268200" cy="14224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095375" y="19181065"/>
            <a:ext cx="12268200" cy="7032038"/>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095375" y="26702005"/>
            <a:ext cx="12268200" cy="14224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095375" y="28387548"/>
            <a:ext cx="12268200" cy="8513064"/>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4897100" y="6614162"/>
            <a:ext cx="12268200" cy="14224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4897100" y="8299706"/>
            <a:ext cx="12268200" cy="7928149"/>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8" name="Text Placeholder 6"/>
          <p:cNvSpPr>
            <a:spLocks noGrp="1"/>
          </p:cNvSpPr>
          <p:nvPr>
            <p:ph type="body" sz="quarter" idx="40" hasCustomPrompt="1"/>
          </p:nvPr>
        </p:nvSpPr>
        <p:spPr>
          <a:xfrm>
            <a:off x="14897100" y="16716758"/>
            <a:ext cx="12268200" cy="14224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8" name="Content Placeholder 17"/>
          <p:cNvSpPr>
            <a:spLocks noGrp="1"/>
          </p:cNvSpPr>
          <p:nvPr>
            <p:ph sz="quarter" idx="23" hasCustomPrompt="1"/>
          </p:nvPr>
        </p:nvSpPr>
        <p:spPr>
          <a:xfrm>
            <a:off x="14897100" y="18402299"/>
            <a:ext cx="12268200" cy="781080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4" name="Text Placeholder 6"/>
          <p:cNvSpPr>
            <a:spLocks noGrp="1"/>
          </p:cNvSpPr>
          <p:nvPr>
            <p:ph type="body" sz="quarter" idx="29" hasCustomPrompt="1"/>
          </p:nvPr>
        </p:nvSpPr>
        <p:spPr>
          <a:xfrm>
            <a:off x="14897100" y="26702005"/>
            <a:ext cx="12268200" cy="14224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4897100" y="28387548"/>
            <a:ext cx="12268200" cy="8513064"/>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8655010" y="6614162"/>
            <a:ext cx="12268200" cy="14224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8655010" y="8299704"/>
            <a:ext cx="12268200" cy="85344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8655010" y="17400642"/>
            <a:ext cx="12268200" cy="5295045"/>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9" name="Text Placeholder 6"/>
          <p:cNvSpPr>
            <a:spLocks noGrp="1"/>
          </p:cNvSpPr>
          <p:nvPr>
            <p:ph type="body" sz="quarter" idx="41" hasCustomPrompt="1"/>
          </p:nvPr>
        </p:nvSpPr>
        <p:spPr>
          <a:xfrm>
            <a:off x="28655010" y="23062197"/>
            <a:ext cx="12268200" cy="14224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40" name="Content Placeholder 17"/>
          <p:cNvSpPr>
            <a:spLocks noGrp="1"/>
          </p:cNvSpPr>
          <p:nvPr>
            <p:ph sz="quarter" idx="42" hasCustomPrompt="1"/>
          </p:nvPr>
        </p:nvSpPr>
        <p:spPr>
          <a:xfrm>
            <a:off x="28655010" y="24747742"/>
            <a:ext cx="12268200" cy="5068917"/>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6"/>
          <p:cNvSpPr>
            <a:spLocks noGrp="1"/>
          </p:cNvSpPr>
          <p:nvPr>
            <p:ph type="body" sz="quarter" idx="34" hasCustomPrompt="1"/>
          </p:nvPr>
        </p:nvSpPr>
        <p:spPr>
          <a:xfrm>
            <a:off x="28655010" y="30009086"/>
            <a:ext cx="12268200" cy="14224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8655010" y="31694628"/>
            <a:ext cx="12268200" cy="5205984"/>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pPr/>
              <a:t>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
        <p:nvSpPr>
          <p:cNvPr id="8" name="Picture Placeholder 7"/>
          <p:cNvSpPr>
            <a:spLocks noGrp="1"/>
          </p:cNvSpPr>
          <p:nvPr>
            <p:ph type="pic" sz="quarter" idx="43"/>
          </p:nvPr>
        </p:nvSpPr>
        <p:spPr>
          <a:xfrm>
            <a:off x="30926088" y="3"/>
            <a:ext cx="11136313" cy="4482853"/>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0" y="0"/>
            <a:ext cx="42062400" cy="586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09980" y="800171"/>
            <a:ext cx="28917900" cy="346703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09981" y="7023100"/>
            <a:ext cx="39857045" cy="275678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5375" y="37467148"/>
            <a:ext cx="9464040" cy="5334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6/10/2015</a:t>
            </a:fld>
            <a:endParaRPr lang="en-US"/>
          </a:p>
        </p:txBody>
      </p:sp>
      <p:sp>
        <p:nvSpPr>
          <p:cNvPr id="5" name="Footer Placeholder 4"/>
          <p:cNvSpPr>
            <a:spLocks noGrp="1"/>
          </p:cNvSpPr>
          <p:nvPr>
            <p:ph type="ftr" sz="quarter" idx="3"/>
          </p:nvPr>
        </p:nvSpPr>
        <p:spPr>
          <a:xfrm>
            <a:off x="10559415" y="37467148"/>
            <a:ext cx="20943570" cy="5334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502985" y="37467148"/>
            <a:ext cx="9464040" cy="5334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p:nvSpPr>
        <p:spPr bwMode="gray">
          <a:xfrm>
            <a:off x="0" y="4533900"/>
            <a:ext cx="42062400" cy="133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4533900"/>
            <a:ext cx="420624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36"/>
          </p:nvPr>
        </p:nvSpPr>
        <p:spPr>
          <a:xfrm>
            <a:off x="1109981" y="4776225"/>
            <a:ext cx="34837491" cy="892154"/>
          </a:xfrm>
        </p:spPr>
        <p:txBody>
          <a:bodyPr/>
          <a:lstStyle/>
          <a:p>
            <a:r>
              <a:rPr lang="en-US" b="1" dirty="0" smtClean="0"/>
              <a:t>Erin N. Lockwood, Nijewel X. Holliday</a:t>
            </a:r>
            <a:r>
              <a:rPr lang="en-US" dirty="0" smtClean="0"/>
              <a:t>, Nnamdi E. </a:t>
            </a:r>
            <a:r>
              <a:rPr lang="en-US" dirty="0" err="1" smtClean="0"/>
              <a:t>Ihejirika</a:t>
            </a:r>
            <a:r>
              <a:rPr lang="en-US" dirty="0" smtClean="0"/>
              <a:t>, Tamara D. Jones, Lisa R. Mwanza, Prisca C. </a:t>
            </a:r>
            <a:r>
              <a:rPr lang="en-US" dirty="0" err="1" smtClean="0"/>
              <a:t>Obidike</a:t>
            </a:r>
            <a:r>
              <a:rPr lang="en-US" dirty="0" smtClean="0"/>
              <a:t>, Jacqueline G. Ruban, Nathanial J. Sangster,</a:t>
            </a:r>
          </a:p>
          <a:p>
            <a:r>
              <a:rPr lang="en-US" dirty="0" smtClean="0"/>
              <a:t> Anna K. Hull, and David F. Royer </a:t>
            </a:r>
            <a:endParaRPr lang="en-US" dirty="0"/>
          </a:p>
        </p:txBody>
      </p:sp>
      <p:sp>
        <p:nvSpPr>
          <p:cNvPr id="67" name="Text Placeholder 66"/>
          <p:cNvSpPr>
            <a:spLocks noGrp="1"/>
          </p:cNvSpPr>
          <p:nvPr>
            <p:ph type="body" sz="quarter" idx="13"/>
          </p:nvPr>
        </p:nvSpPr>
        <p:spPr>
          <a:xfrm>
            <a:off x="1095375" y="6204257"/>
            <a:ext cx="12268200" cy="1493520"/>
          </a:xfrm>
        </p:spPr>
        <p:txBody>
          <a:bodyPr/>
          <a:lstStyle/>
          <a:p>
            <a:r>
              <a:rPr lang="en-US" dirty="0" smtClean="0"/>
              <a:t>Background and Hypothesis</a:t>
            </a:r>
            <a:endParaRPr lang="en-US" dirty="0"/>
          </a:p>
        </p:txBody>
      </p:sp>
      <p:sp>
        <p:nvSpPr>
          <p:cNvPr id="69" name="Text Placeholder 68"/>
          <p:cNvSpPr>
            <a:spLocks noGrp="1"/>
          </p:cNvSpPr>
          <p:nvPr>
            <p:ph type="body" sz="quarter" idx="39"/>
          </p:nvPr>
        </p:nvSpPr>
        <p:spPr>
          <a:xfrm>
            <a:off x="1111292" y="7549940"/>
            <a:ext cx="12160709" cy="4572000"/>
          </a:xfrm>
          <a:noFill/>
        </p:spPr>
        <p:txBody>
          <a:bodyPr/>
          <a:lstStyle/>
          <a:p>
            <a:pPr algn="just">
              <a:spcBef>
                <a:spcPts val="600"/>
              </a:spcBef>
            </a:pPr>
            <a:r>
              <a:rPr lang="en-US" sz="2600" dirty="0" smtClean="0"/>
              <a:t>A phage hunters course was offered at Lincoln University (PA) for the first time during the 2014-15 academic year. The seven students in the course included four freshmen, two sophomores and one senior. Each student successfully isolated a </a:t>
            </a:r>
            <a:r>
              <a:rPr lang="en-US" sz="2600" i="1" dirty="0" smtClean="0"/>
              <a:t>Mycobacterium </a:t>
            </a:r>
            <a:r>
              <a:rPr lang="en-US" sz="2600" i="1" dirty="0" err="1" smtClean="0"/>
              <a:t>smegmatis</a:t>
            </a:r>
            <a:r>
              <a:rPr lang="en-US" sz="2600" i="1" dirty="0" smtClean="0"/>
              <a:t> </a:t>
            </a:r>
            <a:r>
              <a:rPr lang="en-US" sz="2600" dirty="0" smtClean="0"/>
              <a:t>phage from soil samples collected on Lincoln’s campus, and one, named </a:t>
            </a:r>
            <a:r>
              <a:rPr lang="en-US" sz="2600" dirty="0" err="1" smtClean="0"/>
              <a:t>Panchino</a:t>
            </a:r>
            <a:r>
              <a:rPr lang="en-US" sz="2600" dirty="0" smtClean="0"/>
              <a:t>, was chosen by the class for sequencing based on plaque uniformity and quality of the DNA preparation. Comparison to other phages revealed that </a:t>
            </a:r>
            <a:r>
              <a:rPr lang="en-US" sz="2600" dirty="0" err="1" smtClean="0"/>
              <a:t>Panchino</a:t>
            </a:r>
            <a:r>
              <a:rPr lang="en-US" sz="2600" dirty="0" smtClean="0"/>
              <a:t> is an N-cluster phage, and electron microscopy indicated that it belonged in the </a:t>
            </a:r>
            <a:r>
              <a:rPr lang="en-US" sz="2600" dirty="0" err="1" smtClean="0"/>
              <a:t>Siphoviridae</a:t>
            </a:r>
            <a:r>
              <a:rPr lang="en-US" sz="2600" dirty="0" smtClean="0"/>
              <a:t> .</a:t>
            </a:r>
          </a:p>
          <a:p>
            <a:pPr algn="ctr">
              <a:spcBef>
                <a:spcPts val="600"/>
              </a:spcBef>
            </a:pPr>
            <a:r>
              <a:rPr lang="en-US" sz="2600" b="1" dirty="0" smtClean="0"/>
              <a:t>We hypothesize that </a:t>
            </a:r>
            <a:r>
              <a:rPr lang="en-US" sz="2600" b="1" dirty="0" err="1" smtClean="0"/>
              <a:t>Panchino</a:t>
            </a:r>
            <a:r>
              <a:rPr lang="en-US" sz="2600" b="1" dirty="0" smtClean="0"/>
              <a:t> is similar to other N-cluster </a:t>
            </a:r>
            <a:r>
              <a:rPr lang="en-US" sz="2600" b="1" dirty="0" err="1" smtClean="0"/>
              <a:t>mycobacteriophages</a:t>
            </a:r>
            <a:r>
              <a:rPr lang="en-US" sz="2600" b="1" dirty="0" smtClean="0"/>
              <a:t> in genome size and content.</a:t>
            </a:r>
            <a:endParaRPr lang="en-US" sz="2600" b="1" dirty="0"/>
          </a:p>
        </p:txBody>
      </p:sp>
      <p:sp>
        <p:nvSpPr>
          <p:cNvPr id="68" name="Text Placeholder 67"/>
          <p:cNvSpPr>
            <a:spLocks noGrp="1"/>
          </p:cNvSpPr>
          <p:nvPr>
            <p:ph type="body" sz="quarter" idx="37"/>
          </p:nvPr>
        </p:nvSpPr>
        <p:spPr>
          <a:xfrm>
            <a:off x="1095375" y="12253766"/>
            <a:ext cx="12268200" cy="1419726"/>
          </a:xfrm>
        </p:spPr>
        <p:txBody>
          <a:bodyPr/>
          <a:lstStyle/>
          <a:p>
            <a:r>
              <a:rPr lang="en-US" dirty="0" smtClean="0"/>
              <a:t>Methods and Results</a:t>
            </a:r>
            <a:endParaRPr lang="en-US" dirty="0"/>
          </a:p>
        </p:txBody>
      </p:sp>
      <p:sp>
        <p:nvSpPr>
          <p:cNvPr id="9" name="Text Placeholder 8"/>
          <p:cNvSpPr>
            <a:spLocks noGrp="1"/>
          </p:cNvSpPr>
          <p:nvPr>
            <p:ph type="body" sz="quarter" idx="21"/>
          </p:nvPr>
        </p:nvSpPr>
        <p:spPr>
          <a:xfrm>
            <a:off x="14897100" y="20611000"/>
            <a:ext cx="12268200" cy="1422400"/>
          </a:xfrm>
        </p:spPr>
        <p:txBody>
          <a:bodyPr/>
          <a:lstStyle/>
          <a:p>
            <a:r>
              <a:rPr lang="en-US" dirty="0" smtClean="0"/>
              <a:t>Special Features</a:t>
            </a:r>
            <a:endParaRPr lang="en-US" dirty="0"/>
          </a:p>
        </p:txBody>
      </p:sp>
      <p:sp>
        <p:nvSpPr>
          <p:cNvPr id="11" name="Content Placeholder 10"/>
          <p:cNvSpPr>
            <a:spLocks noGrp="1"/>
          </p:cNvSpPr>
          <p:nvPr>
            <p:ph sz="quarter" idx="38"/>
          </p:nvPr>
        </p:nvSpPr>
        <p:spPr>
          <a:xfrm>
            <a:off x="977463" y="13651658"/>
            <a:ext cx="12516796" cy="6815109"/>
          </a:xfrm>
        </p:spPr>
        <p:txBody>
          <a:bodyPr>
            <a:noAutofit/>
          </a:bodyPr>
          <a:lstStyle/>
          <a:p>
            <a:pPr>
              <a:spcBef>
                <a:spcPts val="600"/>
              </a:spcBef>
            </a:pPr>
            <a:r>
              <a:rPr lang="en-US" sz="2600" dirty="0"/>
              <a:t>The soil sample was collected from a grassy area on the campus of Lincoln University with GPS coordinates 39°48’12” N 75° 55’ 31” W (figure 1). The soil collected was very dry and rocky. </a:t>
            </a:r>
          </a:p>
          <a:p>
            <a:pPr>
              <a:spcBef>
                <a:spcPts val="600"/>
              </a:spcBef>
            </a:pPr>
            <a:r>
              <a:rPr lang="en-US" sz="2600" dirty="0" err="1"/>
              <a:t>Panchino</a:t>
            </a:r>
            <a:r>
              <a:rPr lang="en-US" sz="2600" dirty="0"/>
              <a:t> was isolated from a culture enriched with </a:t>
            </a:r>
            <a:r>
              <a:rPr lang="en-US" sz="2600" i="1" dirty="0" smtClean="0"/>
              <a:t>Mycobacterium</a:t>
            </a:r>
            <a:r>
              <a:rPr lang="en-US" sz="2600" dirty="0" smtClean="0"/>
              <a:t> </a:t>
            </a:r>
            <a:r>
              <a:rPr lang="en-US" sz="2600" i="1" dirty="0" err="1"/>
              <a:t>smegmatis</a:t>
            </a:r>
            <a:r>
              <a:rPr lang="en-US" sz="2600" dirty="0"/>
              <a:t> mc</a:t>
            </a:r>
            <a:r>
              <a:rPr lang="en-US" sz="2600" baseline="30000" dirty="0"/>
              <a:t>2</a:t>
            </a:r>
            <a:r>
              <a:rPr lang="en-US" sz="2600" dirty="0"/>
              <a:t> 155 culture.  A single phage species was obtained after five rounds of  plaque streaks (figure 2). The isolated phage was very small with 1.5 mm diameter clear plaques. </a:t>
            </a:r>
          </a:p>
          <a:p>
            <a:pPr>
              <a:spcBef>
                <a:spcPts val="600"/>
              </a:spcBef>
            </a:pPr>
            <a:r>
              <a:rPr lang="en-US" sz="2600" dirty="0"/>
              <a:t>After obtaining a high titer lysate, DNA was isolated and subjected to restriction enzyme digests (figure 3). </a:t>
            </a:r>
          </a:p>
          <a:p>
            <a:pPr>
              <a:spcBef>
                <a:spcPts val="600"/>
              </a:spcBef>
            </a:pPr>
            <a:r>
              <a:rPr lang="en-US" sz="2600" dirty="0"/>
              <a:t>Electron microscopy indicates that </a:t>
            </a:r>
            <a:r>
              <a:rPr lang="en-US" sz="2600" dirty="0" err="1"/>
              <a:t>Panchino</a:t>
            </a:r>
            <a:r>
              <a:rPr lang="en-US" sz="2600" dirty="0"/>
              <a:t> is a </a:t>
            </a:r>
            <a:r>
              <a:rPr lang="en-US" sz="2600" dirty="0" err="1"/>
              <a:t>Siphoviridae</a:t>
            </a:r>
            <a:r>
              <a:rPr lang="en-US" sz="2600" dirty="0"/>
              <a:t> with a head size </a:t>
            </a:r>
            <a:r>
              <a:rPr lang="en-US" sz="2600" dirty="0" smtClean="0"/>
              <a:t>of 50 </a:t>
            </a:r>
            <a:r>
              <a:rPr lang="en-US" sz="2600" dirty="0"/>
              <a:t>nm and a tail that </a:t>
            </a:r>
            <a:r>
              <a:rPr lang="en-US" sz="2600" dirty="0" smtClean="0"/>
              <a:t>is 200 </a:t>
            </a:r>
            <a:r>
              <a:rPr lang="en-US" sz="2600" dirty="0"/>
              <a:t>nm </a:t>
            </a:r>
            <a:r>
              <a:rPr lang="en-US" sz="2600" dirty="0" smtClean="0"/>
              <a:t>long (figure </a:t>
            </a:r>
            <a:r>
              <a:rPr lang="en-US" sz="2600" dirty="0"/>
              <a:t>4</a:t>
            </a:r>
            <a:r>
              <a:rPr lang="en-US" sz="2600" dirty="0" smtClean="0"/>
              <a:t>).</a:t>
            </a:r>
          </a:p>
          <a:p>
            <a:pPr>
              <a:spcBef>
                <a:spcPts val="600"/>
              </a:spcBef>
            </a:pPr>
            <a:r>
              <a:rPr lang="en-US" sz="2600" dirty="0" err="1"/>
              <a:t>Panchino</a:t>
            </a:r>
            <a:r>
              <a:rPr lang="en-US" sz="2600" dirty="0"/>
              <a:t> was sequenced by the Hatful lab at the University of </a:t>
            </a:r>
            <a:r>
              <a:rPr lang="en-US" sz="2600" dirty="0" smtClean="0"/>
              <a:t>Pittsburgh </a:t>
            </a:r>
            <a:r>
              <a:rPr lang="en-US" sz="2600" dirty="0"/>
              <a:t>and classified as an N-cluster phage based on comparison to other </a:t>
            </a:r>
            <a:r>
              <a:rPr lang="en-US" sz="2600" dirty="0" err="1" smtClean="0"/>
              <a:t>mycobacteriophages</a:t>
            </a:r>
            <a:r>
              <a:rPr lang="en-US" sz="2600" dirty="0" smtClean="0"/>
              <a:t> </a:t>
            </a:r>
            <a:r>
              <a:rPr lang="en-US" sz="2600" dirty="0"/>
              <a:t>(figure 5)</a:t>
            </a:r>
          </a:p>
          <a:p>
            <a:pPr>
              <a:spcBef>
                <a:spcPts val="600"/>
              </a:spcBef>
            </a:pPr>
            <a:r>
              <a:rPr lang="en-US" sz="2600" dirty="0" err="1" smtClean="0"/>
              <a:t>Panchino</a:t>
            </a:r>
            <a:r>
              <a:rPr lang="en-US" sz="2600" dirty="0" smtClean="0"/>
              <a:t> gp29 shares several domains with type 1 restriction enzymes (figure 6)</a:t>
            </a:r>
            <a:endParaRPr lang="en-US" sz="2600" dirty="0"/>
          </a:p>
        </p:txBody>
      </p:sp>
      <p:sp>
        <p:nvSpPr>
          <p:cNvPr id="71" name="Text Placeholder 70"/>
          <p:cNvSpPr>
            <a:spLocks noGrp="1"/>
          </p:cNvSpPr>
          <p:nvPr>
            <p:ph type="body" sz="quarter" idx="41"/>
          </p:nvPr>
        </p:nvSpPr>
        <p:spPr>
          <a:xfrm>
            <a:off x="28631101" y="16985154"/>
            <a:ext cx="12268200" cy="1422400"/>
          </a:xfrm>
        </p:spPr>
        <p:txBody>
          <a:bodyPr/>
          <a:lstStyle/>
          <a:p>
            <a:r>
              <a:rPr lang="en-US" dirty="0" smtClean="0"/>
              <a:t>Conclusion</a:t>
            </a:r>
            <a:endParaRPr lang="en-US" dirty="0"/>
          </a:p>
        </p:txBody>
      </p:sp>
      <p:sp>
        <p:nvSpPr>
          <p:cNvPr id="15" name="Content Placeholder 14"/>
          <p:cNvSpPr>
            <a:spLocks noGrp="1"/>
          </p:cNvSpPr>
          <p:nvPr>
            <p:ph sz="quarter" idx="42"/>
          </p:nvPr>
        </p:nvSpPr>
        <p:spPr>
          <a:xfrm>
            <a:off x="28655010" y="18393433"/>
            <a:ext cx="12268200" cy="5223312"/>
          </a:xfrm>
        </p:spPr>
        <p:txBody>
          <a:bodyPr>
            <a:normAutofit fontScale="77500" lnSpcReduction="20000"/>
          </a:bodyPr>
          <a:lstStyle/>
          <a:p>
            <a:pPr>
              <a:lnSpc>
                <a:spcPct val="120000"/>
              </a:lnSpc>
              <a:spcBef>
                <a:spcPts val="600"/>
              </a:spcBef>
            </a:pPr>
            <a:r>
              <a:rPr lang="en-US" sz="3100" dirty="0" err="1" smtClean="0"/>
              <a:t>Panchino</a:t>
            </a:r>
            <a:r>
              <a:rPr lang="en-US" sz="3100" dirty="0" smtClean="0"/>
              <a:t> is a N-cluster </a:t>
            </a:r>
            <a:r>
              <a:rPr lang="en-US" sz="3100" dirty="0" err="1" smtClean="0"/>
              <a:t>mycobacteriophage</a:t>
            </a:r>
            <a:r>
              <a:rPr lang="en-US" sz="3100" dirty="0" smtClean="0"/>
              <a:t> isolated from a soil sample at Lincoln University.  It is similar to other N-cluster phages in genome length, GC content, and number of genes.</a:t>
            </a:r>
          </a:p>
          <a:p>
            <a:pPr>
              <a:lnSpc>
                <a:spcPct val="120000"/>
              </a:lnSpc>
              <a:spcBef>
                <a:spcPts val="600"/>
              </a:spcBef>
            </a:pPr>
            <a:r>
              <a:rPr lang="en-US" sz="3100" dirty="0" smtClean="0"/>
              <a:t>It is most similar to N-cluster phages Butters and </a:t>
            </a:r>
            <a:r>
              <a:rPr lang="en-US" sz="3100" dirty="0" err="1" smtClean="0"/>
              <a:t>Redi</a:t>
            </a:r>
            <a:r>
              <a:rPr lang="en-US" sz="3100" dirty="0" smtClean="0"/>
              <a:t> with only slightly less similarity to </a:t>
            </a:r>
            <a:r>
              <a:rPr lang="en-US" sz="3100" dirty="0" err="1" smtClean="0"/>
              <a:t>MichelleMyBell</a:t>
            </a:r>
            <a:r>
              <a:rPr lang="en-US" sz="3100" dirty="0" smtClean="0"/>
              <a:t> and </a:t>
            </a:r>
            <a:r>
              <a:rPr lang="en-US" sz="3100" dirty="0" err="1" smtClean="0"/>
              <a:t>Carcharodon</a:t>
            </a:r>
            <a:r>
              <a:rPr lang="en-US" sz="3100" dirty="0" smtClean="0"/>
              <a:t>.</a:t>
            </a:r>
          </a:p>
          <a:p>
            <a:pPr>
              <a:lnSpc>
                <a:spcPct val="120000"/>
              </a:lnSpc>
              <a:spcBef>
                <a:spcPts val="600"/>
              </a:spcBef>
            </a:pPr>
            <a:r>
              <a:rPr lang="en-US" sz="3100" dirty="0" err="1" smtClean="0"/>
              <a:t>Panchino</a:t>
            </a:r>
            <a:r>
              <a:rPr lang="en-US" sz="3100" dirty="0" smtClean="0"/>
              <a:t> is a member of </a:t>
            </a:r>
            <a:r>
              <a:rPr lang="en-US" sz="3100" dirty="0" err="1" smtClean="0"/>
              <a:t>Siphoviridae</a:t>
            </a:r>
            <a:r>
              <a:rPr lang="en-US" sz="3100" dirty="0" smtClean="0"/>
              <a:t> with a 200 nm tail and a 50 nm diameter head.</a:t>
            </a:r>
          </a:p>
          <a:p>
            <a:pPr>
              <a:lnSpc>
                <a:spcPct val="120000"/>
              </a:lnSpc>
              <a:spcBef>
                <a:spcPts val="600"/>
              </a:spcBef>
            </a:pPr>
            <a:r>
              <a:rPr lang="en-US" sz="3100" dirty="0" err="1" smtClean="0"/>
              <a:t>Panchino</a:t>
            </a:r>
            <a:r>
              <a:rPr lang="en-US" sz="3100" dirty="0" smtClean="0"/>
              <a:t> has 66 genes, 30 were assigned putative functions based on comparisons with other annotated mycobacterial phages and bacterial genomes. </a:t>
            </a:r>
          </a:p>
          <a:p>
            <a:pPr>
              <a:lnSpc>
                <a:spcPct val="120000"/>
              </a:lnSpc>
              <a:spcBef>
                <a:spcPts val="600"/>
              </a:spcBef>
            </a:pPr>
            <a:r>
              <a:rPr lang="en-US" sz="3100" dirty="0" err="1" smtClean="0"/>
              <a:t>Panchino</a:t>
            </a:r>
            <a:r>
              <a:rPr lang="en-US" sz="3100" dirty="0" smtClean="0"/>
              <a:t> has a possible type 1 restriction enzyme gene.</a:t>
            </a:r>
          </a:p>
          <a:p>
            <a:pPr>
              <a:lnSpc>
                <a:spcPct val="120000"/>
              </a:lnSpc>
              <a:spcBef>
                <a:spcPts val="600"/>
              </a:spcBef>
            </a:pPr>
            <a:r>
              <a:rPr lang="en-US" sz="3100" dirty="0" smtClean="0"/>
              <a:t>Our hypothesis that “</a:t>
            </a:r>
            <a:r>
              <a:rPr lang="en-US" sz="3100" i="1" dirty="0" err="1" smtClean="0"/>
              <a:t>Panchino</a:t>
            </a:r>
            <a:r>
              <a:rPr lang="en-US" sz="3100" i="1" dirty="0" smtClean="0"/>
              <a:t> is similar to other N-cluster </a:t>
            </a:r>
            <a:r>
              <a:rPr lang="en-US" sz="3100" i="1" dirty="0" err="1" smtClean="0"/>
              <a:t>mycobacteriophages</a:t>
            </a:r>
            <a:r>
              <a:rPr lang="en-US" sz="3100" i="1" dirty="0" smtClean="0"/>
              <a:t> in genome size and content” </a:t>
            </a:r>
            <a:r>
              <a:rPr lang="en-US" sz="3100" dirty="0" smtClean="0"/>
              <a:t>is supported by the annotation results.</a:t>
            </a:r>
          </a:p>
          <a:p>
            <a:pPr>
              <a:spcBef>
                <a:spcPts val="600"/>
              </a:spcBef>
            </a:pPr>
            <a:endParaRPr lang="en-US" sz="2800" dirty="0"/>
          </a:p>
        </p:txBody>
      </p:sp>
      <p:sp>
        <p:nvSpPr>
          <p:cNvPr id="21" name="Text Placeholder 20"/>
          <p:cNvSpPr>
            <a:spLocks noGrp="1"/>
          </p:cNvSpPr>
          <p:nvPr>
            <p:ph type="body" sz="quarter" idx="34"/>
          </p:nvPr>
        </p:nvSpPr>
        <p:spPr>
          <a:xfrm>
            <a:off x="28401343" y="28493241"/>
            <a:ext cx="12268200" cy="1422400"/>
          </a:xfrm>
        </p:spPr>
        <p:txBody>
          <a:bodyPr/>
          <a:lstStyle/>
          <a:p>
            <a:r>
              <a:rPr lang="en-US" dirty="0" smtClean="0"/>
              <a:t>Acknowledgements</a:t>
            </a:r>
          </a:p>
        </p:txBody>
      </p:sp>
      <p:sp>
        <p:nvSpPr>
          <p:cNvPr id="32" name="Title 3"/>
          <p:cNvSpPr>
            <a:spLocks noGrp="1"/>
          </p:cNvSpPr>
          <p:nvPr>
            <p:ph type="title"/>
          </p:nvPr>
        </p:nvSpPr>
        <p:spPr>
          <a:xfrm>
            <a:off x="1109980" y="864920"/>
            <a:ext cx="28917900" cy="3397398"/>
          </a:xfrm>
        </p:spPr>
        <p:txBody>
          <a:bodyPr>
            <a:normAutofit fontScale="90000"/>
          </a:bodyPr>
          <a:lstStyle/>
          <a:p>
            <a:r>
              <a:rPr lang="en-US" sz="9000" dirty="0" smtClean="0"/>
              <a:t>Finding </a:t>
            </a:r>
            <a:r>
              <a:rPr lang="en-US" sz="9000" dirty="0" err="1" smtClean="0"/>
              <a:t>Panchino</a:t>
            </a:r>
            <a:r>
              <a:rPr lang="en-US" sz="9000" dirty="0" smtClean="0"/>
              <a:t>, a Novel N-Cluster Mycobacterium Phage from The Lincoln University</a:t>
            </a:r>
            <a:br>
              <a:rPr lang="en-US" sz="9000" dirty="0" smtClean="0"/>
            </a:br>
            <a:endParaRPr lang="en-US" sz="9000" dirty="0"/>
          </a:p>
        </p:txBody>
      </p:sp>
      <p:pic>
        <p:nvPicPr>
          <p:cNvPr id="34" name="Picture Placeholder 27" descr="Logo with Blue Words (final-main campus)-01. use.jpg"/>
          <p:cNvPicPr>
            <a:picLocks noGrp="1" noChangeAspect="1"/>
          </p:cNvPicPr>
          <p:nvPr>
            <p:ph type="pic" sz="quarter" idx="43"/>
          </p:nvPr>
        </p:nvPicPr>
        <p:blipFill>
          <a:blip r:embed="rId3" cstate="print"/>
          <a:srcRect t="21066" b="21066"/>
          <a:stretch>
            <a:fillRect/>
          </a:stretch>
        </p:blipFill>
        <p:spPr>
          <a:xfrm>
            <a:off x="31756266" y="2"/>
            <a:ext cx="10306134" cy="4482023"/>
          </a:xfrm>
        </p:spPr>
      </p:pic>
      <p:sp>
        <p:nvSpPr>
          <p:cNvPr id="35" name="Content Placeholder 21"/>
          <p:cNvSpPr>
            <a:spLocks noGrp="1"/>
          </p:cNvSpPr>
          <p:nvPr>
            <p:ph sz="quarter" idx="35"/>
          </p:nvPr>
        </p:nvSpPr>
        <p:spPr>
          <a:xfrm>
            <a:off x="29047034" y="30097388"/>
            <a:ext cx="12268200" cy="1242427"/>
          </a:xfrm>
        </p:spPr>
        <p:txBody>
          <a:bodyPr numCol="1">
            <a:noAutofit/>
          </a:bodyPr>
          <a:lstStyle/>
          <a:p>
            <a:r>
              <a:rPr lang="en-US" sz="2600" dirty="0" smtClean="0"/>
              <a:t>SEA-PHAGES Program of The Howard Hughes Medical Institute</a:t>
            </a:r>
          </a:p>
          <a:p>
            <a:r>
              <a:rPr lang="en-US" sz="2600" dirty="0" smtClean="0"/>
              <a:t>Graham Hatful Lab at the University of Pittsburgh</a:t>
            </a:r>
            <a:endParaRPr lang="en-US" sz="2600" dirty="0"/>
          </a:p>
        </p:txBody>
      </p:sp>
      <p:sp>
        <p:nvSpPr>
          <p:cNvPr id="40" name="Text Placeholder 38"/>
          <p:cNvSpPr>
            <a:spLocks noGrp="1"/>
          </p:cNvSpPr>
          <p:nvPr>
            <p:ph type="body" sz="quarter" idx="31"/>
          </p:nvPr>
        </p:nvSpPr>
        <p:spPr>
          <a:xfrm>
            <a:off x="28655010" y="6180085"/>
            <a:ext cx="12268200" cy="1474345"/>
          </a:xfrm>
        </p:spPr>
        <p:txBody>
          <a:bodyPr/>
          <a:lstStyle/>
          <a:p>
            <a:r>
              <a:rPr lang="en-US" dirty="0"/>
              <a:t>Exploring the </a:t>
            </a:r>
            <a:r>
              <a:rPr lang="en-US" dirty="0" err="1"/>
              <a:t>Panchino</a:t>
            </a:r>
            <a:r>
              <a:rPr lang="en-US" dirty="0"/>
              <a:t> </a:t>
            </a:r>
            <a:r>
              <a:rPr lang="en-US" dirty="0" smtClean="0"/>
              <a:t>Genome</a:t>
            </a:r>
            <a:endParaRPr lang="en-US" dirty="0"/>
          </a:p>
        </p:txBody>
      </p:sp>
      <p:sp>
        <p:nvSpPr>
          <p:cNvPr id="41" name="Text Placeholder 67"/>
          <p:cNvSpPr>
            <a:spLocks noGrp="1"/>
          </p:cNvSpPr>
          <p:nvPr>
            <p:ph type="body" sz="quarter" idx="37"/>
          </p:nvPr>
        </p:nvSpPr>
        <p:spPr>
          <a:xfrm>
            <a:off x="14851590" y="6180085"/>
            <a:ext cx="12268200" cy="1482931"/>
          </a:xfrm>
        </p:spPr>
        <p:txBody>
          <a:bodyPr/>
          <a:lstStyle/>
          <a:p>
            <a:r>
              <a:rPr lang="en-US" dirty="0"/>
              <a:t>The </a:t>
            </a:r>
            <a:r>
              <a:rPr lang="en-US" dirty="0" smtClean="0"/>
              <a:t>N-cluster</a:t>
            </a:r>
            <a:endParaRPr lang="en-US" dirty="0"/>
          </a:p>
        </p:txBody>
      </p:sp>
      <p:sp>
        <p:nvSpPr>
          <p:cNvPr id="42" name="Content Placeholder 14"/>
          <p:cNvSpPr>
            <a:spLocks noGrp="1"/>
          </p:cNvSpPr>
          <p:nvPr>
            <p:ph sz="quarter" idx="42"/>
          </p:nvPr>
        </p:nvSpPr>
        <p:spPr>
          <a:xfrm>
            <a:off x="14605000" y="24709215"/>
            <a:ext cx="12741604" cy="6593305"/>
          </a:xfrm>
        </p:spPr>
        <p:txBody>
          <a:bodyPr>
            <a:noAutofit/>
          </a:bodyPr>
          <a:lstStyle/>
          <a:p>
            <a:pPr>
              <a:spcBef>
                <a:spcPts val="600"/>
              </a:spcBef>
              <a:buNone/>
            </a:pPr>
            <a:r>
              <a:rPr lang="en-US" sz="2600" b="1" dirty="0" smtClean="0"/>
              <a:t>Restriction enzyme</a:t>
            </a:r>
          </a:p>
          <a:p>
            <a:pPr>
              <a:spcBef>
                <a:spcPts val="600"/>
              </a:spcBef>
            </a:pPr>
            <a:r>
              <a:rPr lang="en-US" sz="2600" dirty="0" smtClean="0"/>
              <a:t>Figure 6 shows the Blast putative domain results for gp29 indicating a type 1 restriction enzyme.  Restriction enzymes, found in bacterial cells, destroy foreign DNA, such as phage DNA, by cutting at recognition sequences in the DNA. Type 1 restriction enzymes are complex, </a:t>
            </a:r>
            <a:r>
              <a:rPr lang="en-US" sz="2600" dirty="0" err="1" smtClean="0"/>
              <a:t>multisubunit</a:t>
            </a:r>
            <a:r>
              <a:rPr lang="en-US" sz="2600" dirty="0" smtClean="0"/>
              <a:t> enzymes that cut DNA at random sites, far from the recognition sequence. (</a:t>
            </a:r>
            <a:r>
              <a:rPr lang="en-US" sz="2600" dirty="0"/>
              <a:t>1</a:t>
            </a:r>
            <a:r>
              <a:rPr lang="en-US" sz="2600" dirty="0" smtClean="0"/>
              <a:t>) They are common in bacterial genomes. </a:t>
            </a:r>
          </a:p>
          <a:p>
            <a:pPr>
              <a:spcBef>
                <a:spcPts val="600"/>
              </a:spcBef>
            </a:pPr>
            <a:r>
              <a:rPr lang="en-US" sz="2600" dirty="0" smtClean="0"/>
              <a:t>The question is: </a:t>
            </a:r>
            <a:r>
              <a:rPr lang="en-US" sz="2600" dirty="0"/>
              <a:t>H</a:t>
            </a:r>
            <a:r>
              <a:rPr lang="en-US" sz="2600" dirty="0" smtClean="0"/>
              <a:t>ow and why does </a:t>
            </a:r>
            <a:r>
              <a:rPr lang="en-US" sz="2600" dirty="0" err="1" smtClean="0"/>
              <a:t>Panchino</a:t>
            </a:r>
            <a:r>
              <a:rPr lang="en-US" sz="2600" dirty="0" smtClean="0"/>
              <a:t> have a gene for a type 1 restriction enzyme?</a:t>
            </a:r>
            <a:endParaRPr lang="en-US" sz="2600" b="1" dirty="0" smtClean="0"/>
          </a:p>
          <a:p>
            <a:pPr>
              <a:spcBef>
                <a:spcPts val="600"/>
              </a:spcBef>
              <a:buNone/>
            </a:pPr>
            <a:r>
              <a:rPr lang="en-US" sz="2600" b="1" dirty="0" smtClean="0"/>
              <a:t>Programmed Translational </a:t>
            </a:r>
            <a:r>
              <a:rPr lang="en-US" sz="2600" b="1" dirty="0" err="1" smtClean="0"/>
              <a:t>Frameshift</a:t>
            </a:r>
            <a:r>
              <a:rPr lang="en-US" sz="2600" b="1" dirty="0" smtClean="0"/>
              <a:t>:</a:t>
            </a:r>
          </a:p>
          <a:p>
            <a:pPr>
              <a:spcBef>
                <a:spcPts val="600"/>
              </a:spcBef>
            </a:pPr>
            <a:r>
              <a:rPr lang="en-US" sz="2600" dirty="0" smtClean="0"/>
              <a:t>Gene 15 and 16 exhibited a programmed translational </a:t>
            </a:r>
            <a:r>
              <a:rPr lang="en-US" sz="2600" dirty="0" err="1" smtClean="0"/>
              <a:t>frameshift</a:t>
            </a:r>
            <a:r>
              <a:rPr lang="en-US" sz="2600" dirty="0" smtClean="0"/>
              <a:t> and were merged into a single gene in our annotation. The merged gene codes for a tail assembly chaperone which assists in the assembly of the major tail subunit. The frameshift in the tail assembly chaperone was first observed in lambda phage and is present in many </a:t>
            </a:r>
            <a:r>
              <a:rPr lang="en-US" sz="2600" dirty="0" err="1" smtClean="0"/>
              <a:t>mycobacteriophages</a:t>
            </a:r>
            <a:r>
              <a:rPr lang="en-US" sz="2600" dirty="0" smtClean="0"/>
              <a:t>. (2)</a:t>
            </a:r>
          </a:p>
          <a:p>
            <a:pPr>
              <a:spcBef>
                <a:spcPts val="600"/>
              </a:spcBef>
              <a:buNone/>
            </a:pPr>
            <a:endParaRPr lang="en-US" sz="2600" dirty="0"/>
          </a:p>
        </p:txBody>
      </p:sp>
      <p:sp>
        <p:nvSpPr>
          <p:cNvPr id="22" name="Text Placeholder 20"/>
          <p:cNvSpPr>
            <a:spLocks noGrp="1"/>
          </p:cNvSpPr>
          <p:nvPr>
            <p:ph type="body" sz="quarter" idx="34"/>
          </p:nvPr>
        </p:nvSpPr>
        <p:spPr>
          <a:xfrm>
            <a:off x="28778000" y="24137007"/>
            <a:ext cx="12268200" cy="1466192"/>
          </a:xfrm>
        </p:spPr>
        <p:txBody>
          <a:bodyPr/>
          <a:lstStyle/>
          <a:p>
            <a:r>
              <a:rPr lang="en-US" dirty="0" smtClean="0"/>
              <a:t>References</a:t>
            </a:r>
          </a:p>
        </p:txBody>
      </p:sp>
      <p:sp>
        <p:nvSpPr>
          <p:cNvPr id="24" name="Content Placeholder 21"/>
          <p:cNvSpPr>
            <a:spLocks noGrp="1"/>
          </p:cNvSpPr>
          <p:nvPr>
            <p:ph sz="quarter" idx="35"/>
          </p:nvPr>
        </p:nvSpPr>
        <p:spPr>
          <a:xfrm>
            <a:off x="28916360" y="25540137"/>
            <a:ext cx="12268200" cy="3153103"/>
          </a:xfrm>
        </p:spPr>
        <p:txBody>
          <a:bodyPr numCol="1">
            <a:noAutofit/>
          </a:bodyPr>
          <a:lstStyle/>
          <a:p>
            <a:pPr marL="0" lvl="0" indent="0">
              <a:spcBef>
                <a:spcPts val="600"/>
              </a:spcBef>
              <a:buNone/>
            </a:pPr>
            <a:r>
              <a:rPr lang="en-US" sz="2600" dirty="0" smtClean="0">
                <a:solidFill>
                  <a:schemeClr val="bg1">
                    <a:lumMod val="50000"/>
                  </a:schemeClr>
                </a:solidFill>
              </a:rPr>
              <a:t>(1)  </a:t>
            </a:r>
            <a:r>
              <a:rPr lang="en-US" sz="2600" dirty="0" smtClean="0"/>
              <a:t>Types of Restriction Endonucleases. New England </a:t>
            </a:r>
            <a:r>
              <a:rPr lang="en-US" sz="2600" dirty="0" err="1" smtClean="0"/>
              <a:t>BioLabs</a:t>
            </a:r>
            <a:r>
              <a:rPr lang="en-US" sz="2600" dirty="0" smtClean="0"/>
              <a:t>, Inc. </a:t>
            </a:r>
          </a:p>
          <a:p>
            <a:pPr marL="0" lvl="0" indent="0">
              <a:spcBef>
                <a:spcPts val="600"/>
              </a:spcBef>
              <a:buNone/>
            </a:pPr>
            <a:r>
              <a:rPr lang="en-US" sz="2600" dirty="0"/>
              <a:t>      (https://</a:t>
            </a:r>
            <a:r>
              <a:rPr lang="en-US" sz="2600" dirty="0" smtClean="0"/>
              <a:t>www.neb.com/products/restriction-endonucleases/restriction-</a:t>
            </a:r>
          </a:p>
          <a:p>
            <a:pPr marL="0" lvl="0" indent="0">
              <a:spcBef>
                <a:spcPts val="600"/>
              </a:spcBef>
              <a:buNone/>
            </a:pPr>
            <a:r>
              <a:rPr lang="en-US" sz="2600" dirty="0" smtClean="0"/>
              <a:t>        </a:t>
            </a:r>
            <a:r>
              <a:rPr lang="en-US" sz="2600" dirty="0" err="1" smtClean="0"/>
              <a:t>endonucleases</a:t>
            </a:r>
            <a:r>
              <a:rPr lang="en-US" sz="2600" dirty="0" smtClean="0"/>
              <a:t>/types-of-restriction-</a:t>
            </a:r>
            <a:r>
              <a:rPr lang="en-US" sz="2600" dirty="0" err="1" smtClean="0"/>
              <a:t>endonucleases</a:t>
            </a:r>
            <a:r>
              <a:rPr lang="en-US" sz="2600" dirty="0" smtClean="0"/>
              <a:t>)</a:t>
            </a:r>
          </a:p>
          <a:p>
            <a:pPr marL="514350" lvl="0" indent="-514350">
              <a:spcBef>
                <a:spcPts val="600"/>
              </a:spcBef>
              <a:buAutoNum type="arabicParenBoth" startAt="2"/>
            </a:pPr>
            <a:r>
              <a:rPr lang="en-US" sz="2600" dirty="0" smtClean="0"/>
              <a:t>Glossary of Phage Terms. The </a:t>
            </a:r>
            <a:r>
              <a:rPr lang="en-US" sz="2600" dirty="0" err="1" smtClean="0"/>
              <a:t>Actinobacteriophage</a:t>
            </a:r>
            <a:r>
              <a:rPr lang="en-US" sz="2600" dirty="0" smtClean="0"/>
              <a:t> Database at</a:t>
            </a:r>
          </a:p>
          <a:p>
            <a:pPr marL="514350" lvl="0" indent="-514350">
              <a:spcBef>
                <a:spcPts val="600"/>
              </a:spcBef>
              <a:buNone/>
            </a:pPr>
            <a:r>
              <a:rPr lang="en-US" sz="2600" dirty="0" smtClean="0"/>
              <a:t>       PhagesDB.org.  (phagesdb.org/glossary/)</a:t>
            </a:r>
            <a:endParaRPr lang="en-US" sz="2600" dirty="0"/>
          </a:p>
        </p:txBody>
      </p:sp>
      <p:pic>
        <p:nvPicPr>
          <p:cNvPr id="1025"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7" t="24299" r="1789" b="54086"/>
          <a:stretch/>
        </p:blipFill>
        <p:spPr bwMode="auto">
          <a:xfrm>
            <a:off x="14474060" y="22240804"/>
            <a:ext cx="12568543"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descr="C:\Users\guest\Downloads\IMG_2799.JPG"/>
          <p:cNvPicPr/>
          <p:nvPr/>
        </p:nvPicPr>
        <p:blipFill rotWithShape="1">
          <a:blip r:embed="rId5" cstate="print">
            <a:extLst>
              <a:ext uri="{28A0092B-C50C-407E-A947-70E740481C1C}">
                <a14:useLocalDpi xmlns:a14="http://schemas.microsoft.com/office/drawing/2010/main" val="0"/>
              </a:ext>
            </a:extLst>
          </a:blip>
          <a:srcRect l="20225" t="2201" r="13263" b="6753"/>
          <a:stretch/>
        </p:blipFill>
        <p:spPr bwMode="auto">
          <a:xfrm>
            <a:off x="8007569" y="20720269"/>
            <a:ext cx="4959702" cy="4873201"/>
          </a:xfrm>
          <a:prstGeom prst="rect">
            <a:avLst/>
          </a:prstGeom>
          <a:noFill/>
          <a:ln>
            <a:noFill/>
          </a:ln>
        </p:spPr>
      </p:pic>
      <p:pic>
        <p:nvPicPr>
          <p:cNvPr id="26" name="officeArt object"/>
          <p:cNvPicPr/>
          <p:nvPr/>
        </p:nvPicPr>
        <p:blipFill>
          <a:blip r:embed="rId6" cstate="print">
            <a:extLst/>
          </a:blip>
          <a:stretch>
            <a:fillRect/>
          </a:stretch>
        </p:blipFill>
        <p:spPr>
          <a:xfrm>
            <a:off x="1715612" y="20737679"/>
            <a:ext cx="5264572" cy="4856007"/>
          </a:xfrm>
          <a:prstGeom prst="rect">
            <a:avLst/>
          </a:prstGeom>
          <a:ln w="12700" cap="flat">
            <a:noFill/>
            <a:miter lim="400000"/>
          </a:ln>
          <a:effectLst/>
        </p:spPr>
      </p:pic>
      <p:graphicFrame>
        <p:nvGraphicFramePr>
          <p:cNvPr id="4" name="Content Placeholder 3"/>
          <p:cNvGraphicFramePr>
            <a:graphicFrameLocks noGrp="1"/>
          </p:cNvGraphicFramePr>
          <p:nvPr>
            <p:ph sz="quarter" idx="25"/>
            <p:extLst>
              <p:ext uri="{D42A27DB-BD31-4B8C-83A1-F6EECF244321}">
                <p14:modId xmlns:p14="http://schemas.microsoft.com/office/powerpoint/2010/main" val="460394038"/>
              </p:ext>
            </p:extLst>
          </p:nvPr>
        </p:nvGraphicFramePr>
        <p:xfrm>
          <a:off x="14724993" y="14033594"/>
          <a:ext cx="12612414" cy="4707231"/>
        </p:xfrm>
        <a:graphic>
          <a:graphicData uri="http://schemas.openxmlformats.org/drawingml/2006/table">
            <a:tbl>
              <a:tblPr firstRow="1" firstCol="1" bandRow="1">
                <a:tableStyleId>{69012ECD-51FC-41F1-AA8D-1B2483CD663E}</a:tableStyleId>
              </a:tblPr>
              <a:tblGrid>
                <a:gridCol w="3750920"/>
                <a:gridCol w="1927710"/>
                <a:gridCol w="2200143"/>
                <a:gridCol w="2200143"/>
                <a:gridCol w="2533498"/>
              </a:tblGrid>
              <a:tr h="793287">
                <a:tc>
                  <a:txBody>
                    <a:bodyPr/>
                    <a:lstStyle/>
                    <a:p>
                      <a:pPr marL="0" marR="0" algn="ctr">
                        <a:lnSpc>
                          <a:spcPct val="115000"/>
                        </a:lnSpc>
                        <a:spcBef>
                          <a:spcPts val="0"/>
                        </a:spcBef>
                        <a:spcAft>
                          <a:spcPts val="0"/>
                        </a:spcAft>
                      </a:pPr>
                      <a:r>
                        <a:rPr lang="en-US" sz="2000" dirty="0" smtClean="0">
                          <a:effectLst/>
                        </a:rPr>
                        <a:t>Phage</a:t>
                      </a:r>
                    </a:p>
                    <a:p>
                      <a:pPr marL="0" marR="0" algn="ctr">
                        <a:lnSpc>
                          <a:spcPct val="115000"/>
                        </a:lnSpc>
                        <a:spcBef>
                          <a:spcPts val="0"/>
                        </a:spcBef>
                        <a:spcAft>
                          <a:spcPts val="0"/>
                        </a:spcAft>
                      </a:pPr>
                      <a:r>
                        <a:rPr lang="en-US" sz="2000" dirty="0" smtClean="0">
                          <a:effectLst/>
                        </a:rPr>
                        <a:t> </a:t>
                      </a:r>
                      <a:r>
                        <a:rPr lang="en-US" sz="2000" dirty="0">
                          <a:effectLst/>
                        </a:rPr>
                        <a:t>Name</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Genome </a:t>
                      </a:r>
                      <a:endParaRPr lang="en-US" sz="2000" dirty="0" smtClean="0">
                        <a:effectLst/>
                      </a:endParaRPr>
                    </a:p>
                    <a:p>
                      <a:pPr marL="0" marR="0" algn="ctr">
                        <a:lnSpc>
                          <a:spcPct val="115000"/>
                        </a:lnSpc>
                        <a:spcBef>
                          <a:spcPts val="0"/>
                        </a:spcBef>
                        <a:spcAft>
                          <a:spcPts val="0"/>
                        </a:spcAft>
                      </a:pPr>
                      <a:r>
                        <a:rPr lang="en-US" sz="2000" dirty="0" smtClean="0">
                          <a:effectLst/>
                        </a:rPr>
                        <a:t>Size (</a:t>
                      </a:r>
                      <a:r>
                        <a:rPr lang="en-US" sz="2000" dirty="0" err="1" smtClean="0">
                          <a:effectLst/>
                        </a:rPr>
                        <a:t>bp</a:t>
                      </a:r>
                      <a:r>
                        <a:rPr lang="en-US" sz="2000" dirty="0">
                          <a:effectLst/>
                        </a:rPr>
                        <a:t>)</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GC </a:t>
                      </a:r>
                      <a:endParaRPr lang="en-US" sz="2000" dirty="0" smtClean="0">
                        <a:effectLst/>
                      </a:endParaRPr>
                    </a:p>
                    <a:p>
                      <a:pPr marL="0" marR="0" algn="ctr">
                        <a:lnSpc>
                          <a:spcPct val="115000"/>
                        </a:lnSpc>
                        <a:spcBef>
                          <a:spcPts val="0"/>
                        </a:spcBef>
                        <a:spcAft>
                          <a:spcPts val="0"/>
                        </a:spcAft>
                      </a:pPr>
                      <a:r>
                        <a:rPr lang="en-US" sz="2000" dirty="0" smtClean="0">
                          <a:effectLst/>
                        </a:rPr>
                        <a:t>Content</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Number of </a:t>
                      </a:r>
                      <a:endParaRPr lang="en-US" sz="2000" dirty="0" smtClean="0">
                        <a:effectLst/>
                      </a:endParaRPr>
                    </a:p>
                    <a:p>
                      <a:pPr marL="0" marR="0" algn="ctr">
                        <a:lnSpc>
                          <a:spcPct val="115000"/>
                        </a:lnSpc>
                        <a:spcBef>
                          <a:spcPts val="0"/>
                        </a:spcBef>
                        <a:spcAft>
                          <a:spcPts val="0"/>
                        </a:spcAft>
                      </a:pPr>
                      <a:r>
                        <a:rPr lang="en-US" sz="2000" dirty="0" smtClean="0">
                          <a:effectLst/>
                        </a:rPr>
                        <a:t>Genes</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smtClean="0">
                          <a:effectLst/>
                          <a:latin typeface="+mn-lt"/>
                          <a:ea typeface="Calibri"/>
                          <a:cs typeface="Times New Roman"/>
                        </a:rPr>
                        <a:t>Annotation</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u="none" dirty="0" err="1">
                          <a:effectLst/>
                        </a:rPr>
                        <a:t>Panchino</a:t>
                      </a:r>
                      <a:endParaRPr lang="en-US" sz="2000" u="none"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43516</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65.9%</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smtClean="0">
                          <a:effectLst/>
                        </a:rPr>
                        <a:t>66</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smtClean="0">
                          <a:effectLst/>
                          <a:latin typeface="+mn-lt"/>
                          <a:ea typeface="Calibri"/>
                          <a:cs typeface="Times New Roman"/>
                        </a:rPr>
                        <a:t>completed</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dirty="0">
                          <a:effectLst/>
                        </a:rPr>
                        <a:t>Butters</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41491</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65.8%</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66</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smtClean="0">
                          <a:effectLst/>
                          <a:latin typeface="+mn-lt"/>
                          <a:ea typeface="Calibri"/>
                          <a:cs typeface="Times New Roman"/>
                        </a:rPr>
                        <a:t>completed</a:t>
                      </a:r>
                      <a:endParaRPr lang="en-US" sz="2000" dirty="0">
                        <a:effectLst/>
                        <a:latin typeface="+mn-lt"/>
                        <a:ea typeface="Calibri"/>
                        <a:cs typeface="Times New Roman"/>
                      </a:endParaRPr>
                    </a:p>
                  </a:txBody>
                  <a:tcPr marL="65723" marR="65723" marT="0" marB="0"/>
                </a:tc>
              </a:tr>
              <a:tr h="393504">
                <a:tc>
                  <a:txBody>
                    <a:bodyPr/>
                    <a:lstStyle/>
                    <a:p>
                      <a:pPr marL="0" marR="0">
                        <a:lnSpc>
                          <a:spcPct val="115000"/>
                        </a:lnSpc>
                        <a:spcBef>
                          <a:spcPts val="0"/>
                        </a:spcBef>
                        <a:spcAft>
                          <a:spcPts val="0"/>
                        </a:spcAft>
                      </a:pPr>
                      <a:r>
                        <a:rPr lang="en-US" sz="2000" dirty="0" err="1">
                          <a:effectLst/>
                        </a:rPr>
                        <a:t>Carcharodon</a:t>
                      </a:r>
                      <a:r>
                        <a:rPr lang="en-US" sz="2000" dirty="0">
                          <a:effectLst/>
                        </a:rPr>
                        <a:t> </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43680</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66.2%</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smtClean="0">
                          <a:effectLst/>
                        </a:rPr>
                        <a:t>71</a:t>
                      </a:r>
                      <a:r>
                        <a:rPr lang="en-US" sz="2000" dirty="0">
                          <a:effectLst/>
                        </a:rPr>
                        <a:t> </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smtClean="0">
                          <a:effectLst/>
                          <a:latin typeface="+mn-lt"/>
                          <a:ea typeface="Calibri"/>
                          <a:cs typeface="Times New Roman"/>
                        </a:rPr>
                        <a:t>completed</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effectLst/>
                        </a:rPr>
                        <a:t>Charlie</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43036</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66.3%</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63</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smtClean="0">
                          <a:effectLst/>
                          <a:latin typeface="+mn-lt"/>
                          <a:ea typeface="Calibri"/>
                          <a:cs typeface="Times New Roman"/>
                        </a:rPr>
                        <a:t>completed</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effectLst/>
                        </a:rPr>
                        <a:t>MichelleMyBell</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42240</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66.0%</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70</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smtClean="0">
                          <a:effectLst/>
                          <a:latin typeface="+mn-lt"/>
                          <a:ea typeface="Calibri"/>
                          <a:cs typeface="Times New Roman"/>
                        </a:rPr>
                        <a:t>completed</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effectLst/>
                        </a:rPr>
                        <a:t>Phrann</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a:effectLst/>
                        </a:rPr>
                        <a:t>44872</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66.3%</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N/A</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smtClean="0">
                          <a:effectLst/>
                          <a:latin typeface="+mn-lt"/>
                          <a:ea typeface="Calibri"/>
                          <a:cs typeface="Times New Roman"/>
                        </a:rPr>
                        <a:t>not</a:t>
                      </a:r>
                      <a:r>
                        <a:rPr lang="en-US" sz="2000" baseline="0" dirty="0" smtClean="0">
                          <a:effectLst/>
                          <a:latin typeface="+mn-lt"/>
                          <a:ea typeface="Calibri"/>
                          <a:cs typeface="Times New Roman"/>
                        </a:rPr>
                        <a:t> completed</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dirty="0">
                          <a:effectLst/>
                        </a:rPr>
                        <a:t>Pipsqueaks</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a:effectLst/>
                        </a:rPr>
                        <a:t>43679</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66.3%</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N/A</a:t>
                      </a:r>
                      <a:endParaRPr lang="en-US" sz="2000" dirty="0">
                        <a:effectLst/>
                        <a:latin typeface="Calibri"/>
                        <a:ea typeface="Calibri"/>
                        <a:cs typeface="Times New Roman"/>
                      </a:endParaRPr>
                    </a:p>
                  </a:txBody>
                  <a:tcPr marL="65723" marR="65723" marT="0" marB="0"/>
                </a:tc>
                <a:tc>
                  <a:txBody>
                    <a:bodyPr/>
                    <a:lstStyle/>
                    <a:p>
                      <a:pPr marL="0" marR="0" indent="0" algn="ctr" defTabSz="4389120" rtl="0" eaLnBrk="1" fontAlgn="auto" latinLnBrk="0" hangingPunct="1">
                        <a:lnSpc>
                          <a:spcPct val="115000"/>
                        </a:lnSpc>
                        <a:spcBef>
                          <a:spcPts val="0"/>
                        </a:spcBef>
                        <a:spcAft>
                          <a:spcPts val="0"/>
                        </a:spcAft>
                        <a:buClrTx/>
                        <a:buSzTx/>
                        <a:buFontTx/>
                        <a:buNone/>
                        <a:tabLst/>
                        <a:defRPr/>
                      </a:pPr>
                      <a:r>
                        <a:rPr lang="en-US" sz="2000" dirty="0" smtClean="0">
                          <a:effectLst/>
                          <a:latin typeface="+mn-lt"/>
                          <a:ea typeface="Calibri"/>
                          <a:cs typeface="Times New Roman"/>
                        </a:rPr>
                        <a:t>not</a:t>
                      </a:r>
                      <a:r>
                        <a:rPr lang="en-US" sz="2000" baseline="0" dirty="0" smtClean="0">
                          <a:effectLst/>
                          <a:latin typeface="+mn-lt"/>
                          <a:ea typeface="Calibri"/>
                          <a:cs typeface="Times New Roman"/>
                        </a:rPr>
                        <a:t> completed</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effectLst/>
                        </a:rPr>
                        <a:t>Redi</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a:effectLst/>
                        </a:rPr>
                        <a:t>42594</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66.1%</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68</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smtClean="0">
                          <a:effectLst/>
                          <a:latin typeface="+mn-lt"/>
                          <a:ea typeface="Calibri"/>
                          <a:cs typeface="Times New Roman"/>
                        </a:rPr>
                        <a:t>completed</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dirty="0" err="1" smtClean="0">
                          <a:effectLst/>
                        </a:rPr>
                        <a:t>SkinnyPete</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a:effectLst/>
                        </a:rPr>
                        <a:t>43478</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66.4%</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N/A</a:t>
                      </a:r>
                      <a:endParaRPr lang="en-US" sz="2000" dirty="0">
                        <a:effectLst/>
                        <a:latin typeface="Calibri"/>
                        <a:ea typeface="Calibri"/>
                        <a:cs typeface="Times New Roman"/>
                      </a:endParaRPr>
                    </a:p>
                  </a:txBody>
                  <a:tcPr marL="65723" marR="65723" marT="0" marB="0"/>
                </a:tc>
                <a:tc>
                  <a:txBody>
                    <a:bodyPr/>
                    <a:lstStyle/>
                    <a:p>
                      <a:pPr marL="0" marR="0" indent="0" algn="ctr" defTabSz="4389120" rtl="0" eaLnBrk="1" fontAlgn="auto" latinLnBrk="0" hangingPunct="1">
                        <a:lnSpc>
                          <a:spcPct val="115000"/>
                        </a:lnSpc>
                        <a:spcBef>
                          <a:spcPts val="0"/>
                        </a:spcBef>
                        <a:spcAft>
                          <a:spcPts val="0"/>
                        </a:spcAft>
                        <a:buClrTx/>
                        <a:buSzTx/>
                        <a:buFontTx/>
                        <a:buNone/>
                        <a:tabLst/>
                        <a:defRPr/>
                      </a:pPr>
                      <a:r>
                        <a:rPr lang="en-US" sz="2000" dirty="0" smtClean="0">
                          <a:effectLst/>
                          <a:latin typeface="+mn-lt"/>
                          <a:ea typeface="Calibri"/>
                          <a:cs typeface="Times New Roman"/>
                        </a:rPr>
                        <a:t>not</a:t>
                      </a:r>
                      <a:r>
                        <a:rPr lang="en-US" sz="2000" baseline="0" dirty="0" smtClean="0">
                          <a:effectLst/>
                          <a:latin typeface="+mn-lt"/>
                          <a:ea typeface="Calibri"/>
                          <a:cs typeface="Times New Roman"/>
                        </a:rPr>
                        <a:t> completed</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effectLst/>
                        </a:rPr>
                        <a:t>Xeno</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a:effectLst/>
                        </a:rPr>
                        <a:t>42395</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66.8%</a:t>
                      </a:r>
                      <a:endParaRPr lang="en-US" sz="2000" dirty="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N/A</a:t>
                      </a:r>
                      <a:endParaRPr lang="en-US" sz="2000" dirty="0">
                        <a:effectLst/>
                        <a:latin typeface="Calibri"/>
                        <a:ea typeface="Calibri"/>
                        <a:cs typeface="Times New Roman"/>
                      </a:endParaRPr>
                    </a:p>
                  </a:txBody>
                  <a:tcPr marL="65723" marR="65723" marT="0" marB="0"/>
                </a:tc>
                <a:tc>
                  <a:txBody>
                    <a:bodyPr/>
                    <a:lstStyle/>
                    <a:p>
                      <a:pPr marL="0" marR="0" indent="0" algn="ctr" defTabSz="4389120" rtl="0" eaLnBrk="1" fontAlgn="auto" latinLnBrk="0" hangingPunct="1">
                        <a:lnSpc>
                          <a:spcPct val="115000"/>
                        </a:lnSpc>
                        <a:spcBef>
                          <a:spcPts val="0"/>
                        </a:spcBef>
                        <a:spcAft>
                          <a:spcPts val="0"/>
                        </a:spcAft>
                        <a:buClrTx/>
                        <a:buSzTx/>
                        <a:buFontTx/>
                        <a:buNone/>
                        <a:tabLst/>
                        <a:defRPr/>
                      </a:pPr>
                      <a:r>
                        <a:rPr lang="en-US" sz="2000" dirty="0" smtClean="0">
                          <a:effectLst/>
                          <a:latin typeface="+mn-lt"/>
                          <a:ea typeface="Calibri"/>
                          <a:cs typeface="Times New Roman"/>
                        </a:rPr>
                        <a:t>not</a:t>
                      </a:r>
                      <a:r>
                        <a:rPr lang="en-US" sz="2000" baseline="0" dirty="0" smtClean="0">
                          <a:effectLst/>
                          <a:latin typeface="+mn-lt"/>
                          <a:ea typeface="Calibri"/>
                          <a:cs typeface="Times New Roman"/>
                        </a:rPr>
                        <a:t> completed</a:t>
                      </a:r>
                      <a:endParaRPr lang="en-US" sz="2000" dirty="0">
                        <a:effectLst/>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effectLst/>
                        </a:rPr>
                        <a:t>Xerxes</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a:effectLst/>
                        </a:rPr>
                        <a:t>43698</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a:effectLst/>
                        </a:rPr>
                        <a:t>66.3%</a:t>
                      </a:r>
                      <a:endParaRPr lang="en-US" sz="2000">
                        <a:effectLst/>
                        <a:latin typeface="Calibri"/>
                        <a:ea typeface="Calibri"/>
                        <a:cs typeface="Times New Roman"/>
                      </a:endParaRPr>
                    </a:p>
                  </a:txBody>
                  <a:tcPr marL="65723" marR="65723" marT="0" marB="0"/>
                </a:tc>
                <a:tc>
                  <a:txBody>
                    <a:bodyPr/>
                    <a:lstStyle/>
                    <a:p>
                      <a:pPr marL="0" marR="0" algn="ctr">
                        <a:lnSpc>
                          <a:spcPct val="115000"/>
                        </a:lnSpc>
                        <a:spcBef>
                          <a:spcPts val="0"/>
                        </a:spcBef>
                        <a:spcAft>
                          <a:spcPts val="0"/>
                        </a:spcAft>
                      </a:pPr>
                      <a:r>
                        <a:rPr lang="en-US" sz="2000" dirty="0">
                          <a:effectLst/>
                        </a:rPr>
                        <a:t>N/A</a:t>
                      </a:r>
                      <a:endParaRPr lang="en-US" sz="2000" dirty="0">
                        <a:effectLst/>
                        <a:latin typeface="Calibri"/>
                        <a:ea typeface="Calibri"/>
                        <a:cs typeface="Times New Roman"/>
                      </a:endParaRPr>
                    </a:p>
                  </a:txBody>
                  <a:tcPr marL="65723" marR="65723" marT="0" marB="0"/>
                </a:tc>
                <a:tc>
                  <a:txBody>
                    <a:bodyPr/>
                    <a:lstStyle/>
                    <a:p>
                      <a:pPr marL="0" marR="0" indent="0" algn="ctr" defTabSz="4389120" rtl="0" eaLnBrk="1" fontAlgn="auto" latinLnBrk="0" hangingPunct="1">
                        <a:lnSpc>
                          <a:spcPct val="115000"/>
                        </a:lnSpc>
                        <a:spcBef>
                          <a:spcPts val="0"/>
                        </a:spcBef>
                        <a:spcAft>
                          <a:spcPts val="0"/>
                        </a:spcAft>
                        <a:buClrTx/>
                        <a:buSzTx/>
                        <a:buFontTx/>
                        <a:buNone/>
                        <a:tabLst/>
                        <a:defRPr/>
                      </a:pPr>
                      <a:r>
                        <a:rPr lang="en-US" sz="2000" dirty="0" smtClean="0">
                          <a:effectLst/>
                          <a:latin typeface="+mn-lt"/>
                          <a:ea typeface="Calibri"/>
                          <a:cs typeface="Times New Roman"/>
                        </a:rPr>
                        <a:t>not</a:t>
                      </a:r>
                      <a:r>
                        <a:rPr lang="en-US" sz="2000" baseline="0" dirty="0" smtClean="0">
                          <a:effectLst/>
                          <a:latin typeface="+mn-lt"/>
                          <a:ea typeface="Calibri"/>
                          <a:cs typeface="Times New Roman"/>
                        </a:rPr>
                        <a:t> completed</a:t>
                      </a:r>
                      <a:endParaRPr lang="en-US" sz="2000" dirty="0">
                        <a:effectLst/>
                        <a:latin typeface="+mn-lt"/>
                        <a:ea typeface="Calibri"/>
                        <a:cs typeface="Times New Roman"/>
                      </a:endParaRPr>
                    </a:p>
                  </a:txBody>
                  <a:tcPr marL="65723" marR="65723" marT="0" marB="0"/>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376353814"/>
              </p:ext>
            </p:extLst>
          </p:nvPr>
        </p:nvGraphicFramePr>
        <p:xfrm>
          <a:off x="14819587" y="8398880"/>
          <a:ext cx="12423229" cy="4532523"/>
        </p:xfrm>
        <a:graphic>
          <a:graphicData uri="http://schemas.openxmlformats.org/drawingml/2006/table">
            <a:tbl>
              <a:tblPr>
                <a:tableStyleId>{B301B821-A1FF-4177-AEE7-76D212191A09}</a:tableStyleId>
              </a:tblPr>
              <a:tblGrid>
                <a:gridCol w="2364829"/>
                <a:gridCol w="2861805"/>
                <a:gridCol w="1695526"/>
                <a:gridCol w="1818196"/>
                <a:gridCol w="3682873"/>
              </a:tblGrid>
              <a:tr h="701040">
                <a:tc>
                  <a:txBody>
                    <a:bodyPr/>
                    <a:lstStyle/>
                    <a:p>
                      <a:pPr marL="0" marR="0" algn="ctr">
                        <a:lnSpc>
                          <a:spcPct val="100000"/>
                        </a:lnSpc>
                        <a:spcBef>
                          <a:spcPts val="0"/>
                        </a:spcBef>
                        <a:spcAft>
                          <a:spcPts val="0"/>
                        </a:spcAft>
                      </a:pPr>
                      <a:r>
                        <a:rPr lang="en-US" sz="2000" b="1" dirty="0" smtClean="0">
                          <a:solidFill>
                            <a:schemeClr val="bg1"/>
                          </a:solidFill>
                        </a:rPr>
                        <a:t>Phage</a:t>
                      </a:r>
                    </a:p>
                    <a:p>
                      <a:pPr marL="0" marR="0" algn="ctr">
                        <a:lnSpc>
                          <a:spcPct val="100000"/>
                        </a:lnSpc>
                        <a:spcBef>
                          <a:spcPts val="0"/>
                        </a:spcBef>
                        <a:spcAft>
                          <a:spcPts val="0"/>
                        </a:spcAft>
                      </a:pPr>
                      <a:r>
                        <a:rPr lang="en-US" sz="2000" b="1" dirty="0" smtClean="0">
                          <a:solidFill>
                            <a:schemeClr val="bg1"/>
                          </a:solidFill>
                        </a:rPr>
                        <a:t>Name</a:t>
                      </a:r>
                      <a:endParaRPr lang="en-US" sz="2000" b="1" dirty="0">
                        <a:solidFill>
                          <a:schemeClr val="bg1"/>
                        </a:solidFill>
                        <a:latin typeface="+mj-lt"/>
                        <a:ea typeface="Calibri"/>
                        <a:cs typeface="Times New Roman"/>
                      </a:endParaRPr>
                    </a:p>
                  </a:txBody>
                  <a:tcPr marL="65723" marR="65723" marT="0" marB="0">
                    <a:solidFill>
                      <a:schemeClr val="accent1"/>
                    </a:solidFill>
                  </a:tcPr>
                </a:tc>
                <a:tc>
                  <a:txBody>
                    <a:bodyPr/>
                    <a:lstStyle/>
                    <a:p>
                      <a:pPr marL="0" marR="0" algn="ctr">
                        <a:lnSpc>
                          <a:spcPct val="100000"/>
                        </a:lnSpc>
                        <a:spcBef>
                          <a:spcPts val="0"/>
                        </a:spcBef>
                        <a:spcAft>
                          <a:spcPts val="0"/>
                        </a:spcAft>
                      </a:pPr>
                      <a:r>
                        <a:rPr lang="en-US" sz="2000" b="1" dirty="0">
                          <a:solidFill>
                            <a:schemeClr val="bg1"/>
                          </a:solidFill>
                        </a:rPr>
                        <a:t>Location </a:t>
                      </a:r>
                      <a:endParaRPr lang="en-US" sz="2000" b="1" dirty="0" smtClean="0">
                        <a:solidFill>
                          <a:schemeClr val="bg1"/>
                        </a:solidFill>
                      </a:endParaRPr>
                    </a:p>
                    <a:p>
                      <a:pPr marL="0" marR="0" algn="ctr">
                        <a:lnSpc>
                          <a:spcPct val="100000"/>
                        </a:lnSpc>
                        <a:spcBef>
                          <a:spcPts val="0"/>
                        </a:spcBef>
                        <a:spcAft>
                          <a:spcPts val="0"/>
                        </a:spcAft>
                      </a:pPr>
                      <a:r>
                        <a:rPr lang="en-US" sz="2000" b="1" dirty="0" smtClean="0">
                          <a:solidFill>
                            <a:schemeClr val="bg1"/>
                          </a:solidFill>
                        </a:rPr>
                        <a:t>Discovered</a:t>
                      </a:r>
                      <a:endParaRPr lang="en-US" sz="2000" b="1" dirty="0">
                        <a:solidFill>
                          <a:schemeClr val="bg1"/>
                        </a:solidFill>
                        <a:latin typeface="+mj-lt"/>
                        <a:ea typeface="Calibri"/>
                        <a:cs typeface="Times New Roman"/>
                      </a:endParaRPr>
                    </a:p>
                  </a:txBody>
                  <a:tcPr marL="65723" marR="65723" marT="0" marB="0">
                    <a:solidFill>
                      <a:schemeClr val="accent1"/>
                    </a:solidFill>
                  </a:tcPr>
                </a:tc>
                <a:tc>
                  <a:txBody>
                    <a:bodyPr/>
                    <a:lstStyle/>
                    <a:p>
                      <a:pPr marL="0" marR="0" algn="ctr">
                        <a:lnSpc>
                          <a:spcPct val="100000"/>
                        </a:lnSpc>
                        <a:spcBef>
                          <a:spcPts val="0"/>
                        </a:spcBef>
                        <a:spcAft>
                          <a:spcPts val="0"/>
                        </a:spcAft>
                      </a:pPr>
                      <a:r>
                        <a:rPr lang="en-US" sz="2000" b="1" dirty="0">
                          <a:solidFill>
                            <a:schemeClr val="bg1"/>
                          </a:solidFill>
                        </a:rPr>
                        <a:t>Year Discovered</a:t>
                      </a:r>
                      <a:endParaRPr lang="en-US" sz="2000" b="1" dirty="0">
                        <a:solidFill>
                          <a:schemeClr val="bg1"/>
                        </a:solidFill>
                        <a:latin typeface="+mj-lt"/>
                        <a:ea typeface="Calibri"/>
                        <a:cs typeface="Times New Roman"/>
                      </a:endParaRPr>
                    </a:p>
                  </a:txBody>
                  <a:tcPr marL="65723" marR="65723" marT="0" marB="0">
                    <a:solidFill>
                      <a:schemeClr val="accent1"/>
                    </a:solidFill>
                  </a:tcPr>
                </a:tc>
                <a:tc>
                  <a:txBody>
                    <a:bodyPr/>
                    <a:lstStyle/>
                    <a:p>
                      <a:pPr marL="0" marR="0" algn="ctr">
                        <a:lnSpc>
                          <a:spcPct val="100000"/>
                        </a:lnSpc>
                        <a:spcBef>
                          <a:spcPts val="0"/>
                        </a:spcBef>
                        <a:spcAft>
                          <a:spcPts val="0"/>
                        </a:spcAft>
                      </a:pPr>
                      <a:r>
                        <a:rPr lang="en-US" sz="2000" b="1" dirty="0">
                          <a:solidFill>
                            <a:schemeClr val="bg1"/>
                          </a:solidFill>
                        </a:rPr>
                        <a:t>Enriched Soil Sample</a:t>
                      </a:r>
                      <a:endParaRPr lang="en-US" sz="2000" b="1" dirty="0">
                        <a:solidFill>
                          <a:schemeClr val="bg1"/>
                        </a:solidFill>
                        <a:latin typeface="+mj-lt"/>
                        <a:ea typeface="Calibri"/>
                        <a:cs typeface="Times New Roman"/>
                      </a:endParaRPr>
                    </a:p>
                  </a:txBody>
                  <a:tcPr marL="65723" marR="65723" marT="0" marB="0">
                    <a:solidFill>
                      <a:schemeClr val="accent1"/>
                    </a:solidFill>
                  </a:tcPr>
                </a:tc>
                <a:tc>
                  <a:txBody>
                    <a:bodyPr/>
                    <a:lstStyle/>
                    <a:p>
                      <a:pPr marL="0" marR="0" algn="ctr">
                        <a:lnSpc>
                          <a:spcPct val="100000"/>
                        </a:lnSpc>
                        <a:spcBef>
                          <a:spcPts val="0"/>
                        </a:spcBef>
                        <a:spcAft>
                          <a:spcPts val="0"/>
                        </a:spcAft>
                      </a:pPr>
                      <a:r>
                        <a:rPr lang="en-US" sz="2000" b="1" dirty="0">
                          <a:solidFill>
                            <a:schemeClr val="bg1"/>
                          </a:solidFill>
                        </a:rPr>
                        <a:t>GPS </a:t>
                      </a:r>
                      <a:endParaRPr lang="en-US" sz="2000" b="1" dirty="0" smtClean="0">
                        <a:solidFill>
                          <a:schemeClr val="bg1"/>
                        </a:solidFill>
                      </a:endParaRPr>
                    </a:p>
                    <a:p>
                      <a:pPr marL="0" marR="0" algn="ctr">
                        <a:lnSpc>
                          <a:spcPct val="100000"/>
                        </a:lnSpc>
                        <a:spcBef>
                          <a:spcPts val="0"/>
                        </a:spcBef>
                        <a:spcAft>
                          <a:spcPts val="0"/>
                        </a:spcAft>
                      </a:pPr>
                      <a:r>
                        <a:rPr lang="en-US" sz="2000" b="1" dirty="0" smtClean="0">
                          <a:solidFill>
                            <a:schemeClr val="bg1"/>
                          </a:solidFill>
                        </a:rPr>
                        <a:t>coordinates</a:t>
                      </a:r>
                      <a:endParaRPr lang="en-US" sz="2000" b="1" dirty="0">
                        <a:solidFill>
                          <a:schemeClr val="bg1"/>
                        </a:solidFill>
                        <a:latin typeface="+mj-lt"/>
                        <a:ea typeface="Calibri"/>
                        <a:cs typeface="Times New Roman"/>
                      </a:endParaRPr>
                    </a:p>
                  </a:txBody>
                  <a:tcPr marL="65723" marR="65723" marT="0" marB="0">
                    <a:solidFill>
                      <a:schemeClr val="accent1"/>
                    </a:solidFill>
                  </a:tcPr>
                </a:tc>
              </a:tr>
              <a:tr h="350520">
                <a:tc>
                  <a:txBody>
                    <a:bodyPr/>
                    <a:lstStyle/>
                    <a:p>
                      <a:pPr marL="0" marR="0">
                        <a:lnSpc>
                          <a:spcPct val="100000"/>
                        </a:lnSpc>
                        <a:spcBef>
                          <a:spcPts val="0"/>
                        </a:spcBef>
                        <a:spcAft>
                          <a:spcPts val="0"/>
                        </a:spcAft>
                      </a:pPr>
                      <a:r>
                        <a:rPr lang="en-US" sz="2000" b="1" dirty="0" err="1"/>
                        <a:t>Panchino</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Lincoln University, PA</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2014</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smtClean="0"/>
                        <a:t>39.803333 </a:t>
                      </a:r>
                      <a:r>
                        <a:rPr lang="en-US" sz="2000" dirty="0"/>
                        <a:t>N, 75.925278 W</a:t>
                      </a:r>
                      <a:endParaRPr lang="en-US" sz="2000" dirty="0">
                        <a:latin typeface="+mn-lt"/>
                        <a:ea typeface="Calibri"/>
                        <a:cs typeface="Times New Roman"/>
                      </a:endParaRPr>
                    </a:p>
                  </a:txBody>
                  <a:tcPr marL="65723" marR="65723" marT="0" marB="0"/>
                </a:tc>
              </a:tr>
              <a:tr h="350520">
                <a:tc>
                  <a:txBody>
                    <a:bodyPr/>
                    <a:lstStyle/>
                    <a:p>
                      <a:pPr marL="0" marR="0">
                        <a:lnSpc>
                          <a:spcPct val="100000"/>
                        </a:lnSpc>
                        <a:spcBef>
                          <a:spcPts val="0"/>
                        </a:spcBef>
                        <a:spcAft>
                          <a:spcPts val="0"/>
                        </a:spcAft>
                      </a:pPr>
                      <a:r>
                        <a:rPr lang="en-US" sz="2000" b="1" dirty="0"/>
                        <a:t>Butters</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Philadelphia, PA</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2011</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40.06067 N, 75.046608 W</a:t>
                      </a:r>
                      <a:endParaRPr lang="en-US" sz="2000" dirty="0">
                        <a:latin typeface="+mn-lt"/>
                        <a:ea typeface="Calibri"/>
                        <a:cs typeface="Times New Roman"/>
                      </a:endParaRPr>
                    </a:p>
                  </a:txBody>
                  <a:tcPr marL="65723" marR="65723" marT="0" marB="0"/>
                </a:tc>
              </a:tr>
              <a:tr h="350520">
                <a:tc>
                  <a:txBody>
                    <a:bodyPr/>
                    <a:lstStyle/>
                    <a:p>
                      <a:pPr marL="0" marR="0">
                        <a:lnSpc>
                          <a:spcPct val="100000"/>
                        </a:lnSpc>
                        <a:spcBef>
                          <a:spcPts val="0"/>
                        </a:spcBef>
                        <a:spcAft>
                          <a:spcPts val="0"/>
                        </a:spcAft>
                      </a:pPr>
                      <a:r>
                        <a:rPr lang="en-US" sz="2000" b="1" dirty="0" err="1"/>
                        <a:t>Carcharodon</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Jacksonville, AL</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2013</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33.85425 N, 85.67559 W</a:t>
                      </a:r>
                      <a:endParaRPr lang="en-US" sz="2000" dirty="0">
                        <a:latin typeface="+mn-lt"/>
                        <a:ea typeface="Calibri"/>
                        <a:cs typeface="Times New Roman"/>
                      </a:endParaRPr>
                    </a:p>
                  </a:txBody>
                  <a:tcPr marL="65723" marR="65723" marT="0" marB="0"/>
                </a:tc>
              </a:tr>
              <a:tr h="356173">
                <a:tc>
                  <a:txBody>
                    <a:bodyPr/>
                    <a:lstStyle/>
                    <a:p>
                      <a:pPr marL="0" marR="0">
                        <a:lnSpc>
                          <a:spcPct val="100000"/>
                        </a:lnSpc>
                        <a:spcBef>
                          <a:spcPts val="0"/>
                        </a:spcBef>
                        <a:spcAft>
                          <a:spcPts val="0"/>
                        </a:spcAft>
                      </a:pPr>
                      <a:r>
                        <a:rPr lang="en-US" sz="2000" b="1" dirty="0"/>
                        <a:t>Charlie</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Richmond, VA</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2009</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37.544958 N, 77.454041 W</a:t>
                      </a:r>
                      <a:endParaRPr lang="en-US" sz="2000" dirty="0">
                        <a:latin typeface="+mn-lt"/>
                        <a:ea typeface="Calibri"/>
                        <a:cs typeface="Times New Roman"/>
                      </a:endParaRPr>
                    </a:p>
                  </a:txBody>
                  <a:tcPr marL="65723" marR="65723" marT="0" marB="0"/>
                </a:tc>
              </a:tr>
              <a:tr h="350520">
                <a:tc>
                  <a:txBody>
                    <a:bodyPr/>
                    <a:lstStyle/>
                    <a:p>
                      <a:pPr marL="0" marR="0">
                        <a:lnSpc>
                          <a:spcPct val="100000"/>
                        </a:lnSpc>
                        <a:spcBef>
                          <a:spcPts val="0"/>
                        </a:spcBef>
                        <a:spcAft>
                          <a:spcPts val="0"/>
                        </a:spcAft>
                      </a:pPr>
                      <a:r>
                        <a:rPr lang="en-US" sz="2000" b="1" dirty="0" err="1"/>
                        <a:t>MichelleMyBell</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Nyack, NY</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2012</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41.088333 N, 73.931944 W</a:t>
                      </a:r>
                      <a:endParaRPr lang="en-US" sz="2000" dirty="0">
                        <a:latin typeface="+mn-lt"/>
                        <a:ea typeface="Calibri"/>
                        <a:cs typeface="Times New Roman"/>
                      </a:endParaRPr>
                    </a:p>
                  </a:txBody>
                  <a:tcPr marL="65723" marR="65723" marT="0" marB="0"/>
                </a:tc>
              </a:tr>
              <a:tr h="350520">
                <a:tc>
                  <a:txBody>
                    <a:bodyPr/>
                    <a:lstStyle/>
                    <a:p>
                      <a:pPr marL="0" marR="0">
                        <a:lnSpc>
                          <a:spcPct val="100000"/>
                        </a:lnSpc>
                        <a:spcBef>
                          <a:spcPts val="0"/>
                        </a:spcBef>
                        <a:spcAft>
                          <a:spcPts val="0"/>
                        </a:spcAft>
                      </a:pPr>
                      <a:r>
                        <a:rPr lang="en-US" sz="2000" b="1" dirty="0" err="1"/>
                        <a:t>Phrann</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New Haven, CT</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2014</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No</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41.333611 </a:t>
                      </a:r>
                      <a:r>
                        <a:rPr lang="en-US" sz="2000" dirty="0" smtClean="0"/>
                        <a:t>N,  72.9525 </a:t>
                      </a:r>
                      <a:r>
                        <a:rPr lang="en-US" sz="2000" dirty="0"/>
                        <a:t>W</a:t>
                      </a:r>
                      <a:endParaRPr lang="en-US" sz="2000" dirty="0">
                        <a:latin typeface="+mn-lt"/>
                        <a:ea typeface="Calibri"/>
                        <a:cs typeface="Times New Roman"/>
                      </a:endParaRPr>
                    </a:p>
                  </a:txBody>
                  <a:tcPr marL="65723" marR="65723" marT="0" marB="0"/>
                </a:tc>
              </a:tr>
              <a:tr h="350520">
                <a:tc>
                  <a:txBody>
                    <a:bodyPr/>
                    <a:lstStyle/>
                    <a:p>
                      <a:pPr marL="0" marR="0">
                        <a:lnSpc>
                          <a:spcPct val="100000"/>
                        </a:lnSpc>
                        <a:spcBef>
                          <a:spcPts val="0"/>
                        </a:spcBef>
                        <a:spcAft>
                          <a:spcPts val="0"/>
                        </a:spcAft>
                      </a:pPr>
                      <a:r>
                        <a:rPr lang="en-US" sz="2000" b="1" dirty="0"/>
                        <a:t>Pipsqueak</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Charleston, SC</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2014</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34.783667 N, 79.939806 W</a:t>
                      </a:r>
                      <a:endParaRPr lang="en-US" sz="2000" dirty="0">
                        <a:latin typeface="+mn-lt"/>
                        <a:ea typeface="Calibri"/>
                        <a:cs typeface="Times New Roman"/>
                      </a:endParaRPr>
                    </a:p>
                  </a:txBody>
                  <a:tcPr marL="65723" marR="65723" marT="0" marB="0"/>
                </a:tc>
              </a:tr>
              <a:tr h="350520">
                <a:tc>
                  <a:txBody>
                    <a:bodyPr/>
                    <a:lstStyle/>
                    <a:p>
                      <a:pPr marL="0" marR="0">
                        <a:lnSpc>
                          <a:spcPct val="100000"/>
                        </a:lnSpc>
                        <a:spcBef>
                          <a:spcPts val="0"/>
                        </a:spcBef>
                        <a:spcAft>
                          <a:spcPts val="0"/>
                        </a:spcAft>
                      </a:pPr>
                      <a:r>
                        <a:rPr lang="en-US" sz="2000" b="1" dirty="0" err="1"/>
                        <a:t>Redi</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St. Louis, MO</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2009</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38.669694 N, 90.383833 W</a:t>
                      </a:r>
                      <a:endParaRPr lang="en-US" sz="2000" dirty="0">
                        <a:latin typeface="+mn-lt"/>
                        <a:ea typeface="Calibri"/>
                        <a:cs typeface="Times New Roman"/>
                      </a:endParaRPr>
                    </a:p>
                  </a:txBody>
                  <a:tcPr marL="65723" marR="65723" marT="0" marB="0"/>
                </a:tc>
              </a:tr>
              <a:tr h="350520">
                <a:tc>
                  <a:txBody>
                    <a:bodyPr/>
                    <a:lstStyle/>
                    <a:p>
                      <a:pPr marL="0" marR="0">
                        <a:lnSpc>
                          <a:spcPct val="100000"/>
                        </a:lnSpc>
                        <a:spcBef>
                          <a:spcPts val="0"/>
                        </a:spcBef>
                        <a:spcAft>
                          <a:spcPts val="0"/>
                        </a:spcAft>
                      </a:pPr>
                      <a:r>
                        <a:rPr lang="en-US" sz="2000" b="1" dirty="0"/>
                        <a:t>Skinny Pete</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Richmond, VA</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2012</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37.325703 N, 77.205717 W</a:t>
                      </a:r>
                      <a:endParaRPr lang="en-US" sz="2000" dirty="0">
                        <a:latin typeface="+mn-lt"/>
                        <a:ea typeface="Calibri"/>
                        <a:cs typeface="Times New Roman"/>
                      </a:endParaRPr>
                    </a:p>
                  </a:txBody>
                  <a:tcPr marL="65723" marR="65723" marT="0" marB="0"/>
                </a:tc>
              </a:tr>
              <a:tr h="320630">
                <a:tc>
                  <a:txBody>
                    <a:bodyPr/>
                    <a:lstStyle/>
                    <a:p>
                      <a:pPr marL="0" marR="0">
                        <a:lnSpc>
                          <a:spcPct val="100000"/>
                        </a:lnSpc>
                        <a:spcBef>
                          <a:spcPts val="0"/>
                        </a:spcBef>
                        <a:spcAft>
                          <a:spcPts val="0"/>
                        </a:spcAft>
                      </a:pPr>
                      <a:r>
                        <a:rPr lang="en-US" sz="2000" b="1" dirty="0" err="1"/>
                        <a:t>Xeno</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New Haven, CT</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2014</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41.333611 N, </a:t>
                      </a:r>
                      <a:r>
                        <a:rPr lang="en-US" sz="2000" dirty="0" smtClean="0"/>
                        <a:t> 72.9525 </a:t>
                      </a:r>
                      <a:r>
                        <a:rPr lang="en-US" sz="2000" dirty="0"/>
                        <a:t>W</a:t>
                      </a:r>
                      <a:endParaRPr lang="en-US" sz="2000" dirty="0">
                        <a:latin typeface="+mn-lt"/>
                        <a:ea typeface="Calibri"/>
                        <a:cs typeface="Times New Roman"/>
                      </a:endParaRPr>
                    </a:p>
                  </a:txBody>
                  <a:tcPr marL="65723" marR="65723" marT="0" marB="0"/>
                </a:tc>
              </a:tr>
              <a:tr h="350520">
                <a:tc>
                  <a:txBody>
                    <a:bodyPr/>
                    <a:lstStyle/>
                    <a:p>
                      <a:pPr marL="0" marR="0">
                        <a:lnSpc>
                          <a:spcPct val="100000"/>
                        </a:lnSpc>
                        <a:spcBef>
                          <a:spcPts val="0"/>
                        </a:spcBef>
                        <a:spcAft>
                          <a:spcPts val="0"/>
                        </a:spcAft>
                      </a:pPr>
                      <a:r>
                        <a:rPr lang="en-US" sz="2000" b="1" dirty="0"/>
                        <a:t>Xerxes</a:t>
                      </a:r>
                      <a:endParaRPr lang="en-US" sz="2000" b="1"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a:t>Gainesville, FL</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2011</a:t>
                      </a:r>
                      <a:endParaRPr lang="en-US" sz="2000" dirty="0">
                        <a:latin typeface="+mn-lt"/>
                        <a:ea typeface="Calibri"/>
                        <a:cs typeface="Times New Roman"/>
                      </a:endParaRPr>
                    </a:p>
                  </a:txBody>
                  <a:tcPr marL="65723" marR="65723" marT="0" marB="0"/>
                </a:tc>
                <a:tc>
                  <a:txBody>
                    <a:bodyPr/>
                    <a:lstStyle/>
                    <a:p>
                      <a:pPr marL="0" marR="0" algn="ctr">
                        <a:lnSpc>
                          <a:spcPct val="100000"/>
                        </a:lnSpc>
                        <a:spcBef>
                          <a:spcPts val="0"/>
                        </a:spcBef>
                        <a:spcAft>
                          <a:spcPts val="0"/>
                        </a:spcAft>
                      </a:pPr>
                      <a:r>
                        <a:rPr lang="en-US" sz="2000" dirty="0"/>
                        <a:t>Yes</a:t>
                      </a:r>
                      <a:endParaRPr lang="en-US" sz="2000" dirty="0">
                        <a:latin typeface="+mn-lt"/>
                        <a:ea typeface="Calibri"/>
                        <a:cs typeface="Times New Roman"/>
                      </a:endParaRPr>
                    </a:p>
                  </a:txBody>
                  <a:tcPr marL="65723" marR="65723" marT="0" marB="0"/>
                </a:tc>
                <a:tc>
                  <a:txBody>
                    <a:bodyPr/>
                    <a:lstStyle/>
                    <a:p>
                      <a:pPr marL="0" marR="0">
                        <a:lnSpc>
                          <a:spcPct val="100000"/>
                        </a:lnSpc>
                        <a:spcBef>
                          <a:spcPts val="0"/>
                        </a:spcBef>
                        <a:spcAft>
                          <a:spcPts val="0"/>
                        </a:spcAft>
                      </a:pPr>
                      <a:r>
                        <a:rPr lang="en-US" sz="2000" dirty="0" smtClean="0">
                          <a:latin typeface="+mn-lt"/>
                          <a:ea typeface="+mn-ea"/>
                          <a:cs typeface="+mn-cs"/>
                        </a:rPr>
                        <a:t>29.643632</a:t>
                      </a:r>
                      <a:r>
                        <a:rPr lang="en-US" sz="2000" baseline="0" dirty="0" smtClean="0">
                          <a:latin typeface="+mn-lt"/>
                          <a:ea typeface="+mn-ea"/>
                          <a:cs typeface="+mn-cs"/>
                        </a:rPr>
                        <a:t> N, 82.354930 W</a:t>
                      </a:r>
                      <a:endParaRPr lang="en-US" sz="2000" dirty="0">
                        <a:latin typeface="+mn-lt"/>
                        <a:ea typeface="Calibri"/>
                        <a:cs typeface="Times New Roman"/>
                      </a:endParaRPr>
                    </a:p>
                  </a:txBody>
                  <a:tcPr marL="65723" marR="65723" marT="0" marB="0"/>
                </a:tc>
              </a:tr>
            </a:tbl>
          </a:graphicData>
        </a:graphic>
      </p:graphicFrame>
      <p:sp>
        <p:nvSpPr>
          <p:cNvPr id="27" name="TextBox 26"/>
          <p:cNvSpPr txBox="1"/>
          <p:nvPr/>
        </p:nvSpPr>
        <p:spPr>
          <a:xfrm>
            <a:off x="1752602" y="25559644"/>
            <a:ext cx="5239543" cy="461665"/>
          </a:xfrm>
          <a:prstGeom prst="rect">
            <a:avLst/>
          </a:prstGeom>
          <a:noFill/>
        </p:spPr>
        <p:txBody>
          <a:bodyPr wrap="square" rtlCol="0">
            <a:spAutoFit/>
          </a:bodyPr>
          <a:lstStyle/>
          <a:p>
            <a:r>
              <a:rPr lang="en-US" sz="2400" b="1" dirty="0" smtClean="0"/>
              <a:t>Figure 1</a:t>
            </a:r>
            <a:r>
              <a:rPr lang="en-US" sz="2400" dirty="0" smtClean="0"/>
              <a:t>. Soil sample collection site</a:t>
            </a:r>
          </a:p>
        </p:txBody>
      </p:sp>
      <p:sp>
        <p:nvSpPr>
          <p:cNvPr id="30" name="TextBox 29"/>
          <p:cNvSpPr txBox="1"/>
          <p:nvPr/>
        </p:nvSpPr>
        <p:spPr>
          <a:xfrm>
            <a:off x="7963504" y="25579022"/>
            <a:ext cx="3979863" cy="461665"/>
          </a:xfrm>
          <a:prstGeom prst="rect">
            <a:avLst/>
          </a:prstGeom>
          <a:noFill/>
        </p:spPr>
        <p:txBody>
          <a:bodyPr wrap="square" rtlCol="0">
            <a:spAutoFit/>
          </a:bodyPr>
          <a:lstStyle/>
          <a:p>
            <a:r>
              <a:rPr lang="en-US" sz="2400" b="1" dirty="0" smtClean="0"/>
              <a:t>Figure 2</a:t>
            </a:r>
            <a:r>
              <a:rPr lang="en-US" sz="2400" dirty="0" smtClean="0"/>
              <a:t>. </a:t>
            </a:r>
            <a:r>
              <a:rPr lang="en-US" sz="2400" dirty="0" err="1" smtClean="0"/>
              <a:t>Panchino</a:t>
            </a:r>
            <a:r>
              <a:rPr lang="en-US" sz="2400" dirty="0" smtClean="0"/>
              <a:t> plaques</a:t>
            </a:r>
          </a:p>
        </p:txBody>
      </p:sp>
      <p:sp>
        <p:nvSpPr>
          <p:cNvPr id="31" name="TextBox 30"/>
          <p:cNvSpPr txBox="1"/>
          <p:nvPr/>
        </p:nvSpPr>
        <p:spPr>
          <a:xfrm>
            <a:off x="7678013" y="31356209"/>
            <a:ext cx="5439104" cy="830997"/>
          </a:xfrm>
          <a:prstGeom prst="rect">
            <a:avLst/>
          </a:prstGeom>
          <a:noFill/>
        </p:spPr>
        <p:txBody>
          <a:bodyPr wrap="square" rtlCol="0">
            <a:spAutoFit/>
          </a:bodyPr>
          <a:lstStyle/>
          <a:p>
            <a:r>
              <a:rPr lang="en-US" sz="2400" b="1" dirty="0" smtClean="0"/>
              <a:t>Figure 4.  </a:t>
            </a:r>
            <a:r>
              <a:rPr lang="en-US" sz="2400" dirty="0" smtClean="0"/>
              <a:t>Electron Micrograph of </a:t>
            </a:r>
            <a:r>
              <a:rPr lang="en-US" sz="2400" dirty="0" err="1" smtClean="0"/>
              <a:t>Panchino</a:t>
            </a:r>
            <a:endParaRPr lang="en-US" sz="2400" dirty="0" smtClean="0"/>
          </a:p>
        </p:txBody>
      </p:sp>
      <p:grpSp>
        <p:nvGrpSpPr>
          <p:cNvPr id="48" name="Group 47"/>
          <p:cNvGrpSpPr/>
          <p:nvPr/>
        </p:nvGrpSpPr>
        <p:grpSpPr>
          <a:xfrm>
            <a:off x="997169" y="26003153"/>
            <a:ext cx="6708228" cy="5801712"/>
            <a:chOff x="1734207" y="27305876"/>
            <a:chExt cx="5922580" cy="6080234"/>
          </a:xfrm>
        </p:grpSpPr>
        <p:pic>
          <p:nvPicPr>
            <p:cNvPr id="36" name="Picture 35"/>
            <p:cNvPicPr/>
            <p:nvPr/>
          </p:nvPicPr>
          <p:blipFill>
            <a:blip r:embed="rId7" cstate="print">
              <a:grayscl/>
              <a:lum bright="-10000"/>
            </a:blip>
            <a:srcRect l="23606" t="29750" r="44952" b="37940"/>
            <a:stretch>
              <a:fillRect/>
            </a:stretch>
          </p:blipFill>
          <p:spPr bwMode="auto">
            <a:xfrm rot="16362566">
              <a:off x="1877108" y="27895824"/>
              <a:ext cx="5533281" cy="4916277"/>
            </a:xfrm>
            <a:prstGeom prst="rect">
              <a:avLst/>
            </a:prstGeom>
            <a:noFill/>
            <a:ln w="9525">
              <a:noFill/>
              <a:miter lim="800000"/>
              <a:headEnd/>
              <a:tailEnd/>
            </a:ln>
          </p:spPr>
        </p:pic>
        <p:sp>
          <p:nvSpPr>
            <p:cNvPr id="37" name="Rectangle 36"/>
            <p:cNvSpPr/>
            <p:nvPr/>
          </p:nvSpPr>
          <p:spPr>
            <a:xfrm>
              <a:off x="1923393" y="27305876"/>
              <a:ext cx="5517931" cy="472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38" name="Rectangle 37"/>
            <p:cNvSpPr/>
            <p:nvPr/>
          </p:nvSpPr>
          <p:spPr>
            <a:xfrm>
              <a:off x="1734207" y="27652717"/>
              <a:ext cx="693683" cy="5612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39" name="Rectangle 38"/>
            <p:cNvSpPr/>
            <p:nvPr/>
          </p:nvSpPr>
          <p:spPr>
            <a:xfrm>
              <a:off x="6963104" y="27773586"/>
              <a:ext cx="693683" cy="5612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3" name="Rectangle 42"/>
            <p:cNvSpPr/>
            <p:nvPr/>
          </p:nvSpPr>
          <p:spPr>
            <a:xfrm>
              <a:off x="2044262" y="32913145"/>
              <a:ext cx="5517931" cy="472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grpSp>
      <p:sp>
        <p:nvSpPr>
          <p:cNvPr id="49" name="TextBox 48"/>
          <p:cNvSpPr txBox="1"/>
          <p:nvPr/>
        </p:nvSpPr>
        <p:spPr>
          <a:xfrm>
            <a:off x="1782817" y="31382702"/>
            <a:ext cx="5318234" cy="1200329"/>
          </a:xfrm>
          <a:prstGeom prst="rect">
            <a:avLst/>
          </a:prstGeom>
          <a:noFill/>
        </p:spPr>
        <p:txBody>
          <a:bodyPr wrap="square" rtlCol="0">
            <a:spAutoFit/>
          </a:bodyPr>
          <a:lstStyle/>
          <a:p>
            <a:r>
              <a:rPr lang="en-US" sz="2400" b="1" dirty="0" smtClean="0"/>
              <a:t>Figure 3.  </a:t>
            </a:r>
            <a:r>
              <a:rPr lang="en-US" sz="2400" dirty="0" smtClean="0"/>
              <a:t>Restriction </a:t>
            </a:r>
            <a:r>
              <a:rPr lang="en-US" sz="2400" dirty="0" err="1" smtClean="0"/>
              <a:t>digest,:</a:t>
            </a:r>
            <a:r>
              <a:rPr lang="en-US" sz="2400" dirty="0" err="1" smtClean="0">
                <a:latin typeface="Symbol" pitchFamily="18" charset="2"/>
              </a:rPr>
              <a:t>l</a:t>
            </a:r>
            <a:r>
              <a:rPr lang="en-US" sz="2400" dirty="0" smtClean="0"/>
              <a:t>-Hind III, uncut DNA, </a:t>
            </a:r>
            <a:r>
              <a:rPr lang="en-US" sz="2400" dirty="0" err="1" smtClean="0"/>
              <a:t>Panchino</a:t>
            </a:r>
            <a:r>
              <a:rPr lang="en-US" sz="2400" dirty="0" smtClean="0"/>
              <a:t> cut with </a:t>
            </a:r>
            <a:r>
              <a:rPr lang="en-US" sz="2400" dirty="0" err="1" smtClean="0"/>
              <a:t>BamHI</a:t>
            </a:r>
            <a:r>
              <a:rPr lang="en-US" sz="2400" dirty="0" smtClean="0"/>
              <a:t>, </a:t>
            </a:r>
            <a:r>
              <a:rPr lang="en-US" sz="2400" dirty="0" err="1" smtClean="0"/>
              <a:t>ClaI</a:t>
            </a:r>
            <a:r>
              <a:rPr lang="en-US" sz="2400" dirty="0" smtClean="0"/>
              <a:t>, </a:t>
            </a:r>
            <a:r>
              <a:rPr lang="en-US" sz="2400" dirty="0" err="1" smtClean="0"/>
              <a:t>EcoRI</a:t>
            </a:r>
            <a:r>
              <a:rPr lang="en-US" sz="2400" dirty="0" smtClean="0"/>
              <a:t>, </a:t>
            </a:r>
            <a:r>
              <a:rPr lang="en-US" sz="2400" dirty="0" err="1" smtClean="0"/>
              <a:t>HaeIII</a:t>
            </a:r>
            <a:r>
              <a:rPr lang="en-US" sz="2400" dirty="0" smtClean="0"/>
              <a:t>, </a:t>
            </a:r>
            <a:r>
              <a:rPr lang="en-US" sz="2400" dirty="0" err="1" smtClean="0"/>
              <a:t>HindIII</a:t>
            </a:r>
            <a:r>
              <a:rPr lang="en-US" sz="2400" dirty="0" smtClean="0"/>
              <a:t> </a:t>
            </a:r>
          </a:p>
        </p:txBody>
      </p:sp>
      <p:pic>
        <p:nvPicPr>
          <p:cNvPr id="50" name="Picture 49" descr="Macintosh HD:Users:annahull:Desktop:Screen Shot 2015-05-28 at 10.59.53 AM.png"/>
          <p:cNvPicPr/>
          <p:nvPr/>
        </p:nvPicPr>
        <p:blipFill>
          <a:blip r:embed="rId8" cstate="print">
            <a:extLst>
              <a:ext uri="{28A0092B-C50C-407E-A947-70E740481C1C}">
                <a14:useLocalDpi xmlns:a14="http://schemas.microsoft.com/office/drawing/2010/main" val="0"/>
              </a:ext>
            </a:extLst>
          </a:blip>
          <a:srcRect t="-292"/>
          <a:stretch>
            <a:fillRect/>
          </a:stretch>
        </p:blipFill>
        <p:spPr bwMode="auto">
          <a:xfrm>
            <a:off x="7796050" y="26444589"/>
            <a:ext cx="5197365" cy="4841328"/>
          </a:xfrm>
          <a:prstGeom prst="rect">
            <a:avLst/>
          </a:prstGeom>
          <a:noFill/>
          <a:ln>
            <a:noFill/>
          </a:ln>
        </p:spPr>
      </p:pic>
      <p:sp>
        <p:nvSpPr>
          <p:cNvPr id="51" name="TextBox 50"/>
          <p:cNvSpPr txBox="1"/>
          <p:nvPr/>
        </p:nvSpPr>
        <p:spPr>
          <a:xfrm>
            <a:off x="14732877" y="13565635"/>
            <a:ext cx="9637975" cy="461665"/>
          </a:xfrm>
          <a:prstGeom prst="rect">
            <a:avLst/>
          </a:prstGeom>
          <a:noFill/>
        </p:spPr>
        <p:txBody>
          <a:bodyPr wrap="none" rtlCol="0">
            <a:spAutoFit/>
          </a:bodyPr>
          <a:lstStyle/>
          <a:p>
            <a:r>
              <a:rPr lang="en-US" sz="2400" b="1" dirty="0" smtClean="0"/>
              <a:t>Table 2: </a:t>
            </a:r>
            <a:r>
              <a:rPr lang="en-US" sz="2400" dirty="0" smtClean="0"/>
              <a:t>Genome Characteristics of N-cluster mycobacterium phages</a:t>
            </a:r>
          </a:p>
        </p:txBody>
      </p:sp>
      <p:sp>
        <p:nvSpPr>
          <p:cNvPr id="52" name="TextBox 51"/>
          <p:cNvSpPr txBox="1"/>
          <p:nvPr/>
        </p:nvSpPr>
        <p:spPr>
          <a:xfrm>
            <a:off x="14719049" y="7905583"/>
            <a:ext cx="8971477" cy="461665"/>
          </a:xfrm>
          <a:prstGeom prst="rect">
            <a:avLst/>
          </a:prstGeom>
          <a:noFill/>
        </p:spPr>
        <p:txBody>
          <a:bodyPr wrap="none" rtlCol="0">
            <a:spAutoFit/>
          </a:bodyPr>
          <a:lstStyle/>
          <a:p>
            <a:r>
              <a:rPr lang="en-US" sz="2400" b="1" dirty="0" smtClean="0"/>
              <a:t>Table 1: </a:t>
            </a:r>
            <a:r>
              <a:rPr lang="en-US" sz="2400" dirty="0" smtClean="0"/>
              <a:t>Origin and isolation of N-cluster mycobacterium phages</a:t>
            </a:r>
          </a:p>
        </p:txBody>
      </p:sp>
      <p:sp>
        <p:nvSpPr>
          <p:cNvPr id="53" name="TextBox 52"/>
          <p:cNvSpPr txBox="1"/>
          <p:nvPr/>
        </p:nvSpPr>
        <p:spPr>
          <a:xfrm>
            <a:off x="14628246" y="23875447"/>
            <a:ext cx="12573569" cy="461665"/>
          </a:xfrm>
          <a:prstGeom prst="rect">
            <a:avLst/>
          </a:prstGeom>
          <a:noFill/>
        </p:spPr>
        <p:txBody>
          <a:bodyPr wrap="square" rtlCol="0">
            <a:spAutoFit/>
          </a:bodyPr>
          <a:lstStyle/>
          <a:p>
            <a:r>
              <a:rPr lang="en-US" sz="2400" b="1" dirty="0" smtClean="0"/>
              <a:t>Figure 6: </a:t>
            </a:r>
            <a:r>
              <a:rPr lang="en-US" sz="2400" dirty="0" smtClean="0"/>
              <a:t>Blast, putative domain results for </a:t>
            </a:r>
            <a:r>
              <a:rPr lang="en-US" sz="2400" dirty="0" err="1" smtClean="0"/>
              <a:t>Panchino</a:t>
            </a:r>
            <a:r>
              <a:rPr lang="en-US" sz="2400" dirty="0" smtClean="0"/>
              <a:t> </a:t>
            </a:r>
            <a:r>
              <a:rPr lang="en-US" sz="2400" dirty="0" err="1" smtClean="0"/>
              <a:t>gp</a:t>
            </a:r>
            <a:r>
              <a:rPr lang="en-US" sz="2400" dirty="0" smtClean="0"/>
              <a:t> 29 – a type 1 restriction enzyme</a:t>
            </a:r>
          </a:p>
        </p:txBody>
      </p:sp>
      <p:sp>
        <p:nvSpPr>
          <p:cNvPr id="54" name="TextBox 53"/>
          <p:cNvSpPr txBox="1"/>
          <p:nvPr/>
        </p:nvSpPr>
        <p:spPr>
          <a:xfrm>
            <a:off x="29637620" y="7689998"/>
            <a:ext cx="5619297" cy="461665"/>
          </a:xfrm>
          <a:prstGeom prst="rect">
            <a:avLst/>
          </a:prstGeom>
          <a:noFill/>
        </p:spPr>
        <p:txBody>
          <a:bodyPr wrap="none" rtlCol="0">
            <a:spAutoFit/>
          </a:bodyPr>
          <a:lstStyle/>
          <a:p>
            <a:r>
              <a:rPr lang="en-US" sz="2400" b="1" dirty="0" smtClean="0"/>
              <a:t>Table 3: </a:t>
            </a:r>
            <a:r>
              <a:rPr lang="en-US" sz="2400" dirty="0" err="1" smtClean="0"/>
              <a:t>Panchino</a:t>
            </a:r>
            <a:r>
              <a:rPr lang="en-US" sz="2400" b="1" dirty="0" smtClean="0"/>
              <a:t> </a:t>
            </a:r>
            <a:r>
              <a:rPr lang="en-US" sz="2400" dirty="0" smtClean="0"/>
              <a:t>genome composition</a:t>
            </a:r>
            <a:r>
              <a:rPr lang="en-US" sz="2400" b="1" dirty="0" smtClean="0"/>
              <a:t> </a:t>
            </a:r>
            <a:endParaRPr lang="en-US" sz="2400" dirty="0" smtClean="0"/>
          </a:p>
        </p:txBody>
      </p:sp>
      <p:graphicFrame>
        <p:nvGraphicFramePr>
          <p:cNvPr id="56" name="Content Placeholder 55"/>
          <p:cNvGraphicFramePr>
            <a:graphicFrameLocks noGrp="1"/>
          </p:cNvGraphicFramePr>
          <p:nvPr>
            <p:ph sz="quarter" idx="35"/>
            <p:extLst>
              <p:ext uri="{D42A27DB-BD31-4B8C-83A1-F6EECF244321}">
                <p14:modId xmlns:p14="http://schemas.microsoft.com/office/powerpoint/2010/main" val="320801923"/>
              </p:ext>
            </p:extLst>
          </p:nvPr>
        </p:nvGraphicFramePr>
        <p:xfrm>
          <a:off x="29798664" y="8197318"/>
          <a:ext cx="9231782" cy="6688836"/>
        </p:xfrm>
        <a:graphic>
          <a:graphicData uri="http://schemas.openxmlformats.org/drawingml/2006/table">
            <a:tbl>
              <a:tblPr>
                <a:tableStyleId>{B301B821-A1FF-4177-AEE7-76D212191A09}</a:tableStyleId>
              </a:tblPr>
              <a:tblGrid>
                <a:gridCol w="4615891"/>
                <a:gridCol w="4615891"/>
              </a:tblGrid>
              <a:tr h="352044">
                <a:tc>
                  <a:txBody>
                    <a:bodyPr/>
                    <a:lstStyle/>
                    <a:p>
                      <a:pPr marL="0" marR="0" algn="ctr">
                        <a:lnSpc>
                          <a:spcPct val="115000"/>
                        </a:lnSpc>
                        <a:spcBef>
                          <a:spcPts val="0"/>
                        </a:spcBef>
                        <a:spcAft>
                          <a:spcPts val="0"/>
                        </a:spcAft>
                      </a:pPr>
                      <a:r>
                        <a:rPr lang="en-US" sz="2000" b="1" dirty="0">
                          <a:solidFill>
                            <a:schemeClr val="bg1"/>
                          </a:solidFill>
                        </a:rPr>
                        <a:t>Structural Genes</a:t>
                      </a:r>
                      <a:endParaRPr lang="en-US" sz="2000" b="1" dirty="0">
                        <a:solidFill>
                          <a:schemeClr val="bg1"/>
                        </a:solidFill>
                        <a:latin typeface="+mn-lt"/>
                        <a:ea typeface="Calibri"/>
                        <a:cs typeface="Times New Roman"/>
                      </a:endParaRPr>
                    </a:p>
                  </a:txBody>
                  <a:tcPr marL="65723" marR="65723" marT="0" marB="0">
                    <a:solidFill>
                      <a:srgbClr val="00B0F0"/>
                    </a:solidFill>
                  </a:tcPr>
                </a:tc>
                <a:tc>
                  <a:txBody>
                    <a:bodyPr/>
                    <a:lstStyle/>
                    <a:p>
                      <a:pPr marL="0" marR="0" algn="ctr">
                        <a:lnSpc>
                          <a:spcPct val="115000"/>
                        </a:lnSpc>
                        <a:spcBef>
                          <a:spcPts val="0"/>
                        </a:spcBef>
                        <a:spcAft>
                          <a:spcPts val="0"/>
                        </a:spcAft>
                      </a:pPr>
                      <a:r>
                        <a:rPr lang="en-US" sz="2000" b="1" dirty="0">
                          <a:solidFill>
                            <a:schemeClr val="bg1"/>
                          </a:solidFill>
                        </a:rPr>
                        <a:t>Functional Genes</a:t>
                      </a:r>
                      <a:endParaRPr lang="en-US" sz="2000" b="1" dirty="0">
                        <a:solidFill>
                          <a:schemeClr val="bg1"/>
                        </a:solidFill>
                        <a:latin typeface="+mn-lt"/>
                        <a:ea typeface="Calibri"/>
                        <a:cs typeface="Times New Roman"/>
                      </a:endParaRPr>
                    </a:p>
                  </a:txBody>
                  <a:tcPr marL="65723" marR="65723" marT="0" marB="0">
                    <a:solidFill>
                      <a:srgbClr val="00B0F0"/>
                    </a:solidFill>
                  </a:tcPr>
                </a:tc>
              </a:tr>
              <a:tr h="352044">
                <a:tc>
                  <a:txBody>
                    <a:bodyPr/>
                    <a:lstStyle/>
                    <a:p>
                      <a:pPr marL="0" marR="0">
                        <a:lnSpc>
                          <a:spcPct val="115000"/>
                        </a:lnSpc>
                        <a:spcBef>
                          <a:spcPts val="0"/>
                        </a:spcBef>
                        <a:spcAft>
                          <a:spcPts val="0"/>
                        </a:spcAft>
                      </a:pPr>
                      <a:r>
                        <a:rPr lang="en-US" sz="2000" dirty="0"/>
                        <a:t>gp4: portal protein</a:t>
                      </a:r>
                      <a:endParaRPr lang="en-US" sz="2000" dirty="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gp2: </a:t>
                      </a:r>
                      <a:r>
                        <a:rPr lang="en-US" sz="2000" dirty="0" err="1"/>
                        <a:t>terminase</a:t>
                      </a:r>
                      <a:r>
                        <a:rPr lang="en-US" sz="2000" dirty="0"/>
                        <a:t> </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t>gp6: major capsid protein</a:t>
                      </a: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gp5: capsid maturation protease</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t>gp8: head-to-tail connector</a:t>
                      </a: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gp14: tail assembly protein</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dirty="0"/>
                        <a:t>gp11: head-to-tail connector</a:t>
                      </a:r>
                      <a:endParaRPr lang="en-US" sz="2000" dirty="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gp15: tail assembly protein</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t>gp13: major tail protein</a:t>
                      </a: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gp25: </a:t>
                      </a:r>
                      <a:r>
                        <a:rPr lang="en-US" sz="2000" dirty="0" err="1"/>
                        <a:t>lysin</a:t>
                      </a:r>
                      <a:r>
                        <a:rPr lang="en-US" sz="2000" dirty="0"/>
                        <a:t> A</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t>gp16: tape measure protein</a:t>
                      </a: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gp26: </a:t>
                      </a:r>
                      <a:r>
                        <a:rPr lang="en-US" sz="2000" dirty="0" err="1"/>
                        <a:t>holin</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dirty="0"/>
                        <a:t>gp17: minor tail protein</a:t>
                      </a:r>
                      <a:endParaRPr lang="en-US" sz="2000" dirty="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smtClean="0"/>
                        <a:t>gp29: </a:t>
                      </a:r>
                      <a:r>
                        <a:rPr lang="en-US" sz="2000" dirty="0"/>
                        <a:t>type 1 restriction enzyme</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t>gp18: minor tail protein</a:t>
                      </a: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gp32: integrase</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t>gp19: minor tail protein</a:t>
                      </a: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gp33: immunity repressor</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t>gp20: minor tail protein</a:t>
                      </a: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gp34: </a:t>
                      </a:r>
                      <a:r>
                        <a:rPr lang="en-US" sz="2000" dirty="0" err="1"/>
                        <a:t>Xis</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t>gp21: minor tail protein</a:t>
                      </a: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gp44: </a:t>
                      </a:r>
                      <a:r>
                        <a:rPr lang="en-US" sz="2000" dirty="0" err="1"/>
                        <a:t>RecE</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r>
                        <a:rPr lang="en-US" sz="2000"/>
                        <a:t>gp27: minor tail protein</a:t>
                      </a: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gp45: </a:t>
                      </a:r>
                      <a:r>
                        <a:rPr lang="en-US" sz="2000" dirty="0" err="1"/>
                        <a:t>RecT</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gp46: predicted zinc finger</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gp47: </a:t>
                      </a:r>
                      <a:r>
                        <a:rPr lang="en-US" sz="2000" dirty="0" err="1"/>
                        <a:t>RusA</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gp48: </a:t>
                      </a:r>
                      <a:r>
                        <a:rPr lang="en-US" sz="2000" dirty="0" err="1"/>
                        <a:t>NrdH</a:t>
                      </a:r>
                      <a:r>
                        <a:rPr lang="en-US" sz="2000" dirty="0"/>
                        <a:t>-like protein</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gp55: </a:t>
                      </a:r>
                      <a:r>
                        <a:rPr lang="en-US" sz="2000" dirty="0" err="1"/>
                        <a:t>methylase</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endParaRPr lang="en-US" sz="200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gp57: HTH DNA binding protein</a:t>
                      </a:r>
                      <a:endParaRPr lang="en-US" sz="2000" dirty="0">
                        <a:latin typeface="+mn-lt"/>
                        <a:ea typeface="Calibri"/>
                        <a:cs typeface="Times New Roman"/>
                      </a:endParaRPr>
                    </a:p>
                  </a:txBody>
                  <a:tcPr marL="65723" marR="65723" marT="0" marB="0"/>
                </a:tc>
              </a:tr>
              <a:tr h="352044">
                <a:tc>
                  <a:txBody>
                    <a:bodyPr/>
                    <a:lstStyle/>
                    <a:p>
                      <a:pPr marL="0" marR="0">
                        <a:lnSpc>
                          <a:spcPct val="115000"/>
                        </a:lnSpc>
                        <a:spcBef>
                          <a:spcPts val="0"/>
                        </a:spcBef>
                        <a:spcAft>
                          <a:spcPts val="0"/>
                        </a:spcAft>
                      </a:pPr>
                      <a:endParaRPr lang="en-US" sz="2000" dirty="0">
                        <a:latin typeface="+mn-lt"/>
                        <a:ea typeface="Calibri"/>
                        <a:cs typeface="Times New Roman"/>
                      </a:endParaRPr>
                    </a:p>
                  </a:txBody>
                  <a:tcPr marL="65723" marR="65723" marT="0" marB="0"/>
                </a:tc>
                <a:tc>
                  <a:txBody>
                    <a:bodyPr/>
                    <a:lstStyle/>
                    <a:p>
                      <a:pPr marL="0" marR="0">
                        <a:lnSpc>
                          <a:spcPct val="115000"/>
                        </a:lnSpc>
                        <a:spcBef>
                          <a:spcPts val="0"/>
                        </a:spcBef>
                        <a:spcAft>
                          <a:spcPts val="0"/>
                        </a:spcAft>
                      </a:pPr>
                      <a:r>
                        <a:rPr lang="en-US" sz="2000" dirty="0"/>
                        <a:t>gp66: </a:t>
                      </a:r>
                      <a:r>
                        <a:rPr lang="en-US" sz="2000" dirty="0" err="1"/>
                        <a:t>HNH</a:t>
                      </a:r>
                      <a:r>
                        <a:rPr lang="en-US" sz="2000" dirty="0"/>
                        <a:t> </a:t>
                      </a:r>
                      <a:r>
                        <a:rPr lang="en-US" sz="2000" dirty="0" err="1"/>
                        <a:t>endonuclease</a:t>
                      </a:r>
                      <a:endParaRPr lang="en-US" sz="2000" dirty="0">
                        <a:latin typeface="+mn-lt"/>
                        <a:ea typeface="Calibri"/>
                        <a:cs typeface="Times New Roman"/>
                      </a:endParaRPr>
                    </a:p>
                  </a:txBody>
                  <a:tcPr marL="65723" marR="65723" marT="0" marB="0"/>
                </a:tc>
              </a:tr>
            </a:tbl>
          </a:graphicData>
        </a:graphic>
      </p:graphicFrame>
      <p:sp>
        <p:nvSpPr>
          <p:cNvPr id="57" name="TextBox 56"/>
          <p:cNvSpPr txBox="1"/>
          <p:nvPr/>
        </p:nvSpPr>
        <p:spPr>
          <a:xfrm>
            <a:off x="28571996" y="15049946"/>
            <a:ext cx="12152897" cy="1292662"/>
          </a:xfrm>
          <a:prstGeom prst="rect">
            <a:avLst/>
          </a:prstGeom>
          <a:noFill/>
        </p:spPr>
        <p:txBody>
          <a:bodyPr wrap="square" rtlCol="0">
            <a:spAutoFit/>
          </a:bodyPr>
          <a:lstStyle/>
          <a:p>
            <a:r>
              <a:rPr lang="en-US" sz="2600" dirty="0" smtClean="0"/>
              <a:t>Table 3 contains the details of the </a:t>
            </a:r>
            <a:r>
              <a:rPr lang="en-US" sz="2600" dirty="0" err="1" smtClean="0"/>
              <a:t>Panchino</a:t>
            </a:r>
            <a:r>
              <a:rPr lang="en-US" sz="2600" dirty="0" smtClean="0"/>
              <a:t> genome composition: 12 of the 66 genes (18.2%) are structural, 18 genes (27.3%) are functional and 36 genes (54.5%) have no known function. </a:t>
            </a:r>
          </a:p>
        </p:txBody>
      </p:sp>
      <p:pic>
        <p:nvPicPr>
          <p:cNvPr id="2" name="Picture 1" descr="Butters_Redi_Panchino_Draft.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1734" y="32603424"/>
            <a:ext cx="33435638" cy="5902998"/>
          </a:xfrm>
          <a:prstGeom prst="rect">
            <a:avLst/>
          </a:prstGeom>
        </p:spPr>
      </p:pic>
      <p:sp>
        <p:nvSpPr>
          <p:cNvPr id="44" name="TextBox 43"/>
          <p:cNvSpPr txBox="1"/>
          <p:nvPr/>
        </p:nvSpPr>
        <p:spPr>
          <a:xfrm>
            <a:off x="1718378" y="33486527"/>
            <a:ext cx="4029279" cy="1938992"/>
          </a:xfrm>
          <a:prstGeom prst="rect">
            <a:avLst/>
          </a:prstGeom>
          <a:noFill/>
        </p:spPr>
        <p:txBody>
          <a:bodyPr wrap="square" rtlCol="0">
            <a:spAutoFit/>
          </a:bodyPr>
          <a:lstStyle/>
          <a:p>
            <a:r>
              <a:rPr lang="en-US" sz="2400" b="1" dirty="0" smtClean="0"/>
              <a:t>Figure 5.  </a:t>
            </a:r>
            <a:r>
              <a:rPr lang="en-US" sz="2400" dirty="0" err="1" smtClean="0"/>
              <a:t>Phamerator</a:t>
            </a:r>
            <a:r>
              <a:rPr lang="en-US" sz="2400" dirty="0" smtClean="0"/>
              <a:t> image of three N-cluster mycobacterium phages: </a:t>
            </a:r>
            <a:r>
              <a:rPr lang="en-US" sz="2400" dirty="0" err="1" smtClean="0"/>
              <a:t>Panchino</a:t>
            </a:r>
            <a:r>
              <a:rPr lang="en-US" sz="2400" dirty="0" smtClean="0"/>
              <a:t> draft, Butters and </a:t>
            </a:r>
            <a:r>
              <a:rPr lang="en-US" sz="2400" dirty="0" err="1" smtClean="0"/>
              <a:t>Redi</a:t>
            </a:r>
            <a:endParaRPr lang="en-US" sz="2400" dirty="0" smtClean="0"/>
          </a:p>
        </p:txBody>
      </p:sp>
      <p:sp>
        <p:nvSpPr>
          <p:cNvPr id="45" name="TextBox 44"/>
          <p:cNvSpPr txBox="1"/>
          <p:nvPr/>
        </p:nvSpPr>
        <p:spPr>
          <a:xfrm>
            <a:off x="14919158" y="19202403"/>
            <a:ext cx="11670631" cy="1692771"/>
          </a:xfrm>
          <a:prstGeom prst="rect">
            <a:avLst/>
          </a:prstGeom>
          <a:noFill/>
        </p:spPr>
        <p:txBody>
          <a:bodyPr wrap="square" rtlCol="0">
            <a:spAutoFit/>
          </a:bodyPr>
          <a:lstStyle/>
          <a:p>
            <a:r>
              <a:rPr lang="en-US" sz="2600" dirty="0" smtClean="0"/>
              <a:t>Table 1 and 2 compare </a:t>
            </a:r>
            <a:r>
              <a:rPr lang="en-US" sz="2600" dirty="0" err="1" smtClean="0"/>
              <a:t>Panchino</a:t>
            </a:r>
            <a:r>
              <a:rPr lang="en-US" sz="2600" dirty="0" smtClean="0"/>
              <a:t> to the other ten N-cluster mycobacterium phages that have been entered on PhagesDB.org to date. The N-cluster is characterized by small genomes that contain 63-71 genes. </a:t>
            </a:r>
          </a:p>
          <a:p>
            <a:endParaRPr lang="en-US" sz="2600" dirty="0" smtClean="0"/>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S104001343 (2)">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0</TotalTime>
  <Words>1247</Words>
  <Application>Microsoft Office PowerPoint</Application>
  <PresentationFormat>Custom</PresentationFormat>
  <Paragraphs>208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TS104001343 (2)</vt:lpstr>
      <vt:lpstr>Finding Panchino, a Novel N-Cluster Mycobacterium Phage from The Lincoln University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2014-10-13T18:33:40Z</dcterms:created>
  <dcterms:modified xsi:type="dcterms:W3CDTF">2015-06-10T23:58:30Z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