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8404800" cy="32918400"/>
  <p:notesSz cx="9309100" cy="6954838"/>
  <p:defaultTextStyle>
    <a:defPPr>
      <a:defRPr lang="en-US"/>
    </a:defPPr>
    <a:lvl1pPr algn="l" defTabSz="4849813" rtl="0" fontAlgn="base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charset="0"/>
        <a:ea typeface="+mn-ea"/>
        <a:cs typeface="+mn-cs"/>
      </a:defRPr>
    </a:lvl1pPr>
    <a:lvl2pPr marL="2424113" indent="-1966913" algn="l" defTabSz="4849813" rtl="0" fontAlgn="base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charset="0"/>
        <a:ea typeface="+mn-ea"/>
        <a:cs typeface="+mn-cs"/>
      </a:defRPr>
    </a:lvl2pPr>
    <a:lvl3pPr marL="4849813" indent="-3935413" algn="l" defTabSz="4849813" rtl="0" fontAlgn="base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charset="0"/>
        <a:ea typeface="+mn-ea"/>
        <a:cs typeface="+mn-cs"/>
      </a:defRPr>
    </a:lvl3pPr>
    <a:lvl4pPr marL="7275513" indent="-5903913" algn="l" defTabSz="4849813" rtl="0" fontAlgn="base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charset="0"/>
        <a:ea typeface="+mn-ea"/>
        <a:cs typeface="+mn-cs"/>
      </a:defRPr>
    </a:lvl4pPr>
    <a:lvl5pPr marL="9701213" indent="-7872413" algn="l" defTabSz="4849813" rtl="0" fontAlgn="base">
      <a:spcBef>
        <a:spcPct val="0"/>
      </a:spcBef>
      <a:spcAft>
        <a:spcPct val="0"/>
      </a:spcAft>
      <a:defRPr sz="95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5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5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5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5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2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B5185"/>
    <a:srgbClr val="1D0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99" autoAdjust="0"/>
    <p:restoredTop sz="99172" autoAdjust="0"/>
  </p:normalViewPr>
  <p:slideViewPr>
    <p:cSldViewPr snapToGrid="0">
      <p:cViewPr varScale="1">
        <p:scale>
          <a:sx n="24" d="100"/>
          <a:sy n="24" d="100"/>
        </p:scale>
        <p:origin x="2496" y="210"/>
      </p:cViewPr>
      <p:guideLst>
        <p:guide orient="horz" pos="10368"/>
        <p:guide pos="12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47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675" y="0"/>
            <a:ext cx="4033838" cy="347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B39AE-9D5B-4F6A-BB98-A3762AE2F7BD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588"/>
            <a:ext cx="403383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675" y="6605588"/>
            <a:ext cx="4033838" cy="3476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705BB-70B9-449B-84DA-F28C71860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41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4766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defTabSz="485085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47663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defTabSz="485085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F0E812-098A-4B8F-853E-7EB44D1906DA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33725" y="520700"/>
            <a:ext cx="3041650" cy="2608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03588"/>
            <a:ext cx="7448550" cy="3128962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588"/>
            <a:ext cx="4033838" cy="34766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defTabSz="485085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05588"/>
            <a:ext cx="4033838" cy="34766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defTabSz="485085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63BA93-951F-4C94-9B5D-2C4244B62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62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0096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4825" algn="l" defTabSz="10096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09650" algn="l" defTabSz="10096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14475" algn="l" defTabSz="10096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20888" algn="l" defTabSz="1009650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26487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31785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37082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42380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849813" eaLnBrk="1" fontAlgn="base" hangingPunct="1">
              <a:spcBef>
                <a:spcPct val="0"/>
              </a:spcBef>
              <a:spcAft>
                <a:spcPct val="0"/>
              </a:spcAft>
            </a:pPr>
            <a:fld id="{B51920C7-B1AB-43A1-BADA-B0F1A07408E6}" type="slidenum">
              <a:rPr lang="en-US" altLang="en-US" sz="1200" smtClean="0"/>
              <a:pPr defTabSz="4849813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953639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0226043"/>
            <a:ext cx="3264408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18653760"/>
            <a:ext cx="2688336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25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5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27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701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12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552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97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40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491D0-ED76-4508-9A26-0A9D63088E96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D519-5A23-4FCF-B400-EBF539CB0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75BDA-1563-484E-B120-FF0C52F210BE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59395-4C1F-4A56-B5A0-75184D10E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843480" y="1318266"/>
            <a:ext cx="8641080" cy="2808732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0240" y="1318266"/>
            <a:ext cx="25283160" cy="280873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4CB95-5988-433B-8A33-69FBB6849680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70767-DE87-4E21-A920-A9FACB65D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67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C934A-BC81-4E0C-B763-B243AA52A0F3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C4210-B90D-4FF3-94C2-6166320A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4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4" y="21153122"/>
            <a:ext cx="32644080" cy="6537960"/>
          </a:xfrm>
        </p:spPr>
        <p:txBody>
          <a:bodyPr anchor="t"/>
          <a:lstStyle>
            <a:lvl1pPr algn="l">
              <a:defRPr sz="21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4" y="13952225"/>
            <a:ext cx="32644080" cy="7200898"/>
          </a:xfrm>
        </p:spPr>
        <p:txBody>
          <a:bodyPr anchor="b"/>
          <a:lstStyle>
            <a:lvl1pPr marL="0" indent="0">
              <a:buNone/>
              <a:defRPr sz="10600">
                <a:solidFill>
                  <a:schemeClr val="tx1">
                    <a:tint val="75000"/>
                  </a:schemeClr>
                </a:solidFill>
              </a:defRPr>
            </a:lvl1pPr>
            <a:lvl2pPr marL="2425428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2pPr>
            <a:lvl3pPr marL="4850855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3pPr>
            <a:lvl4pPr marL="7276283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4pPr>
            <a:lvl5pPr marL="9701711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5pPr>
            <a:lvl6pPr marL="12127139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6pPr>
            <a:lvl7pPr marL="14552566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7pPr>
            <a:lvl8pPr marL="16977994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8pPr>
            <a:lvl9pPr marL="1940342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BFDC0-93BE-40FE-8B9D-6DE6887B6422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E7FBD-6D7A-487D-94D4-EDBFB4BEE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7680964"/>
            <a:ext cx="16962120" cy="21724622"/>
          </a:xfrm>
        </p:spPr>
        <p:txBody>
          <a:bodyPr/>
          <a:lstStyle>
            <a:lvl1pPr>
              <a:defRPr sz="14800"/>
            </a:lvl1pPr>
            <a:lvl2pPr>
              <a:defRPr sz="12700"/>
            </a:lvl2pPr>
            <a:lvl3pPr>
              <a:defRPr sz="106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22440" y="7680964"/>
            <a:ext cx="16962120" cy="21724622"/>
          </a:xfrm>
        </p:spPr>
        <p:txBody>
          <a:bodyPr/>
          <a:lstStyle>
            <a:lvl1pPr>
              <a:defRPr sz="14800"/>
            </a:lvl1pPr>
            <a:lvl2pPr>
              <a:defRPr sz="12700"/>
            </a:lvl2pPr>
            <a:lvl3pPr>
              <a:defRPr sz="106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9EE5F-C566-4BE9-9890-04CFFDBB6DDF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06ABD-CF64-4541-A76C-D63ED0582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2" y="7368542"/>
            <a:ext cx="16968789" cy="3070858"/>
          </a:xfrm>
        </p:spPr>
        <p:txBody>
          <a:bodyPr anchor="b"/>
          <a:lstStyle>
            <a:lvl1pPr marL="0" indent="0">
              <a:buNone/>
              <a:defRPr sz="12700" b="1"/>
            </a:lvl1pPr>
            <a:lvl2pPr marL="2425428" indent="0">
              <a:buNone/>
              <a:defRPr sz="10600" b="1"/>
            </a:lvl2pPr>
            <a:lvl3pPr marL="4850855" indent="0">
              <a:buNone/>
              <a:defRPr sz="9500" b="1"/>
            </a:lvl3pPr>
            <a:lvl4pPr marL="7276283" indent="0">
              <a:buNone/>
              <a:defRPr sz="8500" b="1"/>
            </a:lvl4pPr>
            <a:lvl5pPr marL="9701711" indent="0">
              <a:buNone/>
              <a:defRPr sz="8500" b="1"/>
            </a:lvl5pPr>
            <a:lvl6pPr marL="12127139" indent="0">
              <a:buNone/>
              <a:defRPr sz="8500" b="1"/>
            </a:lvl6pPr>
            <a:lvl7pPr marL="14552566" indent="0">
              <a:buNone/>
              <a:defRPr sz="8500" b="1"/>
            </a:lvl7pPr>
            <a:lvl8pPr marL="16977994" indent="0">
              <a:buNone/>
              <a:defRPr sz="8500" b="1"/>
            </a:lvl8pPr>
            <a:lvl9pPr marL="19403422" indent="0">
              <a:buNone/>
              <a:defRPr sz="8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2" y="10439400"/>
            <a:ext cx="16968789" cy="18966182"/>
          </a:xfrm>
        </p:spPr>
        <p:txBody>
          <a:bodyPr/>
          <a:lstStyle>
            <a:lvl1pPr>
              <a:defRPr sz="12700"/>
            </a:lvl1pPr>
            <a:lvl2pPr>
              <a:defRPr sz="106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7" y="7368542"/>
            <a:ext cx="16975455" cy="3070858"/>
          </a:xfrm>
        </p:spPr>
        <p:txBody>
          <a:bodyPr anchor="b"/>
          <a:lstStyle>
            <a:lvl1pPr marL="0" indent="0">
              <a:buNone/>
              <a:defRPr sz="12700" b="1"/>
            </a:lvl1pPr>
            <a:lvl2pPr marL="2425428" indent="0">
              <a:buNone/>
              <a:defRPr sz="10600" b="1"/>
            </a:lvl2pPr>
            <a:lvl3pPr marL="4850855" indent="0">
              <a:buNone/>
              <a:defRPr sz="9500" b="1"/>
            </a:lvl3pPr>
            <a:lvl4pPr marL="7276283" indent="0">
              <a:buNone/>
              <a:defRPr sz="8500" b="1"/>
            </a:lvl4pPr>
            <a:lvl5pPr marL="9701711" indent="0">
              <a:buNone/>
              <a:defRPr sz="8500" b="1"/>
            </a:lvl5pPr>
            <a:lvl6pPr marL="12127139" indent="0">
              <a:buNone/>
              <a:defRPr sz="8500" b="1"/>
            </a:lvl6pPr>
            <a:lvl7pPr marL="14552566" indent="0">
              <a:buNone/>
              <a:defRPr sz="8500" b="1"/>
            </a:lvl7pPr>
            <a:lvl8pPr marL="16977994" indent="0">
              <a:buNone/>
              <a:defRPr sz="8500" b="1"/>
            </a:lvl8pPr>
            <a:lvl9pPr marL="19403422" indent="0">
              <a:buNone/>
              <a:defRPr sz="8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7" y="10439400"/>
            <a:ext cx="16975455" cy="18966182"/>
          </a:xfrm>
        </p:spPr>
        <p:txBody>
          <a:bodyPr/>
          <a:lstStyle>
            <a:lvl1pPr>
              <a:defRPr sz="12700"/>
            </a:lvl1pPr>
            <a:lvl2pPr>
              <a:defRPr sz="106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77028-BB7E-4757-9679-FCA6895F3C78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8F994-1318-4CD1-BB04-2F1685AF4F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3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4A84-1946-4D00-86FB-067921B91622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D4426-1D13-4F89-9D8E-2A54AEB3F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7B8-8FA0-41DF-9A48-8013E37A7F8D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009A28-1CE9-4A77-AA2C-B436427F6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32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3" y="1310640"/>
            <a:ext cx="12634914" cy="5577840"/>
          </a:xfrm>
        </p:spPr>
        <p:txBody>
          <a:bodyPr anchor="b"/>
          <a:lstStyle>
            <a:lvl1pPr algn="l">
              <a:defRPr sz="10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0" y="1310643"/>
            <a:ext cx="21469350" cy="28094942"/>
          </a:xfrm>
        </p:spPr>
        <p:txBody>
          <a:bodyPr/>
          <a:lstStyle>
            <a:lvl1pPr>
              <a:defRPr sz="17000"/>
            </a:lvl1pPr>
            <a:lvl2pPr>
              <a:defRPr sz="14800"/>
            </a:lvl2pPr>
            <a:lvl3pPr>
              <a:defRPr sz="12700"/>
            </a:lvl3pPr>
            <a:lvl4pPr>
              <a:defRPr sz="10600"/>
            </a:lvl4pPr>
            <a:lvl5pPr>
              <a:defRPr sz="10600"/>
            </a:lvl5pPr>
            <a:lvl6pPr>
              <a:defRPr sz="10600"/>
            </a:lvl6pPr>
            <a:lvl7pPr>
              <a:defRPr sz="10600"/>
            </a:lvl7pPr>
            <a:lvl8pPr>
              <a:defRPr sz="10600"/>
            </a:lvl8pPr>
            <a:lvl9pPr>
              <a:defRPr sz="10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3" y="6888483"/>
            <a:ext cx="12634914" cy="22517102"/>
          </a:xfrm>
        </p:spPr>
        <p:txBody>
          <a:bodyPr/>
          <a:lstStyle>
            <a:lvl1pPr marL="0" indent="0">
              <a:buNone/>
              <a:defRPr sz="7400"/>
            </a:lvl1pPr>
            <a:lvl2pPr marL="2425428" indent="0">
              <a:buNone/>
              <a:defRPr sz="6400"/>
            </a:lvl2pPr>
            <a:lvl3pPr marL="4850855" indent="0">
              <a:buNone/>
              <a:defRPr sz="5300"/>
            </a:lvl3pPr>
            <a:lvl4pPr marL="7276283" indent="0">
              <a:buNone/>
              <a:defRPr sz="4800"/>
            </a:lvl4pPr>
            <a:lvl5pPr marL="9701711" indent="0">
              <a:buNone/>
              <a:defRPr sz="4800"/>
            </a:lvl5pPr>
            <a:lvl6pPr marL="12127139" indent="0">
              <a:buNone/>
              <a:defRPr sz="4800"/>
            </a:lvl6pPr>
            <a:lvl7pPr marL="14552566" indent="0">
              <a:buNone/>
              <a:defRPr sz="4800"/>
            </a:lvl7pPr>
            <a:lvl8pPr marL="16977994" indent="0">
              <a:buNone/>
              <a:defRPr sz="4800"/>
            </a:lvl8pPr>
            <a:lvl9pPr marL="19403422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74223-C238-4ABF-B71D-599D0F803780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5A9DC-EBAD-4A3F-A17B-6B18045C9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5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09" y="23042880"/>
            <a:ext cx="23042880" cy="2720342"/>
          </a:xfrm>
        </p:spPr>
        <p:txBody>
          <a:bodyPr anchor="b"/>
          <a:lstStyle>
            <a:lvl1pPr algn="l">
              <a:defRPr sz="10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09" y="2941320"/>
            <a:ext cx="23042880" cy="19751040"/>
          </a:xfrm>
        </p:spPr>
        <p:txBody>
          <a:bodyPr rtlCol="0">
            <a:normAutofit/>
          </a:bodyPr>
          <a:lstStyle>
            <a:lvl1pPr marL="0" indent="0">
              <a:buNone/>
              <a:defRPr sz="17000"/>
            </a:lvl1pPr>
            <a:lvl2pPr marL="2425428" indent="0">
              <a:buNone/>
              <a:defRPr sz="14800"/>
            </a:lvl2pPr>
            <a:lvl3pPr marL="4850855" indent="0">
              <a:buNone/>
              <a:defRPr sz="12700"/>
            </a:lvl3pPr>
            <a:lvl4pPr marL="7276283" indent="0">
              <a:buNone/>
              <a:defRPr sz="10600"/>
            </a:lvl4pPr>
            <a:lvl5pPr marL="9701711" indent="0">
              <a:buNone/>
              <a:defRPr sz="10600"/>
            </a:lvl5pPr>
            <a:lvl6pPr marL="12127139" indent="0">
              <a:buNone/>
              <a:defRPr sz="10600"/>
            </a:lvl6pPr>
            <a:lvl7pPr marL="14552566" indent="0">
              <a:buNone/>
              <a:defRPr sz="10600"/>
            </a:lvl7pPr>
            <a:lvl8pPr marL="16977994" indent="0">
              <a:buNone/>
              <a:defRPr sz="10600"/>
            </a:lvl8pPr>
            <a:lvl9pPr marL="19403422" indent="0">
              <a:buNone/>
              <a:defRPr sz="106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09" y="25763222"/>
            <a:ext cx="23042880" cy="3863338"/>
          </a:xfrm>
        </p:spPr>
        <p:txBody>
          <a:bodyPr/>
          <a:lstStyle>
            <a:lvl1pPr marL="0" indent="0">
              <a:buNone/>
              <a:defRPr sz="7400"/>
            </a:lvl1pPr>
            <a:lvl2pPr marL="2425428" indent="0">
              <a:buNone/>
              <a:defRPr sz="6400"/>
            </a:lvl2pPr>
            <a:lvl3pPr marL="4850855" indent="0">
              <a:buNone/>
              <a:defRPr sz="5300"/>
            </a:lvl3pPr>
            <a:lvl4pPr marL="7276283" indent="0">
              <a:buNone/>
              <a:defRPr sz="4800"/>
            </a:lvl4pPr>
            <a:lvl5pPr marL="9701711" indent="0">
              <a:buNone/>
              <a:defRPr sz="4800"/>
            </a:lvl5pPr>
            <a:lvl6pPr marL="12127139" indent="0">
              <a:buNone/>
              <a:defRPr sz="4800"/>
            </a:lvl6pPr>
            <a:lvl7pPr marL="14552566" indent="0">
              <a:buNone/>
              <a:defRPr sz="4800"/>
            </a:lvl7pPr>
            <a:lvl8pPr marL="16977994" indent="0">
              <a:buNone/>
              <a:defRPr sz="4800"/>
            </a:lvl8pPr>
            <a:lvl9pPr marL="19403422" indent="0">
              <a:buNone/>
              <a:defRPr sz="4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6CDCE-76D2-4FAD-A010-26991E5927ED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8D483-9248-4498-AAD7-8558E1B26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8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920875" y="1319213"/>
            <a:ext cx="345630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5086" tIns="242543" rIns="485086" bIns="2425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20875" y="7680325"/>
            <a:ext cx="34563050" cy="2172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85086" tIns="242543" rIns="485086" bIns="2425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875" y="30511750"/>
            <a:ext cx="8959850" cy="1751013"/>
          </a:xfrm>
          <a:prstGeom prst="rect">
            <a:avLst/>
          </a:prstGeom>
        </p:spPr>
        <p:txBody>
          <a:bodyPr vert="horz" lIns="485086" tIns="242543" rIns="485086" bIns="242543" rtlCol="0" anchor="ctr"/>
          <a:lstStyle>
            <a:lvl1pPr algn="l" defTabSz="4850855" fontAlgn="auto">
              <a:spcBef>
                <a:spcPts val="0"/>
              </a:spcBef>
              <a:spcAft>
                <a:spcPts val="0"/>
              </a:spcAft>
              <a:defRPr sz="6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84AA36-0EA1-4219-A92D-CB0D36D27F6B}" type="datetimeFigureOut">
              <a:rPr lang="en-US"/>
              <a:pPr>
                <a:defRPr/>
              </a:pPr>
              <a:t>6/10/2015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2275" y="30511750"/>
            <a:ext cx="12160250" cy="1751013"/>
          </a:xfrm>
          <a:prstGeom prst="rect">
            <a:avLst/>
          </a:prstGeom>
        </p:spPr>
        <p:txBody>
          <a:bodyPr vert="horz" lIns="485086" tIns="242543" rIns="485086" bIns="242543" rtlCol="0" anchor="ctr"/>
          <a:lstStyle>
            <a:lvl1pPr algn="ctr" defTabSz="4850855" fontAlgn="auto">
              <a:spcBef>
                <a:spcPts val="0"/>
              </a:spcBef>
              <a:spcAft>
                <a:spcPts val="0"/>
              </a:spcAft>
              <a:defRPr sz="6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4075" y="30511750"/>
            <a:ext cx="8959850" cy="1751013"/>
          </a:xfrm>
          <a:prstGeom prst="rect">
            <a:avLst/>
          </a:prstGeom>
        </p:spPr>
        <p:txBody>
          <a:bodyPr vert="horz" lIns="485086" tIns="242543" rIns="485086" bIns="242543" rtlCol="0" anchor="ctr"/>
          <a:lstStyle>
            <a:lvl1pPr algn="r" defTabSz="4850855" fontAlgn="auto">
              <a:spcBef>
                <a:spcPts val="0"/>
              </a:spcBef>
              <a:spcAft>
                <a:spcPts val="0"/>
              </a:spcAft>
              <a:defRPr sz="6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F6818D-BD69-4DD9-A84D-1E4E4DE122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849813" rtl="0" eaLnBrk="0" fontAlgn="base" hangingPunct="0">
        <a:spcBef>
          <a:spcPct val="0"/>
        </a:spcBef>
        <a:spcAft>
          <a:spcPct val="0"/>
        </a:spcAft>
        <a:defRPr sz="2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849813" rtl="0" eaLnBrk="0" fontAlgn="base" hangingPunct="0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2pPr>
      <a:lvl3pPr algn="ctr" defTabSz="4849813" rtl="0" eaLnBrk="0" fontAlgn="base" hangingPunct="0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3pPr>
      <a:lvl4pPr algn="ctr" defTabSz="4849813" rtl="0" eaLnBrk="0" fontAlgn="base" hangingPunct="0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4pPr>
      <a:lvl5pPr algn="ctr" defTabSz="4849813" rtl="0" eaLnBrk="0" fontAlgn="base" hangingPunct="0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5pPr>
      <a:lvl6pPr marL="457200" algn="ctr" defTabSz="4849813" rtl="0" fontAlgn="base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6pPr>
      <a:lvl7pPr marL="914400" algn="ctr" defTabSz="4849813" rtl="0" fontAlgn="base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7pPr>
      <a:lvl8pPr marL="1371600" algn="ctr" defTabSz="4849813" rtl="0" fontAlgn="base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8pPr>
      <a:lvl9pPr marL="1828800" algn="ctr" defTabSz="4849813" rtl="0" fontAlgn="base">
        <a:spcBef>
          <a:spcPct val="0"/>
        </a:spcBef>
        <a:spcAft>
          <a:spcPct val="0"/>
        </a:spcAft>
        <a:defRPr sz="23300">
          <a:solidFill>
            <a:schemeClr val="tx1"/>
          </a:solidFill>
          <a:latin typeface="Calibri" pitchFamily="34" charset="0"/>
        </a:defRPr>
      </a:lvl9pPr>
    </p:titleStyle>
    <p:bodyStyle>
      <a:lvl1pPr marL="1817688" indent="-1817688" algn="l" defTabSz="4849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7000" kern="1200">
          <a:solidFill>
            <a:schemeClr val="tx1"/>
          </a:solidFill>
          <a:latin typeface="+mn-lt"/>
          <a:ea typeface="+mn-ea"/>
          <a:cs typeface="+mn-cs"/>
        </a:defRPr>
      </a:lvl1pPr>
      <a:lvl2pPr marL="3940175" indent="-1514475" algn="l" defTabSz="4849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800" kern="1200">
          <a:solidFill>
            <a:schemeClr val="tx1"/>
          </a:solidFill>
          <a:latin typeface="+mn-lt"/>
          <a:ea typeface="+mn-ea"/>
          <a:cs typeface="+mn-cs"/>
        </a:defRPr>
      </a:lvl2pPr>
      <a:lvl3pPr marL="6062663" indent="-1211263" algn="l" defTabSz="48498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2700" kern="1200">
          <a:solidFill>
            <a:schemeClr val="tx1"/>
          </a:solidFill>
          <a:latin typeface="+mn-lt"/>
          <a:ea typeface="+mn-ea"/>
          <a:cs typeface="+mn-cs"/>
        </a:defRPr>
      </a:lvl3pPr>
      <a:lvl4pPr marL="8488363" indent="-1211263" algn="l" defTabSz="48498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0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14063" indent="-1211263" algn="l" defTabSz="48498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600" kern="1200">
          <a:solidFill>
            <a:schemeClr val="tx1"/>
          </a:solidFill>
          <a:latin typeface="+mn-lt"/>
          <a:ea typeface="+mn-ea"/>
          <a:cs typeface="+mn-cs"/>
        </a:defRPr>
      </a:lvl5pPr>
      <a:lvl6pPr marL="13339852" indent="-1212714" algn="l" defTabSz="4850855" rtl="0" eaLnBrk="1" latinLnBrk="0" hangingPunct="1">
        <a:spcBef>
          <a:spcPct val="20000"/>
        </a:spcBef>
        <a:buFont typeface="Arial" pitchFamily="34" charset="0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6pPr>
      <a:lvl7pPr marL="15765280" indent="-1212714" algn="l" defTabSz="4850855" rtl="0" eaLnBrk="1" latinLnBrk="0" hangingPunct="1">
        <a:spcBef>
          <a:spcPct val="20000"/>
        </a:spcBef>
        <a:buFont typeface="Arial" pitchFamily="34" charset="0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0708" indent="-1212714" algn="l" defTabSz="4850855" rtl="0" eaLnBrk="1" latinLnBrk="0" hangingPunct="1">
        <a:spcBef>
          <a:spcPct val="20000"/>
        </a:spcBef>
        <a:buFont typeface="Arial" pitchFamily="34" charset="0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8pPr>
      <a:lvl9pPr marL="20616136" indent="-1212714" algn="l" defTabSz="4850855" rtl="0" eaLnBrk="1" latinLnBrk="0" hangingPunct="1">
        <a:spcBef>
          <a:spcPct val="20000"/>
        </a:spcBef>
        <a:buFont typeface="Arial" pitchFamily="34" charset="0"/>
        <a:buChar char="•"/>
        <a:defRPr sz="10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1pPr>
      <a:lvl2pPr marL="2425428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2pPr>
      <a:lvl3pPr marL="4850855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3pPr>
      <a:lvl4pPr marL="7276283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01711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2127139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552566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977994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9403422" algn="l" defTabSz="4850855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38404800" cy="4600575"/>
          </a:xfrm>
          <a:prstGeom prst="rect">
            <a:avLst/>
          </a:prstGeom>
          <a:solidFill>
            <a:srgbClr val="4B5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059" tIns="50530" rIns="101059" bIns="50530" anchor="ctr"/>
          <a:lstStyle/>
          <a:p>
            <a:pPr algn="ctr" defTabSz="4850855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1" name="Rectangle 31"/>
          <p:cNvSpPr>
            <a:spLocks noChangeArrowheads="1"/>
          </p:cNvSpPr>
          <p:nvPr/>
        </p:nvSpPr>
        <p:spPr bwMode="auto">
          <a:xfrm>
            <a:off x="0" y="23813"/>
            <a:ext cx="20478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059" tIns="50530" rIns="101059" bIns="50530" anchor="ctr">
            <a:spAutoFit/>
          </a:bodyPr>
          <a:lstStyle>
            <a:lvl1pPr defTabSz="1009650"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096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0965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0965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0965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2053" name="TextBox 45"/>
          <p:cNvSpPr txBox="1">
            <a:spLocks noChangeArrowheads="1"/>
          </p:cNvSpPr>
          <p:nvPr/>
        </p:nvSpPr>
        <p:spPr bwMode="auto">
          <a:xfrm>
            <a:off x="465138" y="6067425"/>
            <a:ext cx="11807825" cy="730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600" dirty="0">
                <a:latin typeface="Corbel" panose="020B0503020204020204" pitchFamily="34" charset="0"/>
              </a:rPr>
              <a:t>Four novel </a:t>
            </a:r>
            <a:r>
              <a:rPr lang="en-US" sz="2600" i="1" dirty="0" err="1">
                <a:latin typeface="Corbel" panose="020B0503020204020204" pitchFamily="34" charset="0"/>
              </a:rPr>
              <a:t>Rhodococcus</a:t>
            </a:r>
            <a:r>
              <a:rPr lang="en-US" sz="2600" i="1" dirty="0">
                <a:latin typeface="Corbel" panose="020B0503020204020204" pitchFamily="34" charset="0"/>
              </a:rPr>
              <a:t> </a:t>
            </a:r>
            <a:r>
              <a:rPr lang="en-US" sz="2600" i="1" dirty="0" err="1">
                <a:latin typeface="Corbel" panose="020B0503020204020204" pitchFamily="34" charset="0"/>
              </a:rPr>
              <a:t>erythropolis</a:t>
            </a:r>
            <a:r>
              <a:rPr lang="en-US" sz="2600" dirty="0">
                <a:latin typeface="Corbel" panose="020B0503020204020204" pitchFamily="34" charset="0"/>
              </a:rPr>
              <a:t> phages were isolated from northeast Louisiana area soil samples.  To date, </a:t>
            </a:r>
            <a:r>
              <a:rPr lang="en-US" sz="2600" dirty="0" err="1">
                <a:latin typeface="Corbel" panose="020B0503020204020204" pitchFamily="34" charset="0"/>
              </a:rPr>
              <a:t>Rhodoccocus</a:t>
            </a:r>
            <a:r>
              <a:rPr lang="en-US" sz="2600" dirty="0">
                <a:latin typeface="Corbel" panose="020B0503020204020204" pitchFamily="34" charset="0"/>
              </a:rPr>
              <a:t> phages Chewy VIII and Trina have been sequenced (Illumina Sequencing, University of Pittsburgh) and their genomes annotated with the DNA Master bioinformatics platform.  Chewy VIII is a </a:t>
            </a:r>
            <a:r>
              <a:rPr lang="en-US" sz="2600" dirty="0" err="1">
                <a:latin typeface="Corbel" panose="020B0503020204020204" pitchFamily="34" charset="0"/>
              </a:rPr>
              <a:t>siphoviridae</a:t>
            </a:r>
            <a:r>
              <a:rPr lang="en-US" sz="2600" dirty="0">
                <a:latin typeface="Corbel" panose="020B0503020204020204" pitchFamily="34" charset="0"/>
              </a:rPr>
              <a:t> phage with 69,165 </a:t>
            </a:r>
            <a:r>
              <a:rPr lang="en-US" sz="2600" dirty="0" err="1">
                <a:latin typeface="Corbel" panose="020B0503020204020204" pitchFamily="34" charset="0"/>
              </a:rPr>
              <a:t>bp</a:t>
            </a:r>
            <a:r>
              <a:rPr lang="en-US" sz="2600" dirty="0">
                <a:latin typeface="Corbel" panose="020B0503020204020204" pitchFamily="34" charset="0"/>
              </a:rPr>
              <a:t> including a 10 </a:t>
            </a:r>
            <a:r>
              <a:rPr lang="en-US" sz="2600" dirty="0" err="1">
                <a:latin typeface="Corbel" panose="020B0503020204020204" pitchFamily="34" charset="0"/>
              </a:rPr>
              <a:t>bp</a:t>
            </a:r>
            <a:r>
              <a:rPr lang="en-US" sz="2600" dirty="0">
                <a:latin typeface="Corbel" panose="020B0503020204020204" pitchFamily="34" charset="0"/>
              </a:rPr>
              <a:t> 3’ overhang, 100 open reading frames (ORFs) and no </a:t>
            </a:r>
            <a:r>
              <a:rPr lang="en-US" sz="2600" dirty="0" err="1">
                <a:latin typeface="Corbel" panose="020B0503020204020204" pitchFamily="34" charset="0"/>
              </a:rPr>
              <a:t>tRNA</a:t>
            </a:r>
            <a:r>
              <a:rPr lang="en-US" sz="2600" dirty="0">
                <a:latin typeface="Corbel" panose="020B0503020204020204" pitchFamily="34" charset="0"/>
              </a:rPr>
              <a:t> gene coding regions.  Trina is 139,262 </a:t>
            </a:r>
            <a:r>
              <a:rPr lang="en-US" sz="2600" dirty="0" err="1">
                <a:latin typeface="Corbel" panose="020B0503020204020204" pitchFamily="34" charset="0"/>
              </a:rPr>
              <a:t>bp</a:t>
            </a:r>
            <a:r>
              <a:rPr lang="en-US" sz="2600" dirty="0">
                <a:latin typeface="Corbel" panose="020B0503020204020204" pitchFamily="34" charset="0"/>
              </a:rPr>
              <a:t> including a 2860 </a:t>
            </a:r>
            <a:r>
              <a:rPr lang="en-US" sz="2600" dirty="0" err="1">
                <a:latin typeface="Corbel" panose="020B0503020204020204" pitchFamily="34" charset="0"/>
              </a:rPr>
              <a:t>bp</a:t>
            </a:r>
            <a:r>
              <a:rPr lang="en-US" sz="2600" dirty="0">
                <a:latin typeface="Corbel" panose="020B0503020204020204" pitchFamily="34" charset="0"/>
              </a:rPr>
              <a:t> terminal repeat and has 249 ORFs and 25 </a:t>
            </a:r>
            <a:r>
              <a:rPr lang="en-US" sz="2600" dirty="0" err="1">
                <a:latin typeface="Corbel" panose="020B0503020204020204" pitchFamily="34" charset="0"/>
              </a:rPr>
              <a:t>tRNA</a:t>
            </a:r>
            <a:r>
              <a:rPr lang="en-US" sz="2600" dirty="0">
                <a:latin typeface="Corbel" panose="020B0503020204020204" pitchFamily="34" charset="0"/>
              </a:rPr>
              <a:t> genes.  While functional gene calls can be identified for both genomes, the majority of open reading frames have no sequence homology to any known gene product currently found in </a:t>
            </a:r>
            <a:r>
              <a:rPr lang="en-US" sz="2600" dirty="0" err="1">
                <a:latin typeface="Corbel" panose="020B0503020204020204" pitchFamily="34" charset="0"/>
              </a:rPr>
              <a:t>GenBank</a:t>
            </a:r>
            <a:r>
              <a:rPr lang="en-US" sz="2600" dirty="0">
                <a:latin typeface="Corbel" panose="020B0503020204020204" pitchFamily="34" charset="0"/>
              </a:rPr>
              <a:t> and are consequently labeled as ‘</a:t>
            </a:r>
            <a:r>
              <a:rPr lang="en-US" sz="2600" dirty="0" err="1">
                <a:latin typeface="Corbel" panose="020B0503020204020204" pitchFamily="34" charset="0"/>
              </a:rPr>
              <a:t>orphams</a:t>
            </a:r>
            <a:r>
              <a:rPr lang="en-US" sz="2600" dirty="0">
                <a:latin typeface="Corbel" panose="020B0503020204020204" pitchFamily="34" charset="0"/>
              </a:rPr>
              <a:t>’.  </a:t>
            </a:r>
            <a:r>
              <a:rPr lang="en-US" sz="2600" dirty="0" err="1">
                <a:latin typeface="Corbel" panose="020B0503020204020204" pitchFamily="34" charset="0"/>
              </a:rPr>
              <a:t>Phamerator</a:t>
            </a:r>
            <a:r>
              <a:rPr lang="en-US" sz="2600" dirty="0">
                <a:latin typeface="Corbel" panose="020B0503020204020204" pitchFamily="34" charset="0"/>
              </a:rPr>
              <a:t> comparison of a number of recently sequenced </a:t>
            </a:r>
            <a:r>
              <a:rPr lang="en-US" sz="2600" dirty="0" err="1">
                <a:latin typeface="Corbel" panose="020B0503020204020204" pitchFamily="34" charset="0"/>
              </a:rPr>
              <a:t>Rhodococcus</a:t>
            </a:r>
            <a:r>
              <a:rPr lang="en-US" sz="2600" dirty="0">
                <a:latin typeface="Corbel" panose="020B0503020204020204" pitchFamily="34" charset="0"/>
              </a:rPr>
              <a:t> phages indicates that both ULM isolates are significantly different from other existing isolates and are currently designated as ‘Singletons’.  Chewy has some </a:t>
            </a:r>
            <a:r>
              <a:rPr lang="en-US" sz="2600" dirty="0" err="1">
                <a:latin typeface="Corbel" panose="020B0503020204020204" pitchFamily="34" charset="0"/>
              </a:rPr>
              <a:t>BLASTn</a:t>
            </a:r>
            <a:r>
              <a:rPr lang="en-US" sz="2600" dirty="0">
                <a:latin typeface="Corbel" panose="020B0503020204020204" pitchFamily="34" charset="0"/>
              </a:rPr>
              <a:t> hits to </a:t>
            </a:r>
            <a:r>
              <a:rPr lang="en-US" sz="2600" dirty="0" err="1">
                <a:latin typeface="Corbel" panose="020B0503020204020204" pitchFamily="34" charset="0"/>
              </a:rPr>
              <a:t>Gordonia</a:t>
            </a:r>
            <a:r>
              <a:rPr lang="en-US" sz="2600" dirty="0">
                <a:latin typeface="Corbel" panose="020B0503020204020204" pitchFamily="34" charset="0"/>
              </a:rPr>
              <a:t> phages but only ~20% query coverage.  While Trina is about the same size as </a:t>
            </a:r>
            <a:r>
              <a:rPr lang="en-US" sz="2600" dirty="0" err="1">
                <a:latin typeface="Corbel" panose="020B0503020204020204" pitchFamily="34" charset="0"/>
              </a:rPr>
              <a:t>Rhodococcus</a:t>
            </a:r>
            <a:r>
              <a:rPr lang="en-US" sz="2600" dirty="0">
                <a:latin typeface="Corbel" panose="020B0503020204020204" pitchFamily="34" charset="0"/>
              </a:rPr>
              <a:t> phages Grayson and </a:t>
            </a:r>
            <a:r>
              <a:rPr lang="en-US" sz="2600" dirty="0" err="1">
                <a:latin typeface="Corbel" panose="020B0503020204020204" pitchFamily="34" charset="0"/>
              </a:rPr>
              <a:t>Peregrin</a:t>
            </a:r>
            <a:r>
              <a:rPr lang="en-US" sz="2600" dirty="0">
                <a:latin typeface="Corbel" panose="020B0503020204020204" pitchFamily="34" charset="0"/>
              </a:rPr>
              <a:t>, it is only ~10% similar at the nucleotide level.  A </a:t>
            </a:r>
            <a:r>
              <a:rPr lang="en-US" sz="2600" dirty="0" err="1">
                <a:latin typeface="Corbel" panose="020B0503020204020204" pitchFamily="34" charset="0"/>
              </a:rPr>
              <a:t>BLASTn</a:t>
            </a:r>
            <a:r>
              <a:rPr lang="en-US" sz="2600" dirty="0">
                <a:latin typeface="Corbel" panose="020B0503020204020204" pitchFamily="34" charset="0"/>
              </a:rPr>
              <a:t> comparison of Trina and Chewy VIII against the </a:t>
            </a:r>
            <a:r>
              <a:rPr lang="en-US" sz="2600" dirty="0" err="1">
                <a:latin typeface="Corbel" panose="020B0503020204020204" pitchFamily="34" charset="0"/>
              </a:rPr>
              <a:t>Mycobacteriophage</a:t>
            </a:r>
            <a:r>
              <a:rPr lang="en-US" sz="2600" dirty="0">
                <a:latin typeface="Corbel" panose="020B0503020204020204" pitchFamily="34" charset="0"/>
              </a:rPr>
              <a:t> database revealed that Trina displays some limited similarity to L1 cluster </a:t>
            </a:r>
            <a:r>
              <a:rPr lang="en-US" sz="2600" dirty="0" err="1">
                <a:latin typeface="Corbel" panose="020B0503020204020204" pitchFamily="34" charset="0"/>
              </a:rPr>
              <a:t>mycobacteriophages</a:t>
            </a:r>
            <a:r>
              <a:rPr lang="en-US" sz="2600" dirty="0">
                <a:latin typeface="Corbel" panose="020B0503020204020204" pitchFamily="34" charset="0"/>
              </a:rPr>
              <a:t> while Chewy VIII shows a higher degree of similarity to M cluster phages. </a:t>
            </a:r>
            <a:endParaRPr lang="en-US" altLang="en-US" sz="2600" b="1" dirty="0"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056" name="TextBox 46"/>
          <p:cNvSpPr txBox="1">
            <a:spLocks noChangeArrowheads="1"/>
          </p:cNvSpPr>
          <p:nvPr/>
        </p:nvSpPr>
        <p:spPr bwMode="auto">
          <a:xfrm>
            <a:off x="4497387" y="330200"/>
            <a:ext cx="31510288" cy="63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defRPr sz="95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95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95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95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95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849813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849813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849813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849813" eaLnBrk="0" fontAlgn="base" hangingPunct="0">
              <a:spcBef>
                <a:spcPct val="0"/>
              </a:spcBef>
              <a:spcAft>
                <a:spcPct val="0"/>
              </a:spcAft>
              <a:defRPr sz="95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smtClean="0">
                <a:solidFill>
                  <a:schemeClr val="bg1"/>
                </a:solidFill>
              </a:rPr>
              <a:t>Annotation of </a:t>
            </a:r>
            <a:r>
              <a:rPr lang="en-US" sz="6000" b="1" i="1" dirty="0" err="1" smtClean="0">
                <a:solidFill>
                  <a:schemeClr val="bg1"/>
                </a:solidFill>
              </a:rPr>
              <a:t>Rhodococcus</a:t>
            </a:r>
            <a:r>
              <a:rPr lang="en-US" sz="6000" b="1" i="1" dirty="0" smtClean="0">
                <a:solidFill>
                  <a:schemeClr val="bg1"/>
                </a:solidFill>
              </a:rPr>
              <a:t> </a:t>
            </a:r>
            <a:r>
              <a:rPr lang="en-US" sz="6000" b="1" i="1" dirty="0" err="1" smtClean="0">
                <a:solidFill>
                  <a:schemeClr val="bg1"/>
                </a:solidFill>
              </a:rPr>
              <a:t>erythropolis</a:t>
            </a:r>
            <a:r>
              <a:rPr lang="en-US" sz="6000" b="1" dirty="0" smtClean="0">
                <a:solidFill>
                  <a:schemeClr val="bg1"/>
                </a:solidFill>
              </a:rPr>
              <a:t> Phage Singletons </a:t>
            </a:r>
            <a:r>
              <a:rPr lang="en-US" sz="6000" b="1" dirty="0" err="1" smtClean="0">
                <a:solidFill>
                  <a:schemeClr val="bg1"/>
                </a:solidFill>
              </a:rPr>
              <a:t>ChewyVIII</a:t>
            </a:r>
            <a:r>
              <a:rPr lang="en-US" sz="6000" b="1" dirty="0" smtClean="0">
                <a:solidFill>
                  <a:schemeClr val="bg1"/>
                </a:solidFill>
              </a:rPr>
              <a:t> and Trina</a:t>
            </a:r>
            <a:endParaRPr lang="en-US" sz="6000" dirty="0" smtClean="0">
              <a:solidFill>
                <a:schemeClr val="bg1"/>
              </a:solidFill>
            </a:endParaRPr>
          </a:p>
          <a:p>
            <a:pPr algn="ctr" eaLnBrk="1" hangingPunct="1"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latin typeface="Calibri" pitchFamily="34" charset="0"/>
              </a:rPr>
              <a:t>Gillian Holder, 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Jordan Wagner, Victoria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Albritton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Martiana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 Beach, Christian Bonner, Caleb Green, Makenzie Harrell, Alyssa Juneau, Gabrielle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Labat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Shelby Lawrence, Daniel Myers, Anthony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Nowell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Zachary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Palowsky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Makayla Peoples, London Peterson-Gross, Shelby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Rybicki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Colbren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 Thomas,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Naadia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 West,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Dezirea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 Williams, </a:t>
            </a:r>
          </a:p>
          <a:p>
            <a:pPr algn="ctr" eaLnBrk="1" hangingPunct="1">
              <a:defRPr/>
            </a:pP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G</a:t>
            </a:r>
            <a:r>
              <a:rPr lang="en-US" altLang="en-US" sz="3600" dirty="0">
                <a:solidFill>
                  <a:schemeClr val="bg1"/>
                </a:solidFill>
                <a:latin typeface="Calibri" pitchFamily="34" charset="0"/>
              </a:rPr>
              <a:t>. Brooke 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Morgan, Fernanda L. Alonzo, 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Paul D.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Wiedemeier</a:t>
            </a:r>
            <a:r>
              <a:rPr lang="en-US" altLang="en-US" sz="3600" smtClean="0">
                <a:solidFill>
                  <a:schemeClr val="bg1"/>
                </a:solidFill>
                <a:latin typeface="Calibri" pitchFamily="34" charset="0"/>
              </a:rPr>
              <a:t>, Allison 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M.D.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Wiedemeier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Chris R. </a:t>
            </a:r>
            <a:r>
              <a:rPr lang="en-US" altLang="en-US" sz="3600" dirty="0" err="1" smtClean="0">
                <a:solidFill>
                  <a:schemeClr val="bg1"/>
                </a:solidFill>
                <a:latin typeface="Calibri" pitchFamily="34" charset="0"/>
              </a:rPr>
              <a:t>Gissendanner</a:t>
            </a:r>
            <a:r>
              <a:rPr lang="en-US" altLang="en-US" sz="3600" dirty="0" smtClean="0">
                <a:solidFill>
                  <a:schemeClr val="bg1"/>
                </a:solidFill>
                <a:latin typeface="Calibri" pitchFamily="34" charset="0"/>
              </a:rPr>
              <a:t>, and Ann M. Findley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+mj-lt"/>
              </a:rPr>
              <a:t>Biology, 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School of Sciences and Basic Pharmaceutical Sciences, School of Pharmacy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University of Louisiana at Monroe, Monroe, LA 71209</a:t>
            </a:r>
          </a:p>
          <a:p>
            <a:pPr algn="ctr" eaLnBrk="1" hangingPunct="1">
              <a:defRPr/>
            </a:pPr>
            <a:endParaRPr lang="en-US" altLang="en-US" sz="3600" b="1" dirty="0" smtClean="0">
              <a:latin typeface="Calibri" pitchFamily="34" charset="0"/>
            </a:endParaRPr>
          </a:p>
          <a:p>
            <a:pPr algn="ctr" eaLnBrk="1" hangingPunct="1">
              <a:defRPr/>
            </a:pPr>
            <a:endParaRPr lang="en-US" altLang="en-US" sz="3600" b="1" dirty="0" smtClean="0">
              <a:latin typeface="Calibri" pitchFamily="34" charset="0"/>
            </a:endParaRPr>
          </a:p>
          <a:p>
            <a:pPr eaLnBrk="1" hangingPunct="1">
              <a:defRPr/>
            </a:pP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2055" name="TextBox 48"/>
          <p:cNvSpPr txBox="1">
            <a:spLocks noChangeArrowheads="1"/>
          </p:cNvSpPr>
          <p:nvPr/>
        </p:nvSpPr>
        <p:spPr bwMode="auto">
          <a:xfrm>
            <a:off x="5667375" y="-7010400"/>
            <a:ext cx="204788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" name="TextBox 15"/>
          <p:cNvSpPr txBox="1">
            <a:spLocks noChangeArrowheads="1"/>
          </p:cNvSpPr>
          <p:nvPr/>
        </p:nvSpPr>
        <p:spPr bwMode="auto">
          <a:xfrm>
            <a:off x="441325" y="5035550"/>
            <a:ext cx="11977687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 anchorCtr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00" b="1">
                <a:solidFill>
                  <a:schemeClr val="bg1"/>
                </a:solidFill>
                <a:latin typeface="Corbel" pitchFamily="34" charset="0"/>
              </a:rPr>
              <a:t>ABSTRACT</a:t>
            </a:r>
          </a:p>
        </p:txBody>
      </p:sp>
      <p:sp>
        <p:nvSpPr>
          <p:cNvPr id="2057" name="TextBox 17"/>
          <p:cNvSpPr txBox="1">
            <a:spLocks noChangeArrowheads="1"/>
          </p:cNvSpPr>
          <p:nvPr/>
        </p:nvSpPr>
        <p:spPr bwMode="auto">
          <a:xfrm>
            <a:off x="381636" y="17775238"/>
            <a:ext cx="11985625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00" b="1" dirty="0" smtClean="0">
                <a:solidFill>
                  <a:schemeClr val="bg1"/>
                </a:solidFill>
                <a:latin typeface="Corbel" pitchFamily="34" charset="0"/>
              </a:rPr>
              <a:t>PLAQUE MORPHOLOGY </a:t>
            </a:r>
            <a:endParaRPr lang="en-US" altLang="en-US" sz="53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2061" name="TextBox 55"/>
          <p:cNvSpPr txBox="1">
            <a:spLocks noChangeArrowheads="1"/>
          </p:cNvSpPr>
          <p:nvPr/>
        </p:nvSpPr>
        <p:spPr bwMode="auto">
          <a:xfrm>
            <a:off x="342442" y="25091520"/>
            <a:ext cx="12053216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 anchorCtr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00" b="1">
                <a:solidFill>
                  <a:schemeClr val="bg1"/>
                </a:solidFill>
                <a:latin typeface="Corbel" pitchFamily="34" charset="0"/>
              </a:rPr>
              <a:t>EM PROFILES</a:t>
            </a:r>
          </a:p>
        </p:txBody>
      </p:sp>
      <p:sp>
        <p:nvSpPr>
          <p:cNvPr id="2066" name="TextBox 61"/>
          <p:cNvSpPr txBox="1">
            <a:spLocks noChangeArrowheads="1"/>
          </p:cNvSpPr>
          <p:nvPr/>
        </p:nvSpPr>
        <p:spPr bwMode="auto">
          <a:xfrm>
            <a:off x="25924079" y="5035548"/>
            <a:ext cx="12125413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00" b="1" dirty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en-US" altLang="en-US" sz="5300" b="1" dirty="0" smtClean="0">
                <a:solidFill>
                  <a:schemeClr val="bg1"/>
                </a:solidFill>
                <a:latin typeface="Corbel" pitchFamily="34" charset="0"/>
              </a:rPr>
              <a:t>PHAMERATOR </a:t>
            </a:r>
            <a:r>
              <a:rPr lang="en-US" altLang="en-US" sz="5300" b="1" dirty="0">
                <a:solidFill>
                  <a:schemeClr val="bg1"/>
                </a:solidFill>
                <a:latin typeface="Corbel" pitchFamily="34" charset="0"/>
              </a:rPr>
              <a:t>COMPARISON </a:t>
            </a:r>
          </a:p>
        </p:txBody>
      </p:sp>
      <p:sp>
        <p:nvSpPr>
          <p:cNvPr id="2067" name="TextBox 63"/>
          <p:cNvSpPr txBox="1">
            <a:spLocks noChangeArrowheads="1"/>
          </p:cNvSpPr>
          <p:nvPr/>
        </p:nvSpPr>
        <p:spPr bwMode="auto">
          <a:xfrm>
            <a:off x="25987082" y="20981130"/>
            <a:ext cx="12180139" cy="919163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300" b="1" smtClean="0">
                <a:solidFill>
                  <a:schemeClr val="bg1"/>
                </a:solidFill>
                <a:latin typeface="Corbel" pitchFamily="34" charset="0"/>
              </a:rPr>
              <a:t>BLASTn</a:t>
            </a:r>
            <a:r>
              <a:rPr lang="en-US" altLang="en-US" sz="5300" b="1" dirty="0" smtClean="0">
                <a:solidFill>
                  <a:schemeClr val="bg1"/>
                </a:solidFill>
                <a:latin typeface="Corbel" pitchFamily="34" charset="0"/>
              </a:rPr>
              <a:t> </a:t>
            </a:r>
            <a:r>
              <a:rPr lang="en-US" altLang="en-US" sz="5300" b="1" dirty="0">
                <a:solidFill>
                  <a:schemeClr val="bg1"/>
                </a:solidFill>
                <a:latin typeface="Corbel" pitchFamily="34" charset="0"/>
              </a:rPr>
              <a:t>SEQUENCE COMPARISON</a:t>
            </a:r>
          </a:p>
        </p:txBody>
      </p:sp>
      <p:sp>
        <p:nvSpPr>
          <p:cNvPr id="2071" name="TextBox 38"/>
          <p:cNvSpPr txBox="1">
            <a:spLocks noChangeArrowheads="1"/>
          </p:cNvSpPr>
          <p:nvPr/>
        </p:nvSpPr>
        <p:spPr bwMode="auto">
          <a:xfrm>
            <a:off x="6838120" y="23758367"/>
            <a:ext cx="4821121" cy="133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latin typeface="Corbel" pitchFamily="34" charset="0"/>
              </a:rPr>
              <a:t>ChewyVIII</a:t>
            </a:r>
            <a:r>
              <a:rPr lang="en-US" altLang="en-US" sz="2000" b="1" dirty="0" smtClean="0">
                <a:latin typeface="Corbel" pitchFamily="34" charset="0"/>
              </a:rPr>
              <a:t> produces </a:t>
            </a:r>
            <a:r>
              <a:rPr lang="en-US" altLang="en-US" sz="2000" b="1" dirty="0">
                <a:latin typeface="Corbel" pitchFamily="34" charset="0"/>
              </a:rPr>
              <a:t>lytic  </a:t>
            </a:r>
            <a:r>
              <a:rPr lang="en-US" altLang="en-US" sz="2000" b="1" dirty="0" smtClean="0">
                <a:latin typeface="Corbel" pitchFamily="34" charset="0"/>
              </a:rPr>
              <a:t>plaques with 24 </a:t>
            </a:r>
            <a:r>
              <a:rPr lang="en-US" altLang="en-US" sz="2000" b="1" dirty="0" err="1" smtClean="0">
                <a:latin typeface="Corbel" pitchFamily="34" charset="0"/>
              </a:rPr>
              <a:t>hr</a:t>
            </a:r>
            <a:r>
              <a:rPr lang="en-US" altLang="en-US" sz="2000" b="1" dirty="0" smtClean="0">
                <a:latin typeface="Corbel" pitchFamily="34" charset="0"/>
              </a:rPr>
              <a:t> incubation. Phage Isolate was purified from an enriched soil sample from Benton, LA.  </a:t>
            </a:r>
            <a:endParaRPr lang="en-US" altLang="en-US" sz="2000" b="1" dirty="0">
              <a:latin typeface="Corbel" pitchFamily="34" charset="0"/>
            </a:endParaRPr>
          </a:p>
        </p:txBody>
      </p:sp>
      <p:sp>
        <p:nvSpPr>
          <p:cNvPr id="2072" name="TextBox 39"/>
          <p:cNvSpPr txBox="1">
            <a:spLocks noChangeArrowheads="1"/>
          </p:cNvSpPr>
          <p:nvPr/>
        </p:nvSpPr>
        <p:spPr bwMode="auto">
          <a:xfrm>
            <a:off x="642938" y="23795326"/>
            <a:ext cx="5347553" cy="102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Corbel" pitchFamily="34" charset="0"/>
              </a:rPr>
              <a:t>Trina produces small lytic plaques after 48 </a:t>
            </a:r>
            <a:r>
              <a:rPr lang="en-US" altLang="en-US" sz="2000" b="1" dirty="0" err="1" smtClean="0">
                <a:latin typeface="Corbel" pitchFamily="34" charset="0"/>
              </a:rPr>
              <a:t>hr</a:t>
            </a:r>
            <a:r>
              <a:rPr lang="en-US" altLang="en-US" sz="2000" b="1" dirty="0" smtClean="0">
                <a:latin typeface="Corbel" pitchFamily="34" charset="0"/>
              </a:rPr>
              <a:t> incubation.  </a:t>
            </a:r>
            <a:r>
              <a:rPr lang="en-US" altLang="en-US" sz="2000" b="1" dirty="0">
                <a:latin typeface="Corbel" pitchFamily="34" charset="0"/>
              </a:rPr>
              <a:t>Phage isolate was </a:t>
            </a:r>
            <a:r>
              <a:rPr lang="en-US" altLang="en-US" sz="2000" b="1" dirty="0" smtClean="0">
                <a:latin typeface="Corbel" pitchFamily="34" charset="0"/>
              </a:rPr>
              <a:t>purified </a:t>
            </a:r>
            <a:r>
              <a:rPr lang="en-US" altLang="en-US" sz="2000" b="1" dirty="0">
                <a:latin typeface="Corbel" pitchFamily="34" charset="0"/>
              </a:rPr>
              <a:t>from an enriched soil sample </a:t>
            </a:r>
            <a:r>
              <a:rPr lang="en-US" altLang="en-US" sz="2000" b="1" dirty="0" smtClean="0">
                <a:latin typeface="Corbel" pitchFamily="34" charset="0"/>
              </a:rPr>
              <a:t>from Benton, LA. </a:t>
            </a:r>
            <a:endParaRPr lang="en-US" altLang="en-US" sz="2000" b="1" dirty="0">
              <a:latin typeface="Corbel" pitchFamily="34" charset="0"/>
            </a:endParaRPr>
          </a:p>
        </p:txBody>
      </p:sp>
      <p:sp>
        <p:nvSpPr>
          <p:cNvPr id="2077" name="TextBox 58"/>
          <p:cNvSpPr txBox="1">
            <a:spLocks noChangeArrowheads="1"/>
          </p:cNvSpPr>
          <p:nvPr/>
        </p:nvSpPr>
        <p:spPr bwMode="auto">
          <a:xfrm>
            <a:off x="25924080" y="20482409"/>
            <a:ext cx="12243141" cy="4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rbel" pitchFamily="34" charset="0"/>
              </a:rPr>
              <a:t>Analysis of </a:t>
            </a:r>
            <a:r>
              <a:rPr lang="en-US" altLang="en-US" sz="2000" b="1" dirty="0" smtClean="0">
                <a:latin typeface="Corbel" pitchFamily="34" charset="0"/>
              </a:rPr>
              <a:t>Trina </a:t>
            </a:r>
            <a:r>
              <a:rPr lang="en-US" altLang="en-US" sz="2000" b="1" dirty="0">
                <a:latin typeface="Corbel" pitchFamily="34" charset="0"/>
              </a:rPr>
              <a:t>genome compared </a:t>
            </a:r>
            <a:r>
              <a:rPr lang="en-US" altLang="en-US" sz="2000" b="1" dirty="0" smtClean="0">
                <a:latin typeface="Corbel" pitchFamily="34" charset="0"/>
              </a:rPr>
              <a:t>to  </a:t>
            </a:r>
            <a:r>
              <a:rPr lang="en-US" altLang="en-US" sz="2000" b="1" dirty="0" err="1" smtClean="0">
                <a:latin typeface="Corbel" pitchFamily="34" charset="0"/>
              </a:rPr>
              <a:t>Rhodococcus</a:t>
            </a:r>
            <a:r>
              <a:rPr lang="en-US" altLang="en-US" sz="2000" b="1" dirty="0" smtClean="0">
                <a:latin typeface="Corbel" pitchFamily="34" charset="0"/>
              </a:rPr>
              <a:t> phages </a:t>
            </a:r>
            <a:r>
              <a:rPr lang="en-US" altLang="en-US" sz="2000" b="1" dirty="0" err="1" smtClean="0">
                <a:latin typeface="Corbel" pitchFamily="34" charset="0"/>
              </a:rPr>
              <a:t>Peregrin</a:t>
            </a:r>
            <a:r>
              <a:rPr lang="en-US" altLang="en-US" sz="2000" b="1" dirty="0" smtClean="0">
                <a:latin typeface="Corbel" pitchFamily="34" charset="0"/>
              </a:rPr>
              <a:t> and Grayson. </a:t>
            </a:r>
            <a:endParaRPr lang="en-US" altLang="en-US" sz="2200" b="1" dirty="0">
              <a:latin typeface="Corbel" pitchFamily="34" charset="0"/>
            </a:endParaRPr>
          </a:p>
        </p:txBody>
      </p:sp>
      <p:sp>
        <p:nvSpPr>
          <p:cNvPr id="2078" name="TextBox 59"/>
          <p:cNvSpPr txBox="1">
            <a:spLocks noChangeArrowheads="1"/>
          </p:cNvSpPr>
          <p:nvPr/>
        </p:nvSpPr>
        <p:spPr bwMode="auto">
          <a:xfrm>
            <a:off x="25988961" y="12459421"/>
            <a:ext cx="11873328" cy="4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rbel" pitchFamily="34" charset="0"/>
              </a:rPr>
              <a:t>Analysis of </a:t>
            </a:r>
            <a:r>
              <a:rPr lang="en-US" altLang="en-US" sz="2000" b="1" dirty="0" err="1" smtClean="0">
                <a:latin typeface="Corbel" pitchFamily="34" charset="0"/>
              </a:rPr>
              <a:t>ChewyVIII</a:t>
            </a:r>
            <a:r>
              <a:rPr lang="en-US" altLang="en-US" sz="2000" b="1" dirty="0" smtClean="0">
                <a:latin typeface="Corbel" pitchFamily="34" charset="0"/>
              </a:rPr>
              <a:t> genome compared to </a:t>
            </a:r>
            <a:r>
              <a:rPr lang="en-US" altLang="en-US" sz="2000" b="1" dirty="0" err="1" smtClean="0">
                <a:latin typeface="Corbel" pitchFamily="34" charset="0"/>
              </a:rPr>
              <a:t>Rhodococcus</a:t>
            </a:r>
            <a:r>
              <a:rPr lang="en-US" altLang="en-US" sz="2000" b="1" dirty="0" smtClean="0">
                <a:latin typeface="Corbel" pitchFamily="34" charset="0"/>
              </a:rPr>
              <a:t> phages ReqiPine5 and E3. 	</a:t>
            </a:r>
            <a:endParaRPr lang="en-US" altLang="en-US" sz="2000" b="1" dirty="0">
              <a:latin typeface="Corbel" pitchFamily="34" charset="0"/>
            </a:endParaRPr>
          </a:p>
        </p:txBody>
      </p:sp>
      <p:sp>
        <p:nvSpPr>
          <p:cNvPr id="2082" name="AutoShape 2" descr="https://myemployeemail.ulm.edu/service/home/~/06.png?auth=co&amp;loc=en_US&amp;id=51342&amp;part=2"/>
          <p:cNvSpPr>
            <a:spLocks noChangeAspect="1" noChangeArrowheads="1"/>
          </p:cNvSpPr>
          <p:nvPr/>
        </p:nvSpPr>
        <p:spPr bwMode="auto">
          <a:xfrm>
            <a:off x="136525" y="-144463"/>
            <a:ext cx="2667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83" name="AutoShape 4" descr="https://myemployeemail.ulm.edu/service/home/~/06.png?auth=co&amp;loc=en_US&amp;id=51342&amp;part=2"/>
          <p:cNvSpPr>
            <a:spLocks noChangeAspect="1" noChangeArrowheads="1"/>
          </p:cNvSpPr>
          <p:nvPr/>
        </p:nvSpPr>
        <p:spPr bwMode="auto">
          <a:xfrm>
            <a:off x="136525" y="-144463"/>
            <a:ext cx="2667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84" name="AutoShape 6" descr="https://myemployeemail.ulm.edu/service/home/~/06.png?auth=co&amp;loc=en_US&amp;id=51342&amp;part=2"/>
          <p:cNvSpPr>
            <a:spLocks noChangeAspect="1" noChangeArrowheads="1"/>
          </p:cNvSpPr>
          <p:nvPr/>
        </p:nvSpPr>
        <p:spPr bwMode="auto">
          <a:xfrm>
            <a:off x="136525" y="-144463"/>
            <a:ext cx="2667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85" name="AutoShape 8" descr="https://myemployeemail.ulm.edu/service/home/~/06.png?auth=co&amp;loc=en_US&amp;id=51342&amp;part=2"/>
          <p:cNvSpPr>
            <a:spLocks noChangeAspect="1" noChangeArrowheads="1"/>
          </p:cNvSpPr>
          <p:nvPr/>
        </p:nvSpPr>
        <p:spPr bwMode="auto">
          <a:xfrm>
            <a:off x="136525" y="-144463"/>
            <a:ext cx="2667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87" name="TextBox 70"/>
          <p:cNvSpPr txBox="1">
            <a:spLocks noChangeArrowheads="1"/>
          </p:cNvSpPr>
          <p:nvPr/>
        </p:nvSpPr>
        <p:spPr bwMode="auto">
          <a:xfrm>
            <a:off x="13230225" y="5035549"/>
            <a:ext cx="11944350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 anchor="ctr" anchorCtr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00" b="1">
                <a:solidFill>
                  <a:schemeClr val="bg1"/>
                </a:solidFill>
                <a:latin typeface="Corbel" pitchFamily="34" charset="0"/>
              </a:rPr>
              <a:t>FUNCTIONAL GENE CALLS</a:t>
            </a:r>
          </a:p>
        </p:txBody>
      </p:sp>
      <p:sp>
        <p:nvSpPr>
          <p:cNvPr id="2088" name="AutoShape 2" descr="https://myemployeemail.ulm.edu/service/home/~/Blast%20Screen%20Shot.jpg?auth=co&amp;loc=en_US&amp;id=55608&amp;part=4"/>
          <p:cNvSpPr>
            <a:spLocks noChangeAspect="1" noChangeArrowheads="1"/>
          </p:cNvSpPr>
          <p:nvPr/>
        </p:nvSpPr>
        <p:spPr bwMode="auto">
          <a:xfrm>
            <a:off x="163513" y="-144463"/>
            <a:ext cx="32067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89" name="AutoShape 4" descr="https://myemployeemail.ulm.edu/service/home/~/Blast%20Screen%20Shot.jpg?auth=co&amp;loc=en_US&amp;id=55608&amp;part=4"/>
          <p:cNvSpPr>
            <a:spLocks noChangeAspect="1" noChangeArrowheads="1"/>
          </p:cNvSpPr>
          <p:nvPr/>
        </p:nvSpPr>
        <p:spPr bwMode="auto">
          <a:xfrm>
            <a:off x="323850" y="7938"/>
            <a:ext cx="3190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9500"/>
          </a:p>
        </p:txBody>
      </p:sp>
      <p:sp>
        <p:nvSpPr>
          <p:cNvPr id="2094" name="Rectangle 9"/>
          <p:cNvSpPr>
            <a:spLocks noChangeArrowheads="1"/>
          </p:cNvSpPr>
          <p:nvPr/>
        </p:nvSpPr>
        <p:spPr bwMode="auto">
          <a:xfrm>
            <a:off x="17845088" y="9880600"/>
            <a:ext cx="2047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059" tIns="50530" rIns="101059" bIns="50530" anchor="ctr">
            <a:spAutoFit/>
          </a:bodyPr>
          <a:lstStyle>
            <a:lvl1pPr defTabSz="1009650"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096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0965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0965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0965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2324" name="Rectangle 10"/>
          <p:cNvSpPr>
            <a:spLocks noChangeArrowheads="1"/>
          </p:cNvSpPr>
          <p:nvPr/>
        </p:nvSpPr>
        <p:spPr bwMode="auto">
          <a:xfrm>
            <a:off x="16495713" y="14376400"/>
            <a:ext cx="2047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059" tIns="50530" rIns="101059" bIns="50530" anchor="ctr">
            <a:spAutoFit/>
          </a:bodyPr>
          <a:lstStyle>
            <a:lvl1pPr defTabSz="1009650"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096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0965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0965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0965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965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2554" name="TextBox 75"/>
          <p:cNvSpPr txBox="1">
            <a:spLocks noChangeArrowheads="1"/>
          </p:cNvSpPr>
          <p:nvPr/>
        </p:nvSpPr>
        <p:spPr bwMode="auto">
          <a:xfrm>
            <a:off x="465138" y="13949362"/>
            <a:ext cx="11953875" cy="91757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 anchor="ctr" anchorCtr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300" b="1" dirty="0">
                <a:solidFill>
                  <a:schemeClr val="bg1"/>
                </a:solidFill>
                <a:latin typeface="Corbel" pitchFamily="34" charset="0"/>
              </a:rPr>
              <a:t>STATEMENT OF PROBLEM</a:t>
            </a:r>
          </a:p>
        </p:txBody>
      </p:sp>
      <p:sp>
        <p:nvSpPr>
          <p:cNvPr id="2557" name="TextBox 11"/>
          <p:cNvSpPr txBox="1">
            <a:spLocks noChangeArrowheads="1"/>
          </p:cNvSpPr>
          <p:nvPr/>
        </p:nvSpPr>
        <p:spPr bwMode="auto">
          <a:xfrm>
            <a:off x="403225" y="14901188"/>
            <a:ext cx="1191736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orbel" pitchFamily="34" charset="0"/>
              </a:rPr>
              <a:t>Utilizing protocols provided found on phagesdb.org, ULM SEA PHAGES students isolated four </a:t>
            </a:r>
            <a:r>
              <a:rPr lang="en-US" altLang="en-US" sz="2400" i="1" dirty="0" err="1" smtClean="0">
                <a:latin typeface="Corbel" pitchFamily="34" charset="0"/>
              </a:rPr>
              <a:t>Rhodococcus</a:t>
            </a:r>
            <a:r>
              <a:rPr lang="en-US" altLang="en-US" sz="2400" i="1" dirty="0" smtClean="0">
                <a:latin typeface="Corbel" pitchFamily="34" charset="0"/>
              </a:rPr>
              <a:t> </a:t>
            </a:r>
            <a:r>
              <a:rPr lang="en-US" altLang="en-US" sz="2400" i="1" dirty="0" err="1" smtClean="0">
                <a:latin typeface="Corbel" pitchFamily="34" charset="0"/>
              </a:rPr>
              <a:t>erythropolis</a:t>
            </a:r>
            <a:r>
              <a:rPr lang="en-US" altLang="en-US" sz="2400" i="1" dirty="0" smtClean="0">
                <a:latin typeface="Corbel" pitchFamily="34" charset="0"/>
              </a:rPr>
              <a:t> </a:t>
            </a:r>
            <a:r>
              <a:rPr lang="en-US" altLang="en-US" sz="2400" dirty="0" smtClean="0">
                <a:latin typeface="Corbel" pitchFamily="34" charset="0"/>
              </a:rPr>
              <a:t>phages</a:t>
            </a:r>
            <a:r>
              <a:rPr lang="en-US" altLang="en-US" sz="2400" i="1" dirty="0" smtClean="0">
                <a:latin typeface="Corbel" pitchFamily="34" charset="0"/>
              </a:rPr>
              <a:t> – </a:t>
            </a:r>
            <a:r>
              <a:rPr lang="en-US" altLang="en-US" sz="2400" dirty="0" smtClean="0">
                <a:latin typeface="Corbel" pitchFamily="34" charset="0"/>
              </a:rPr>
              <a:t>Chewy VIII, Trina, </a:t>
            </a:r>
            <a:r>
              <a:rPr lang="en-US" altLang="en-US" sz="2400" dirty="0" err="1" smtClean="0">
                <a:latin typeface="Corbel" pitchFamily="34" charset="0"/>
              </a:rPr>
              <a:t>Measels</a:t>
            </a:r>
            <a:r>
              <a:rPr lang="en-US" altLang="en-US" sz="2400" dirty="0" smtClean="0">
                <a:latin typeface="Corbel" pitchFamily="34" charset="0"/>
              </a:rPr>
              <a:t>, and </a:t>
            </a:r>
            <a:r>
              <a:rPr lang="en-US" altLang="en-US" sz="2400" dirty="0" err="1" smtClean="0">
                <a:latin typeface="Corbel" pitchFamily="34" charset="0"/>
              </a:rPr>
              <a:t>JohnSpot</a:t>
            </a:r>
            <a:r>
              <a:rPr lang="en-US" altLang="en-US" sz="2400" dirty="0" smtClean="0">
                <a:latin typeface="Corbel" pitchFamily="34" charset="0"/>
              </a:rPr>
              <a:t>.  Chewy VIII and Trina were sequenced and while both of these </a:t>
            </a:r>
            <a:r>
              <a:rPr lang="en-US" altLang="en-US" sz="2400" dirty="0" err="1" smtClean="0">
                <a:latin typeface="Corbel" pitchFamily="34" charset="0"/>
              </a:rPr>
              <a:t>Rhodococcus</a:t>
            </a:r>
            <a:r>
              <a:rPr lang="en-US" altLang="en-US" sz="2400" dirty="0" smtClean="0">
                <a:latin typeface="Corbel" pitchFamily="34" charset="0"/>
              </a:rPr>
              <a:t> phage singletons display limited sequence homology to known </a:t>
            </a:r>
            <a:r>
              <a:rPr lang="en-US" altLang="en-US" sz="2400" dirty="0" err="1" smtClean="0">
                <a:latin typeface="Corbel" pitchFamily="34" charset="0"/>
              </a:rPr>
              <a:t>Actinobacteriophages</a:t>
            </a:r>
            <a:r>
              <a:rPr lang="en-US" altLang="en-US" sz="2400" dirty="0" smtClean="0">
                <a:latin typeface="Corbel" pitchFamily="34" charset="0"/>
              </a:rPr>
              <a:t>,  they do display multiple BLAST hits to phages that infect </a:t>
            </a:r>
            <a:r>
              <a:rPr lang="en-US" altLang="en-US" sz="2400" dirty="0" err="1" smtClean="0">
                <a:latin typeface="Corbel" pitchFamily="34" charset="0"/>
              </a:rPr>
              <a:t>Rhodococcus</a:t>
            </a:r>
            <a:r>
              <a:rPr lang="en-US" altLang="en-US" sz="2400" dirty="0" smtClean="0">
                <a:latin typeface="Corbel" pitchFamily="34" charset="0"/>
              </a:rPr>
              <a:t>, </a:t>
            </a:r>
            <a:r>
              <a:rPr lang="en-US" altLang="en-US" sz="2400" dirty="0" err="1" smtClean="0">
                <a:latin typeface="Corbel" pitchFamily="34" charset="0"/>
              </a:rPr>
              <a:t>Gordonia</a:t>
            </a:r>
            <a:r>
              <a:rPr lang="en-US" altLang="en-US" sz="2400" dirty="0" smtClean="0">
                <a:latin typeface="Corbel" pitchFamily="34" charset="0"/>
              </a:rPr>
              <a:t>, Streptomyces, and Mycobacterium hosts.  As such, Chewy VIII and Trina may present good candidates for the study of lateral gene transfer among the </a:t>
            </a:r>
            <a:r>
              <a:rPr lang="en-US" altLang="en-US" sz="2400" dirty="0" err="1" smtClean="0">
                <a:latin typeface="Corbel" pitchFamily="34" charset="0"/>
              </a:rPr>
              <a:t>Actinobacteriophages</a:t>
            </a:r>
            <a:r>
              <a:rPr lang="en-US" altLang="en-US" sz="2400" dirty="0" smtClean="0">
                <a:latin typeface="Corbel" pitchFamily="34" charset="0"/>
              </a:rPr>
              <a:t>.</a:t>
            </a:r>
            <a:endParaRPr lang="en-US" altLang="en-US" sz="2400" i="1" dirty="0">
              <a:latin typeface="Corbel" pitchFamily="34" charset="0"/>
            </a:endParaRPr>
          </a:p>
        </p:txBody>
      </p:sp>
      <p:sp>
        <p:nvSpPr>
          <p:cNvPr id="2558" name="TextBox 76"/>
          <p:cNvSpPr txBox="1">
            <a:spLocks noChangeArrowheads="1"/>
          </p:cNvSpPr>
          <p:nvPr/>
        </p:nvSpPr>
        <p:spPr bwMode="auto">
          <a:xfrm>
            <a:off x="31191" y="32102432"/>
            <a:ext cx="12130988" cy="77915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 anchor="ctr" anchorCtr="1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chemeClr val="bg1"/>
                </a:solidFill>
                <a:latin typeface="Corbel" pitchFamily="34" charset="0"/>
              </a:rPr>
              <a:t>Acknowledgments:  This work was supported by the HHMI – SEA – Phage Hunters Program   and Louisiana INBRE program.  </a:t>
            </a:r>
          </a:p>
        </p:txBody>
      </p:sp>
      <p:pic>
        <p:nvPicPr>
          <p:cNvPr id="2559" name="Picture 5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739" y="2663687"/>
            <a:ext cx="3006312" cy="17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71" name="Picture 5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9" y="19000972"/>
            <a:ext cx="5829330" cy="464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2" name="Picture 5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50" y="19000971"/>
            <a:ext cx="5826762" cy="464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957978"/>
              </p:ext>
            </p:extLst>
          </p:nvPr>
        </p:nvGraphicFramePr>
        <p:xfrm>
          <a:off x="13227050" y="6089208"/>
          <a:ext cx="5973762" cy="1150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1254"/>
                <a:gridCol w="1991254"/>
                <a:gridCol w="1991254"/>
              </a:tblGrid>
              <a:tr h="29145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CHEWY </a:t>
                      </a:r>
                      <a:r>
                        <a:rPr lang="en-US" sz="1500" dirty="0" smtClean="0">
                          <a:effectLst/>
                        </a:rPr>
                        <a:t>VIII Putative Functions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41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ORF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Alignment/E/Query</a:t>
                      </a:r>
                      <a:endParaRPr lang="en-US" sz="14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Putative Function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50.2%/6.8/24:18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Sulfur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transferase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74.2%/0.26/37:12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AT Hook Motif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14.3%/9.05/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Carbamoyl dehydratase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89.6%/7.16/66:13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Aldehyde activator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6.2%/1.64/19:651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Ubiquitin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thioesterase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771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98.5%/0.00/27:6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Ribonucleotide diphosphate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reductase</a:t>
                      </a:r>
                      <a:r>
                        <a:rPr lang="en-US" sz="12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-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beta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subunit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771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29.1%/0.48/9:105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Chromodomain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-helicase-DNA-binding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66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15.6%/2.21/6:173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CHRD domain-containing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771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95.5%/0.00/1:1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(FAD dependent) Thymidylate synthase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771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30.9%/3e-20/64:76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Collagen triple helix family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96.3%/0.00/1:21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Terminase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97.6%/0.00/7:10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Tail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98.3%/3.3e-24/8:7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Tail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68.6%/0.64/13:4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Sporulation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4663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70.2%/0.00/3:34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DNA 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</a:rPr>
                        <a:t>polymerase - 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alpha subunit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91.8%/0.00/5:25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DNA 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methylase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50.5%/0.37/60:36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Translocase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65.7%/4e-21/5:7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AAA-ATPase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93.8%/0.00/12:16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PAPS reductase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86.1/0.00/127:101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Helicase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81%/8.83/53:663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ATP-dependent exonuclease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37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12.4%/3.30/17:252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l-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effectLst/>
                        </a:rPr>
                        <a:t>asparaginase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  <a:tr h="7710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20.1%/9.3/6:142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</a:rPr>
                        <a:t>Cobalt ABC transporter ATP-binding protein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322514"/>
            <a:ext cx="4833040" cy="199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>
          <a:xfrm>
            <a:off x="337210" y="26315368"/>
            <a:ext cx="5826763" cy="5442734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458676"/>
              </p:ext>
            </p:extLst>
          </p:nvPr>
        </p:nvGraphicFramePr>
        <p:xfrm>
          <a:off x="13070046" y="17902661"/>
          <a:ext cx="6092720" cy="54692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6360"/>
                <a:gridCol w="3046360"/>
              </a:tblGrid>
              <a:tr h="204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Trina </a:t>
                      </a:r>
                      <a:r>
                        <a:rPr lang="en-US" sz="1100" dirty="0" err="1" smtClean="0">
                          <a:effectLst/>
                        </a:rPr>
                        <a:t>tRNA</a:t>
                      </a:r>
                      <a:r>
                        <a:rPr lang="en-US" sz="1100" dirty="0" smtClean="0">
                          <a:effectLst/>
                        </a:rPr>
                        <a:t> </a:t>
                      </a:r>
                      <a:r>
                        <a:rPr lang="en-US" sz="1100" dirty="0">
                          <a:effectLst/>
                        </a:rPr>
                        <a:t>Number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Amino acid charge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Glycine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Glutamate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Asparagine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Lysine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Lysine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Lysine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Arginine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Glutamine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Histidine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Serine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Threonine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Threonine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Glycine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Tryptophan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Cysteine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Isoleucine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Valine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Alanine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Asparagine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Proline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Phenylalanine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Leucine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Leucine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Leucine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06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Isoleucine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010673"/>
              </p:ext>
            </p:extLst>
          </p:nvPr>
        </p:nvGraphicFramePr>
        <p:xfrm>
          <a:off x="19476327" y="6126022"/>
          <a:ext cx="5698248" cy="174818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99416"/>
                <a:gridCol w="1899416"/>
                <a:gridCol w="1899416"/>
              </a:tblGrid>
              <a:tr h="258614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</a:rPr>
                        <a:t>TRINA</a:t>
                      </a:r>
                      <a:r>
                        <a:rPr lang="en-US" sz="1500" baseline="0" dirty="0" smtClean="0">
                          <a:effectLst/>
                        </a:rPr>
                        <a:t> </a:t>
                      </a:r>
                      <a:r>
                        <a:rPr lang="en-US" sz="1500" dirty="0" smtClean="0">
                          <a:effectLst/>
                        </a:rPr>
                        <a:t>Putative </a:t>
                      </a:r>
                      <a:r>
                        <a:rPr lang="en-US" sz="1500" dirty="0">
                          <a:effectLst/>
                        </a:rPr>
                        <a:t>Functions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805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ORF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Alignment/E/Query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Putative Function</a:t>
                      </a:r>
                      <a:endParaRPr lang="en-US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24.2%/0.92/3:64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Acyltransferase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22.6%/2.52/35:132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Transfer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2.9%/4.24/5:1347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Chemotaxis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12.7%/4.83/9:108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Secretion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22%/0.32/15:248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Sulfotransferase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9.1%/4.63/26:465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Ribonuclease R, partial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15.5%/1.25/20:347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primase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19.2%/9.99/26:104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Transcription regulator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28.2%/7.77/6:142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3-oxoacyl-ACP-reductase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4.6%/4.09/11:608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Aminopeptidase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96.5%/0.00/2:3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methylase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22.6%/4.64/1:27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Transcription regulator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37%/5.93/7:80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Purine phosphorylase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99.8%/0.00/3:2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Nicotinate phosphoribosyl-transferase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10.6%/0.28/12:404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Nitrate reductase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5.6%/8.39/2:404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Carboxypeptidase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35%/4.2/43:750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Polymerase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87.4/1.4e-26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RNA methylase 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91%/6.3/13:216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Adenylate cyclase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11%/8.21/4:384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Helicase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98.5%/1.0e-29/5:6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ADP-ribosyllation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98.8%/0.00/2:4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FAD-dependent thymidylate synthase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49.5%/8.2e-28/33:47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Resucritation-promoting factor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76.8%/5.3e-30/28:68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Methyltransferase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100%/0.00/1:1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Glycosyl-transferase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206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97.2%/0.00/5:6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Ribonucleoside-diphosphate reductase, alpha subunit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45.7%/0.31/43:85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l-asparaginase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91.3%/1.2e-41/46:29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Portal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98.1%/0.00/7:2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Maturation protease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99.1%/0.00/3:2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Major capsid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41.1%/1.15/10:80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Kinase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17.7%/0.17/16:58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Transposase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49.7%/2.8e-39/246:52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Minor tail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79.5%/0.08/1:25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50s ribosomal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40.1%/0.00/3:2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Minor tail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99.6%/0.00/3:2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Metallophosphoesterase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14%/8.58/29:41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Intermediate filament tail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97%/0.00/27:4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helicase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92.1%/8.3e-40/2:17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primase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27%/0.00/5:6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polymerase III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42.4%/0.00/10:301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polymerase III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22.7%/0.85/11:139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Hydrogenase nickel incorporation protein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99.4%/0.00/1:1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Rec-A-like Recombinase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91.5%/6.6e-31/6:8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Terminase association HNH endonuclease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57%/4e-67/5:7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Actinase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31.9%/6.03/3:82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Uroporphyrin-III methyltransferase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37.3%/1.77/12:18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Epimerase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181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21.4%/4.50/7:260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3-dehydroquinate synthase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31.5%/0.06/12:110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Nuclease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18.2%/2.09/28:269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polymerase III beta subunit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204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5%/1.47/16:307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Putative alpha-glycan-water dikinase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16.2%/7.60/38:69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Iron ABC transporter permease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89.3%/4e-25/4:8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Response regulator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18.6%/1.60/3:110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DNA binding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20.4%/10.0/21:3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Ribose ABC transporter auxiliary component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233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6.9%/5.68/2:158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Alpha-glucosidase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62067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234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9.9%/1.99/22:15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Adenosylmethionine-8-amino-7-oxonoanoate aminotransferase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16%/0.085/6:246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Histinidol-phosphate aminotransferase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55%/2.67/11:45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ABC-2-transporter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240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34%/0.65/11:19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RNA/thiamine triphosphate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245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27%/8.02/7:167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ABC transporter sunstrate-binding protein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137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247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24.4%/0.47/3:63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Phospholipid/glycerolacyltransferase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068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249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25.7%/1.20/110:291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Translocation </a:t>
                      </a:r>
                      <a:r>
                        <a:rPr lang="en-US" sz="1200" dirty="0" err="1">
                          <a:effectLst/>
                        </a:rPr>
                        <a:t>TolB</a:t>
                      </a:r>
                      <a:r>
                        <a:rPr lang="en-US" sz="1200" dirty="0">
                          <a:effectLst/>
                        </a:rPr>
                        <a:t> protein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0" name="TextBox 63"/>
          <p:cNvSpPr txBox="1">
            <a:spLocks noChangeArrowheads="1"/>
          </p:cNvSpPr>
          <p:nvPr/>
        </p:nvSpPr>
        <p:spPr bwMode="auto">
          <a:xfrm>
            <a:off x="13455650" y="24126909"/>
            <a:ext cx="11947525" cy="656045"/>
          </a:xfrm>
          <a:prstGeom prst="rect">
            <a:avLst/>
          </a:prstGeom>
          <a:solidFill>
            <a:srgbClr val="4B51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059" tIns="50530" rIns="101059" bIns="5053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chemeClr val="bg1"/>
                </a:solidFill>
                <a:latin typeface="Corbel" pitchFamily="34" charset="0"/>
                <a:cs typeface="Times New Roman" panose="02020603050405020304" pitchFamily="18" charset="0"/>
              </a:rPr>
              <a:t>PHAGE ENZYME TOOL OUTPUT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phageenzymetools.com</a:t>
            </a:r>
            <a:endParaRPr lang="en-US" altLang="en-US" sz="20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56" name="TextBox 10"/>
          <p:cNvSpPr txBox="1">
            <a:spLocks noChangeArrowheads="1"/>
          </p:cNvSpPr>
          <p:nvPr/>
        </p:nvSpPr>
        <p:spPr bwMode="auto">
          <a:xfrm>
            <a:off x="21433063" y="26200141"/>
            <a:ext cx="2612831" cy="4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Corbel" pitchFamily="34" charset="0"/>
              </a:rPr>
              <a:t>Explanation </a:t>
            </a:r>
            <a:endParaRPr lang="en-US" altLang="en-US" sz="2200" b="1" dirty="0">
              <a:latin typeface="Corbel" pitchFamily="34" charset="0"/>
            </a:endParaRPr>
          </a:p>
        </p:txBody>
      </p:sp>
      <p:sp>
        <p:nvSpPr>
          <p:cNvPr id="57" name="TextBox 10"/>
          <p:cNvSpPr txBox="1">
            <a:spLocks noChangeArrowheads="1"/>
          </p:cNvSpPr>
          <p:nvPr/>
        </p:nvSpPr>
        <p:spPr bwMode="auto">
          <a:xfrm>
            <a:off x="21433063" y="29292758"/>
            <a:ext cx="3323193" cy="44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smtClean="0">
                <a:latin typeface="Corbel" pitchFamily="34" charset="0"/>
              </a:rPr>
              <a:t>Explanation </a:t>
            </a:r>
            <a:endParaRPr lang="en-US" altLang="en-US" sz="2200" b="1" dirty="0">
              <a:latin typeface="Corbel" pitchFamily="34" charset="0"/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2493" r="43812" b="34875"/>
          <a:stretch/>
        </p:blipFill>
        <p:spPr bwMode="auto">
          <a:xfrm>
            <a:off x="26044526" y="6387713"/>
            <a:ext cx="11947525" cy="253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32493" r="43763" b="33754"/>
          <a:stretch/>
        </p:blipFill>
        <p:spPr bwMode="auto">
          <a:xfrm>
            <a:off x="26101969" y="9079524"/>
            <a:ext cx="11947525" cy="337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" t="32774" r="51651" b="30233"/>
          <a:stretch/>
        </p:blipFill>
        <p:spPr bwMode="auto">
          <a:xfrm>
            <a:off x="25987082" y="13371443"/>
            <a:ext cx="12062411" cy="369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32774" r="51600" b="34874"/>
          <a:stretch/>
        </p:blipFill>
        <p:spPr bwMode="auto">
          <a:xfrm>
            <a:off x="25924080" y="17214850"/>
            <a:ext cx="12243141" cy="323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t="18760" r="29722" b="12564"/>
          <a:stretch/>
        </p:blipFill>
        <p:spPr bwMode="auto">
          <a:xfrm>
            <a:off x="26044526" y="22024065"/>
            <a:ext cx="5749524" cy="48416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4286" r="50000" b="6249"/>
          <a:stretch/>
        </p:blipFill>
        <p:spPr bwMode="auto">
          <a:xfrm>
            <a:off x="25967458" y="26989469"/>
            <a:ext cx="5769147" cy="47966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4" t="16874" r="30424" b="31042"/>
          <a:stretch/>
        </p:blipFill>
        <p:spPr bwMode="auto">
          <a:xfrm>
            <a:off x="31972435" y="22025469"/>
            <a:ext cx="6026608" cy="4840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7499" r="50000" b="7709"/>
          <a:stretch/>
        </p:blipFill>
        <p:spPr bwMode="auto">
          <a:xfrm>
            <a:off x="31986785" y="26990873"/>
            <a:ext cx="6146633" cy="473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10"/>
          <p:cNvSpPr txBox="1">
            <a:spLocks noChangeArrowheads="1"/>
          </p:cNvSpPr>
          <p:nvPr/>
        </p:nvSpPr>
        <p:spPr bwMode="auto">
          <a:xfrm>
            <a:off x="32120113" y="31893023"/>
            <a:ext cx="6284687" cy="102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latin typeface="Corbel" pitchFamily="34" charset="0"/>
              </a:rPr>
              <a:t>BLASTn</a:t>
            </a:r>
            <a:r>
              <a:rPr lang="en-US" altLang="en-US" sz="2000" b="1" dirty="0" smtClean="0">
                <a:latin typeface="Corbel" pitchFamily="34" charset="0"/>
              </a:rPr>
              <a:t> results for Trina show limited sequence homology with </a:t>
            </a:r>
            <a:r>
              <a:rPr lang="en-US" altLang="en-US" sz="2000" b="1" dirty="0" err="1" smtClean="0">
                <a:latin typeface="Corbel" pitchFamily="34" charset="0"/>
              </a:rPr>
              <a:t>Rhodococcus</a:t>
            </a:r>
            <a:r>
              <a:rPr lang="en-US" altLang="en-US" sz="2000" b="1" dirty="0" smtClean="0">
                <a:latin typeface="Corbel" pitchFamily="34" charset="0"/>
              </a:rPr>
              <a:t>, Streptomyces, </a:t>
            </a:r>
            <a:r>
              <a:rPr lang="en-US" altLang="en-US" sz="2000" b="1" dirty="0" err="1" smtClean="0">
                <a:latin typeface="Corbel" pitchFamily="34" charset="0"/>
              </a:rPr>
              <a:t>Gordonia</a:t>
            </a:r>
            <a:r>
              <a:rPr lang="en-US" altLang="en-US" sz="2000" b="1" dirty="0" smtClean="0">
                <a:latin typeface="Corbel" pitchFamily="34" charset="0"/>
              </a:rPr>
              <a:t>, and Mycobacterium phages.</a:t>
            </a:r>
            <a:endParaRPr lang="en-US" altLang="en-US" sz="2000" b="1" dirty="0">
              <a:latin typeface="Corbel" pitchFamily="34" charset="0"/>
            </a:endParaRPr>
          </a:p>
        </p:txBody>
      </p:sp>
      <p:sp>
        <p:nvSpPr>
          <p:cNvPr id="72" name="TextBox 10"/>
          <p:cNvSpPr txBox="1">
            <a:spLocks noChangeArrowheads="1"/>
          </p:cNvSpPr>
          <p:nvPr/>
        </p:nvSpPr>
        <p:spPr bwMode="auto">
          <a:xfrm>
            <a:off x="25924079" y="31911301"/>
            <a:ext cx="6001546" cy="102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059" tIns="50530" rIns="101059" bIns="5053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17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14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2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0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849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 smtClean="0">
                <a:latin typeface="Corbel" pitchFamily="34" charset="0"/>
              </a:rPr>
              <a:t>BLASTn</a:t>
            </a:r>
            <a:r>
              <a:rPr lang="en-US" altLang="en-US" sz="2000" b="1" dirty="0">
                <a:latin typeface="Corbel" pitchFamily="34" charset="0"/>
              </a:rPr>
              <a:t> </a:t>
            </a:r>
            <a:r>
              <a:rPr lang="en-US" altLang="en-US" sz="2000" b="1" dirty="0" smtClean="0">
                <a:latin typeface="Corbel" pitchFamily="34" charset="0"/>
              </a:rPr>
              <a:t>results for Chewy VIII show limited sequence homology with </a:t>
            </a:r>
            <a:r>
              <a:rPr lang="en-US" altLang="en-US" sz="2000" b="1" dirty="0" err="1" smtClean="0">
                <a:latin typeface="Corbel" pitchFamily="34" charset="0"/>
              </a:rPr>
              <a:t>Gordonia</a:t>
            </a:r>
            <a:r>
              <a:rPr lang="en-US" altLang="en-US" sz="2000" b="1" dirty="0" smtClean="0">
                <a:latin typeface="Corbel" pitchFamily="34" charset="0"/>
              </a:rPr>
              <a:t>, </a:t>
            </a:r>
            <a:r>
              <a:rPr lang="en-US" altLang="en-US" sz="2000" b="1" dirty="0" err="1" smtClean="0">
                <a:latin typeface="Corbel" pitchFamily="34" charset="0"/>
              </a:rPr>
              <a:t>Rhodococcus</a:t>
            </a:r>
            <a:r>
              <a:rPr lang="en-US" altLang="en-US" sz="2000" b="1" dirty="0" smtClean="0">
                <a:latin typeface="Corbel" pitchFamily="34" charset="0"/>
              </a:rPr>
              <a:t>, Streptomyces, and Mycobacterium phages .</a:t>
            </a:r>
            <a:endParaRPr lang="en-US" altLang="en-US" sz="2000" b="1" dirty="0">
              <a:latin typeface="Corbel" pitchFamily="34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8" t="13061" r="61145" b="27292"/>
          <a:stretch/>
        </p:blipFill>
        <p:spPr bwMode="auto">
          <a:xfrm>
            <a:off x="6252452" y="26250948"/>
            <a:ext cx="6010769" cy="54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73289" r="65263" b="23808"/>
          <a:stretch/>
        </p:blipFill>
        <p:spPr bwMode="auto">
          <a:xfrm>
            <a:off x="4850543" y="30634927"/>
            <a:ext cx="986972" cy="2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6" t="73289" r="65263" b="23808"/>
          <a:stretch/>
        </p:blipFill>
        <p:spPr bwMode="auto">
          <a:xfrm>
            <a:off x="10999633" y="30679708"/>
            <a:ext cx="986972" cy="2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 t="77503" r="62871" b="20320"/>
          <a:stretch/>
        </p:blipFill>
        <p:spPr bwMode="auto">
          <a:xfrm>
            <a:off x="10360654" y="31096269"/>
            <a:ext cx="1640114" cy="21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 t="77503" r="62871" b="20320"/>
          <a:stretch/>
        </p:blipFill>
        <p:spPr bwMode="auto">
          <a:xfrm>
            <a:off x="4187702" y="31228062"/>
            <a:ext cx="1640114" cy="22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17"/>
          <a:srcRect l="11786" t="12222" r="46535" b="3651"/>
          <a:stretch/>
        </p:blipFill>
        <p:spPr>
          <a:xfrm>
            <a:off x="12773025" y="24782954"/>
            <a:ext cx="6057900" cy="496342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18"/>
          <a:srcRect l="11678" t="10635" r="46750" b="4921"/>
          <a:stretch/>
        </p:blipFill>
        <p:spPr>
          <a:xfrm>
            <a:off x="18964275" y="24925937"/>
            <a:ext cx="6430343" cy="4820444"/>
          </a:xfrm>
          <a:prstGeom prst="rect">
            <a:avLst/>
          </a:prstGeom>
        </p:spPr>
      </p:pic>
      <p:pic>
        <p:nvPicPr>
          <p:cNvPr id="60" name="Content Placeholder 3"/>
          <p:cNvPicPr>
            <a:picLocks noChangeAspect="1"/>
          </p:cNvPicPr>
          <p:nvPr/>
        </p:nvPicPr>
        <p:blipFill rotWithShape="1">
          <a:blip r:embed="rId19"/>
          <a:srcRect l="10929" t="12540" r="46320" b="4920"/>
          <a:stretch/>
        </p:blipFill>
        <p:spPr>
          <a:xfrm>
            <a:off x="12630150" y="29746381"/>
            <a:ext cx="5604994" cy="3135205"/>
          </a:xfrm>
          <a:prstGeom prst="rect">
            <a:avLst/>
          </a:prstGeom>
        </p:spPr>
      </p:pic>
      <p:pic>
        <p:nvPicPr>
          <p:cNvPr id="65" name="Content Placeholder 3"/>
          <p:cNvPicPr>
            <a:picLocks noChangeAspect="1"/>
          </p:cNvPicPr>
          <p:nvPr/>
        </p:nvPicPr>
        <p:blipFill rotWithShape="1">
          <a:blip r:embed="rId20"/>
          <a:srcRect l="10929" t="12857" r="46107" b="5238"/>
          <a:stretch/>
        </p:blipFill>
        <p:spPr>
          <a:xfrm>
            <a:off x="18235144" y="29746381"/>
            <a:ext cx="7559522" cy="3135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39439" y="26770164"/>
            <a:ext cx="224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rbel" pitchFamily="34" charset="0"/>
              </a:rPr>
              <a:t>Chewy VIII</a:t>
            </a:r>
            <a:endParaRPr lang="en-US" sz="2800" b="1" dirty="0">
              <a:solidFill>
                <a:schemeClr val="bg1"/>
              </a:solidFill>
              <a:latin typeface="Corbe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30647" y="26751244"/>
            <a:ext cx="157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rbel" pitchFamily="34" charset="0"/>
              </a:rPr>
              <a:t>Trina</a:t>
            </a:r>
            <a:endParaRPr lang="en-US" sz="2800" b="1" dirty="0">
              <a:solidFill>
                <a:schemeClr val="bg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7832</TotalTime>
  <Words>985</Words>
  <Application>Microsoft Office PowerPoint</Application>
  <PresentationFormat>Custom</PresentationFormat>
  <Paragraphs>346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Corbel</vt:lpstr>
      <vt:lpstr>Times New Roman</vt:lpstr>
      <vt:lpstr>Office Theme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afindley</dc:creator>
  <cp:lastModifiedBy>Ann Findley</cp:lastModifiedBy>
  <cp:revision>150</cp:revision>
  <cp:lastPrinted>2012-06-06T14:42:21Z</cp:lastPrinted>
  <dcterms:created xsi:type="dcterms:W3CDTF">2011-02-23T21:58:49Z</dcterms:created>
  <dcterms:modified xsi:type="dcterms:W3CDTF">2015-06-10T15:20:54Z</dcterms:modified>
</cp:coreProperties>
</file>