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062400" cy="365760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F242C"/>
    <a:srgbClr val="DE0306"/>
    <a:srgbClr val="FF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87403" autoAdjust="0"/>
  </p:normalViewPr>
  <p:slideViewPr>
    <p:cSldViewPr snapToGrid="0" snapToObjects="1">
      <p:cViewPr>
        <p:scale>
          <a:sx n="10" d="100"/>
          <a:sy n="10" d="100"/>
        </p:scale>
        <p:origin x="-3296" y="-648"/>
      </p:cViewPr>
      <p:guideLst>
        <p:guide orient="horz" pos="11520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1A26-CC88-0543-9636-C817D5D52783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7325" y="685800"/>
            <a:ext cx="3943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5E0DA-4E3A-F345-BBE9-A145EBB25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9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5E0DA-4E3A-F345-BBE9-A145EBB251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1362270"/>
            <a:ext cx="3575304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20726400"/>
            <a:ext cx="294436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776265" y="7814740"/>
            <a:ext cx="52994245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78938" y="7814740"/>
            <a:ext cx="15829629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3503469"/>
            <a:ext cx="3575304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5502473"/>
            <a:ext cx="35753040" cy="800099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8935" y="45516801"/>
            <a:ext cx="105645265" cy="1287356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25243" y="45516801"/>
            <a:ext cx="105645270" cy="1287356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1464736"/>
            <a:ext cx="378561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87269"/>
            <a:ext cx="18584865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599333"/>
            <a:ext cx="18584865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8187269"/>
            <a:ext cx="18592165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1599333"/>
            <a:ext cx="18592165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7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3" y="1456267"/>
            <a:ext cx="13838240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456270"/>
            <a:ext cx="23514050" cy="3121660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3" y="7653870"/>
            <a:ext cx="13838240" cy="2501900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5603201"/>
            <a:ext cx="25237440" cy="302260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268133"/>
            <a:ext cx="2523744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8625804"/>
            <a:ext cx="25237440" cy="429259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464736"/>
            <a:ext cx="37856160" cy="60960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534404"/>
            <a:ext cx="37856160" cy="24138469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3900537"/>
            <a:ext cx="98145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473B-7AD7-C644-AA48-66A8543A95E1}" type="datetimeFigureOut">
              <a:rPr lang="en-US" smtClean="0"/>
              <a:t>5/31/15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3900537"/>
            <a:ext cx="133197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3900537"/>
            <a:ext cx="98145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F01E-51AA-EC46-92B2-F58044B5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062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jpeg"/><Relationship Id="rId23" Type="http://schemas.microsoft.com/office/2007/relationships/hdphoto" Target="../media/hdphoto1.wdp"/><Relationship Id="rId24" Type="http://schemas.openxmlformats.org/officeDocument/2006/relationships/image" Target="../media/image21.emf"/><Relationship Id="rId10" Type="http://schemas.openxmlformats.org/officeDocument/2006/relationships/image" Target="../media/image8.jp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242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30643836" y="32823647"/>
            <a:ext cx="10954773" cy="32372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643836" y="22742794"/>
            <a:ext cx="10954773" cy="9085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0643836" y="18515777"/>
            <a:ext cx="10954773" cy="37600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643836" y="5664373"/>
            <a:ext cx="10954773" cy="12385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4910660" y="5664373"/>
            <a:ext cx="14856757" cy="64006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4910660" y="12985012"/>
            <a:ext cx="14856757" cy="231177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07900" y="28525122"/>
            <a:ext cx="13638525" cy="75971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7901" y="15882629"/>
            <a:ext cx="13638525" cy="120972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07901" y="5664373"/>
            <a:ext cx="13638525" cy="9744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7901" y="462490"/>
            <a:ext cx="41190708" cy="457734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28575" cmpd="sng">
                <a:solidFill>
                  <a:srgbClr val="000000"/>
                </a:solidFill>
              </a:ln>
            </a:endParaRPr>
          </a:p>
        </p:txBody>
      </p:sp>
      <p:pic>
        <p:nvPicPr>
          <p:cNvPr id="4" name="Picture 4" descr="http://miamioh.edu/_files/images/ucm/resources/logo/print-FSL_186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381" y="1065719"/>
            <a:ext cx="7260771" cy="16854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79692" y="6330555"/>
            <a:ext cx="7682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Abstract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706870" y="16433680"/>
            <a:ext cx="11381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5280" y="13488851"/>
            <a:ext cx="66389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71084" y="5959573"/>
            <a:ext cx="63628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6414" y="8395883"/>
            <a:ext cx="13260012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We have isolated a J cluster mycobacteriophage from a dumpster outside a student residence hall at Miami university (Oxford, OH) by enrichment culture using </a:t>
            </a:r>
            <a:r>
              <a:rPr lang="en-US" sz="3000" i="1" dirty="0" smtClean="0"/>
              <a:t>Mycobacterium smegmatis </a:t>
            </a:r>
            <a:r>
              <a:rPr lang="en-US" sz="3000" dirty="0" smtClean="0"/>
              <a:t>as a host. The phage, named DmpstrDiver, was isolated through six rounds of purification an consistently yielded lytic plaques of variable size. Electron microscopy revealed phage particles with a distinct head shape and a tail of constant length and morphology The 112,285-base pair genome of DmpstrDiver encodes approximately 230 genes (pending final annotation) and a single tRNA for glycine. There is extensive </a:t>
            </a:r>
            <a:r>
              <a:rPr lang="en-US" sz="3000" dirty="0" err="1" smtClean="0"/>
              <a:t>synteny</a:t>
            </a:r>
            <a:r>
              <a:rPr lang="en-US" sz="3000" dirty="0" smtClean="0"/>
              <a:t> with other phages from cluster J, including large blocks in which predicted amino acid sequences are 100% identical to any of various other J phages, suggesting strongly that recombination is a major evolutionary mechanism for generation of new phages, which in turn suggests that co-infection is likely. There is also a low GC content of 60.6%, as well as a very small number of unique genes and genes that share homology only with chromosomal genes from other </a:t>
            </a:r>
            <a:r>
              <a:rPr lang="en-US" sz="3000" i="1" dirty="0" smtClean="0"/>
              <a:t>Mycobacterium species. </a:t>
            </a:r>
            <a:endParaRPr lang="en-US" sz="3000" i="1" dirty="0" smtClean="0"/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829785" y="458227"/>
            <a:ext cx="2256294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300" dirty="0" smtClean="0"/>
              <a:t>DmpstrDiver: It’s Just a Phage</a:t>
            </a:r>
            <a:endParaRPr lang="en-US" sz="143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2473" y="18515777"/>
            <a:ext cx="11381033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AutoNum type="arabicPeriod"/>
            </a:pPr>
            <a:r>
              <a:rPr lang="en-US" sz="3000" dirty="0" smtClean="0"/>
              <a:t>Sample was collected from </a:t>
            </a:r>
            <a:r>
              <a:rPr lang="en-US" sz="3000" dirty="0" smtClean="0"/>
              <a:t>residue within a dumpster. </a:t>
            </a:r>
            <a:endParaRPr lang="en-US" sz="3000" dirty="0" smtClean="0"/>
          </a:p>
          <a:p>
            <a:pPr marL="1371600" indent="-1371600">
              <a:buAutoNum type="arabicPeriod"/>
            </a:pPr>
            <a:r>
              <a:rPr lang="en-US" sz="3000" dirty="0" smtClean="0"/>
              <a:t>Phage was isolated through </a:t>
            </a:r>
            <a:r>
              <a:rPr lang="en-US" sz="3000" dirty="0" smtClean="0"/>
              <a:t>enrichment</a:t>
            </a:r>
            <a:r>
              <a:rPr lang="en-US" sz="3000" dirty="0" smtClean="0"/>
              <a:t>, providing an ideal growth environment. </a:t>
            </a:r>
            <a:endParaRPr lang="en-US" sz="3000" dirty="0" smtClean="0"/>
          </a:p>
          <a:p>
            <a:pPr marL="1371600" indent="-1371600">
              <a:buAutoNum type="arabicPeriod"/>
            </a:pPr>
            <a:r>
              <a:rPr lang="en-US" sz="3000" dirty="0" smtClean="0"/>
              <a:t>Phage </a:t>
            </a:r>
            <a:r>
              <a:rPr lang="en-US" sz="3000" dirty="0" smtClean="0"/>
              <a:t>was purified and plated with </a:t>
            </a:r>
            <a:r>
              <a:rPr lang="en-US" sz="3000" i="1" dirty="0" smtClean="0"/>
              <a:t>Mycobacterium Smegmatis</a:t>
            </a:r>
            <a:r>
              <a:rPr lang="en-US" sz="3000" dirty="0" smtClean="0"/>
              <a:t>.</a:t>
            </a:r>
          </a:p>
          <a:p>
            <a:pPr marL="3879662" lvl="1" indent="-1371600">
              <a:buAutoNum type="arabicPeriod"/>
            </a:pPr>
            <a:r>
              <a:rPr lang="en-US" sz="3000" dirty="0" smtClean="0"/>
              <a:t>Multiple streaks were done to further purify the phage</a:t>
            </a:r>
            <a:r>
              <a:rPr lang="en-US" sz="3000" dirty="0" smtClean="0"/>
              <a:t>.</a:t>
            </a:r>
          </a:p>
          <a:p>
            <a:pPr marL="3879662" lvl="1" indent="-1371600">
              <a:buAutoNum type="arabicPeriod"/>
            </a:pPr>
            <a:r>
              <a:rPr lang="en-US" sz="3000" dirty="0" smtClean="0"/>
              <a:t>Due to contamination, 25</a:t>
            </a:r>
            <a:r>
              <a:rPr lang="en-US" sz="3000" dirty="0"/>
              <a:t>µ</a:t>
            </a:r>
            <a:r>
              <a:rPr lang="en-US" sz="3000" dirty="0" smtClean="0"/>
              <a:t>L Chloroform was added to dilutions of purification 5. </a:t>
            </a:r>
            <a:endParaRPr lang="en-US" sz="3000" dirty="0" smtClean="0"/>
          </a:p>
          <a:p>
            <a:pPr marL="1371600" indent="-1371600">
              <a:buAutoNum type="arabicPeriod"/>
            </a:pPr>
            <a:r>
              <a:rPr lang="en-US" sz="3000" dirty="0" smtClean="0"/>
              <a:t>A stock solution was created with a titer of 5.36 x </a:t>
            </a:r>
            <a:r>
              <a:rPr lang="en-US" sz="3000" dirty="0" smtClean="0"/>
              <a:t>10</a:t>
            </a:r>
            <a:r>
              <a:rPr lang="en-US" sz="3000" baseline="30000" dirty="0"/>
              <a:t>7</a:t>
            </a:r>
            <a:r>
              <a:rPr lang="en-US" sz="3000" dirty="0" smtClean="0"/>
              <a:t> </a:t>
            </a:r>
            <a:r>
              <a:rPr lang="en-US" sz="3000" dirty="0" smtClean="0"/>
              <a:t>PFUs/</a:t>
            </a:r>
            <a:r>
              <a:rPr lang="en-US" sz="3000" dirty="0" err="1" smtClean="0"/>
              <a:t>mL.</a:t>
            </a:r>
            <a:endParaRPr lang="en-US" sz="3000" dirty="0" smtClean="0"/>
          </a:p>
          <a:p>
            <a:pPr marL="1371600" indent="-1371600"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Phage </a:t>
            </a:r>
            <a:r>
              <a:rPr lang="en-US" sz="3000" dirty="0" smtClean="0">
                <a:solidFill>
                  <a:srgbClr val="000000"/>
                </a:solidFill>
              </a:rPr>
              <a:t>morphology was observed through </a:t>
            </a:r>
            <a:r>
              <a:rPr lang="en-US" sz="3000" dirty="0" smtClean="0">
                <a:solidFill>
                  <a:srgbClr val="000000"/>
                </a:solidFill>
              </a:rPr>
              <a:t>transition electron </a:t>
            </a:r>
            <a:r>
              <a:rPr lang="en-US" sz="3000" dirty="0" smtClean="0">
                <a:solidFill>
                  <a:srgbClr val="000000"/>
                </a:solidFill>
              </a:rPr>
              <a:t>microscopy. </a:t>
            </a:r>
          </a:p>
          <a:p>
            <a:pPr marL="1371600" indent="-1371600"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DNA was extracted </a:t>
            </a:r>
            <a:r>
              <a:rPr lang="en-US" sz="3000" dirty="0" smtClean="0">
                <a:solidFill>
                  <a:srgbClr val="000000"/>
                </a:solidFill>
              </a:rPr>
              <a:t>and analyzed by the Pittsburgh Bacteriophage Institute. 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1371600" indent="-1371600"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The genome </a:t>
            </a:r>
            <a:r>
              <a:rPr lang="en-US" sz="3000" dirty="0" smtClean="0">
                <a:solidFill>
                  <a:srgbClr val="000000"/>
                </a:solidFill>
              </a:rPr>
              <a:t>was then </a:t>
            </a:r>
            <a:r>
              <a:rPr lang="en-US" sz="3000" dirty="0" smtClean="0">
                <a:solidFill>
                  <a:srgbClr val="000000"/>
                </a:solidFill>
              </a:rPr>
              <a:t>annotated using Genemark, Artemis, and BLAST.</a:t>
            </a:r>
          </a:p>
          <a:p>
            <a:pPr marL="1371600" indent="-1371600"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Protein functions were then predicted using interProScan. </a:t>
            </a:r>
          </a:p>
          <a:p>
            <a:endParaRPr lang="en-US" dirty="0"/>
          </a:p>
        </p:txBody>
      </p:sp>
      <p:pic>
        <p:nvPicPr>
          <p:cNvPr id="12" name="Picture 11" descr="IMG_29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11" y="30752493"/>
            <a:ext cx="2501733" cy="3799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/>
          <a:srcRect t="23116" r="21528" b="19233"/>
          <a:stretch/>
        </p:blipFill>
        <p:spPr>
          <a:xfrm>
            <a:off x="1706870" y="30686507"/>
            <a:ext cx="5127272" cy="231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phagemugs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03505" y="23555653"/>
            <a:ext cx="3659218" cy="2650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hijacking.jpg"/>
          <p:cNvPicPr>
            <a:picLocks noChangeAspect="1"/>
          </p:cNvPicPr>
          <p:nvPr/>
        </p:nvPicPr>
        <p:blipFill>
          <a:blip r:embed="rId7" cstate="print"/>
          <a:srcRect l="2778" t="13289" r="5556" b="5315"/>
          <a:stretch>
            <a:fillRect/>
          </a:stretch>
        </p:blipFill>
        <p:spPr>
          <a:xfrm>
            <a:off x="36552495" y="23223600"/>
            <a:ext cx="4540784" cy="4057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infected.jpg"/>
          <p:cNvPicPr>
            <a:picLocks noChangeAspect="1"/>
          </p:cNvPicPr>
          <p:nvPr/>
        </p:nvPicPr>
        <p:blipFill>
          <a:blip r:embed="rId8" cstate="print"/>
          <a:srcRect l="4232" t="5661" r="4068"/>
          <a:stretch>
            <a:fillRect/>
          </a:stretch>
        </p:blipFill>
        <p:spPr>
          <a:xfrm>
            <a:off x="31355096" y="27068359"/>
            <a:ext cx="4370478" cy="4163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Dumpster Comic.jpg"/>
          <p:cNvPicPr>
            <a:picLocks noChangeAspect="1"/>
          </p:cNvPicPr>
          <p:nvPr/>
        </p:nvPicPr>
        <p:blipFill>
          <a:blip r:embed="rId9" cstate="print"/>
          <a:srcRect l="3509" t="4637" r="14035" b="16538"/>
          <a:stretch>
            <a:fillRect/>
          </a:stretch>
        </p:blipFill>
        <p:spPr>
          <a:xfrm>
            <a:off x="36552494" y="27519260"/>
            <a:ext cx="4406103" cy="3711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IMG_296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82" y="30632714"/>
            <a:ext cx="2311056" cy="391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ETM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270317" y="20056503"/>
            <a:ext cx="5104431" cy="4505764"/>
          </a:xfrm>
          <a:prstGeom prst="rect">
            <a:avLst/>
          </a:prstGeom>
        </p:spPr>
      </p:pic>
      <p:pic>
        <p:nvPicPr>
          <p:cNvPr id="22" name="Picture 21" descr="ET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44917" y="20056503"/>
            <a:ext cx="5117827" cy="4505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1641" y="19571933"/>
            <a:ext cx="961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900" b="1" dirty="0" smtClean="0"/>
              <a:t>A</a:t>
            </a:r>
            <a:endParaRPr lang="en-US" sz="11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383429" y="19571933"/>
            <a:ext cx="961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900" b="1" dirty="0" smtClean="0"/>
              <a:t>B</a:t>
            </a:r>
            <a:endParaRPr lang="en-US" sz="11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215333" y="25380013"/>
            <a:ext cx="12247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3: </a:t>
            </a:r>
            <a:r>
              <a:rPr lang="en-US" sz="3000" dirty="0" smtClean="0"/>
              <a:t>Electron micrographs displaying phage morphology of DmpstrDiver. Figure A shows a high density of phage at 25,000x magnification. Figure B shows phage morphology at 100,000x magnification. Relatively strong capsid structures are observed with medium length tails and small hook proteins. </a:t>
            </a:r>
            <a:endParaRPr 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665924" y="17687265"/>
            <a:ext cx="6796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2: </a:t>
            </a:r>
            <a:r>
              <a:rPr lang="en-US" sz="3000" dirty="0" smtClean="0"/>
              <a:t>Plaque morphology of DmpstrDiver. Small lytic plaques are observed with little plaque density. 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20" y="3118863"/>
            <a:ext cx="3059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Elsa Clenny, Jana Cable, Martha Carter, Justin Crookes, </a:t>
            </a:r>
            <a:r>
              <a:rPr lang="en-US" sz="2400" dirty="0" err="1" smtClean="0"/>
              <a:t>Conor</a:t>
            </a:r>
            <a:r>
              <a:rPr lang="en-US" sz="2400" dirty="0" smtClean="0"/>
              <a:t> </a:t>
            </a:r>
            <a:r>
              <a:rPr lang="en-US" sz="2400" dirty="0" err="1" smtClean="0"/>
              <a:t>Ferrall</a:t>
            </a:r>
            <a:r>
              <a:rPr lang="en-US" sz="2400" dirty="0" smtClean="0"/>
              <a:t>, </a:t>
            </a:r>
            <a:r>
              <a:rPr lang="en-US" sz="2400" dirty="0" err="1" smtClean="0"/>
              <a:t>Rachana</a:t>
            </a:r>
            <a:r>
              <a:rPr lang="en-US" sz="2400" dirty="0" smtClean="0"/>
              <a:t> </a:t>
            </a:r>
            <a:r>
              <a:rPr lang="en-US" sz="2400" dirty="0" err="1" smtClean="0"/>
              <a:t>Gollapudi</a:t>
            </a:r>
            <a:r>
              <a:rPr lang="en-US" sz="2400" dirty="0" smtClean="0"/>
              <a:t>, Sarah </a:t>
            </a:r>
            <a:r>
              <a:rPr lang="en-US" sz="2400" dirty="0" err="1" smtClean="0"/>
              <a:t>Hiner</a:t>
            </a:r>
            <a:r>
              <a:rPr lang="en-US" sz="2400" dirty="0" smtClean="0"/>
              <a:t>, Pierce </a:t>
            </a:r>
            <a:r>
              <a:rPr lang="en-US" sz="2400" dirty="0" err="1" smtClean="0"/>
              <a:t>Kurek</a:t>
            </a:r>
            <a:r>
              <a:rPr lang="en-US" sz="2400" dirty="0" smtClean="0"/>
              <a:t>, Ciara Lawson, Geneva Mommsen, </a:t>
            </a:r>
            <a:r>
              <a:rPr lang="en-US" sz="2400" dirty="0" err="1" smtClean="0"/>
              <a:t>Sammi</a:t>
            </a:r>
            <a:r>
              <a:rPr lang="en-US" sz="2400" dirty="0" smtClean="0"/>
              <a:t> </a:t>
            </a:r>
            <a:r>
              <a:rPr lang="en-US" sz="2400" dirty="0" err="1" smtClean="0"/>
              <a:t>Podolyan</a:t>
            </a:r>
            <a:r>
              <a:rPr lang="en-US" sz="2400" dirty="0" smtClean="0"/>
              <a:t>, Leah </a:t>
            </a:r>
            <a:r>
              <a:rPr lang="en-US" sz="2400" dirty="0" err="1" smtClean="0"/>
              <a:t>Stetzel</a:t>
            </a:r>
            <a:r>
              <a:rPr lang="en-US" sz="2400" dirty="0" smtClean="0"/>
              <a:t>, Julie Donna, </a:t>
            </a:r>
            <a:r>
              <a:rPr lang="en-US" sz="2400" dirty="0" err="1" smtClean="0"/>
              <a:t>Ryann</a:t>
            </a:r>
            <a:r>
              <a:rPr lang="en-US" sz="2400" dirty="0" smtClean="0"/>
              <a:t> </a:t>
            </a:r>
            <a:r>
              <a:rPr lang="en-US" sz="2400" dirty="0" err="1" smtClean="0"/>
              <a:t>Brzoska</a:t>
            </a:r>
            <a:r>
              <a:rPr lang="en-US" sz="2400" dirty="0" smtClean="0"/>
              <a:t>, Gabrielle Lopez, David Ream,</a:t>
            </a:r>
            <a:r>
              <a:rPr lang="en-US" sz="2400" dirty="0"/>
              <a:t> Mitchell </a:t>
            </a:r>
            <a:r>
              <a:rPr lang="en-US" sz="2400" dirty="0" err="1" smtClean="0"/>
              <a:t>Balish</a:t>
            </a:r>
            <a:r>
              <a:rPr lang="en-US" sz="2400" dirty="0" smtClean="0"/>
              <a:t>, </a:t>
            </a:r>
            <a:r>
              <a:rPr lang="en-US" sz="2400" dirty="0" err="1" smtClean="0"/>
              <a:t>Iddo</a:t>
            </a:r>
            <a:r>
              <a:rPr lang="en-US" sz="2400" dirty="0" smtClean="0"/>
              <a:t> Friedberg, Gary Janssen.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3703891" y="28253364"/>
            <a:ext cx="509930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4: </a:t>
            </a:r>
            <a:r>
              <a:rPr lang="en-US" sz="3000" dirty="0" smtClean="0"/>
              <a:t>DmpstrDiver contains a genome length of 112,285bp translating to 227-230 genes. Within this genome there is a low GC content of 60.6%. DmpstrDiver was found to be a member of the J cluster of phages making it relatively unique.  This genome was found to encode for capsid proteins as well as proteins associated with hydrolysis, including nucleases, transcription factors, a possible RNA ligase and an integrase. </a:t>
            </a:r>
            <a:endParaRPr lang="en-US" sz="3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641" y="27650670"/>
            <a:ext cx="7041696" cy="7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1029385" y="32800763"/>
            <a:ext cx="99292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References:</a:t>
            </a:r>
          </a:p>
          <a:p>
            <a:r>
              <a:rPr lang="en-US" sz="2400" dirty="0"/>
              <a:t> </a:t>
            </a:r>
            <a:r>
              <a:rPr lang="en-US" sz="2400" baseline="30000" dirty="0"/>
              <a:t> </a:t>
            </a:r>
            <a:r>
              <a:rPr lang="en-US" sz="2400" dirty="0"/>
              <a:t>1 </a:t>
            </a:r>
            <a:r>
              <a:rPr lang="en-US" sz="2400" dirty="0" err="1"/>
              <a:t>Hatfull</a:t>
            </a:r>
            <a:r>
              <a:rPr lang="en-US" sz="2400" dirty="0"/>
              <a:t>, G. Bacteriophages: Nature’s Most Successful Experiment (2008) </a:t>
            </a:r>
            <a:r>
              <a:rPr lang="en-US" sz="2400" i="1" dirty="0"/>
              <a:t>Microbiology Today </a:t>
            </a:r>
            <a:r>
              <a:rPr lang="en-US" sz="2400" dirty="0"/>
              <a:t>Nov: 189.</a:t>
            </a:r>
          </a:p>
          <a:p>
            <a:r>
              <a:rPr lang="en-US" sz="2400" i="1" dirty="0"/>
              <a:t> </a:t>
            </a:r>
            <a:r>
              <a:rPr lang="en-US" sz="2400" dirty="0"/>
              <a:t>2  Hamilton, G. Virology: The Gene Weavers (2006) </a:t>
            </a:r>
            <a:r>
              <a:rPr lang="en-US" sz="2400" i="1" dirty="0"/>
              <a:t>Nature</a:t>
            </a:r>
            <a:r>
              <a:rPr lang="en-US" sz="2400" dirty="0"/>
              <a:t> 441: 683-85. </a:t>
            </a:r>
            <a:endParaRPr lang="en-US" sz="2400" dirty="0" smtClean="0"/>
          </a:p>
          <a:p>
            <a:endParaRPr lang="en-US" sz="2400" i="1" dirty="0"/>
          </a:p>
          <a:p>
            <a:r>
              <a:rPr lang="en-US" sz="2400" dirty="0"/>
              <a:t>Acknowledgments: Miami University Center for Advanced Microscopy and Imaging, Howard Hughes Medical Institute, Pittsburgh Bacteriophage </a:t>
            </a:r>
            <a:r>
              <a:rPr lang="en-US" sz="2400" dirty="0" smtClean="0"/>
              <a:t>Institute, SEA Phages Program.  </a:t>
            </a:r>
            <a:endParaRPr lang="en-US" sz="2400" dirty="0"/>
          </a:p>
          <a:p>
            <a:endParaRPr lang="en-US" sz="2400" i="1" dirty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7256" y="30212905"/>
            <a:ext cx="11823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54458" y="30189134"/>
            <a:ext cx="96595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393747" y="30189134"/>
            <a:ext cx="7681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6414" y="33362573"/>
            <a:ext cx="68549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1: </a:t>
            </a:r>
            <a:r>
              <a:rPr lang="en-US" sz="3000" dirty="0" smtClean="0"/>
              <a:t>Location of isolation of DmpstrDiver. Figure A presents the exact coordinates of isolation, while figures B and C show the dumpster and soil collected from within. </a:t>
            </a:r>
            <a:endParaRPr lang="en-US" sz="3000" dirty="0"/>
          </a:p>
        </p:txBody>
      </p:sp>
      <p:sp>
        <p:nvSpPr>
          <p:cNvPr id="39" name="TextBox 38"/>
          <p:cNvSpPr txBox="1"/>
          <p:nvPr/>
        </p:nvSpPr>
        <p:spPr>
          <a:xfrm>
            <a:off x="31149167" y="7927089"/>
            <a:ext cx="10449442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DmpstrDiver, a mycobacteriophage isolated from within a dumpster on a diverse college campus during move-in season presented with a multitude of interesting complexities. The origins of DmpstrDiver are slightly unknown due to the multitude of environments trash is found prior to the dumpster (location of isolation).  A pinprick lytic morphology also suggested that DmpstrDiver was uncommon. After genomic analysis, the phage was found to be a member of the J cluster, further supporting the uniqueness of the phage. The other seventeen members of the J cluster showed very similar genome size, GC content, genes, tRNAs, and plaque morphology. Slight variation were observed within the phage morphology in tail length, and hook proteins.  After annotation through a new program, Artemis, DmpstrDiver was found to contain genes encoding for a tRNA for glycine, as well as an integrase usually associated with lysogeny.  This proved interesting as DmpstrDiver showed a lytic morphology, as did many other J cluster phages suggesting the possible repression of the repressor protein itself. DmpstrDiver’s</a:t>
            </a:r>
            <a:r>
              <a:rPr lang="en-US" sz="3000" dirty="0"/>
              <a:t> </a:t>
            </a:r>
            <a:r>
              <a:rPr lang="en-US" sz="3000" dirty="0" smtClean="0"/>
              <a:t>low GC content  of 60.6% suggested the ability to infect other </a:t>
            </a:r>
            <a:r>
              <a:rPr lang="en-US" sz="3000" i="1" dirty="0" smtClean="0"/>
              <a:t>Mycobacterium species</a:t>
            </a:r>
            <a:r>
              <a:rPr lang="en-US" sz="3000" dirty="0" smtClean="0"/>
              <a:t> which was supported by many genes showing homology with other species. </a:t>
            </a:r>
            <a:endParaRPr lang="en-US" sz="3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01641" y="15735869"/>
            <a:ext cx="5253833" cy="351688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162023" y="28525122"/>
            <a:ext cx="93848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8692141" y="5872864"/>
            <a:ext cx="75964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J Cluster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22014" y="8103086"/>
            <a:ext cx="1477188" cy="14771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81614" y="8103086"/>
            <a:ext cx="1477188" cy="147718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713243" y="7488691"/>
            <a:ext cx="2352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Minerva</a:t>
            </a:r>
            <a:endParaRPr lang="en-US" sz="30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22548" y="8103086"/>
            <a:ext cx="1463715" cy="14637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3687" y="8108694"/>
            <a:ext cx="1471580" cy="147158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055280" y="7507670"/>
            <a:ext cx="3030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Redno2</a:t>
            </a:r>
            <a:endParaRPr lang="en-US" sz="30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319859" y="8061669"/>
            <a:ext cx="1518605" cy="151860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13060" y="8103087"/>
            <a:ext cx="1463714" cy="146371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3143337" y="7549088"/>
            <a:ext cx="2376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Wanda</a:t>
            </a:r>
            <a:endParaRPr lang="en-US" sz="3000" dirty="0"/>
          </a:p>
        </p:txBody>
      </p:sp>
      <p:sp>
        <p:nvSpPr>
          <p:cNvPr id="64" name="TextBox 63"/>
          <p:cNvSpPr txBox="1"/>
          <p:nvPr/>
        </p:nvSpPr>
        <p:spPr>
          <a:xfrm>
            <a:off x="15230094" y="9842626"/>
            <a:ext cx="3370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Genome: 109,871</a:t>
            </a:r>
          </a:p>
          <a:p>
            <a:r>
              <a:rPr lang="en-US" sz="3000" dirty="0" smtClean="0"/>
              <a:t>GC content: 60.7%</a:t>
            </a:r>
          </a:p>
          <a:p>
            <a:r>
              <a:rPr lang="en-US" sz="3000" dirty="0" smtClean="0"/>
              <a:t>Genes: n/a</a:t>
            </a:r>
          </a:p>
          <a:p>
            <a:r>
              <a:rPr lang="en-US" sz="3000" dirty="0" smtClean="0"/>
              <a:t>RNA: n/a</a:t>
            </a:r>
            <a:endParaRPr lang="en-US" sz="3000" dirty="0"/>
          </a:p>
        </p:txBody>
      </p:sp>
      <p:sp>
        <p:nvSpPr>
          <p:cNvPr id="65" name="TextBox 64"/>
          <p:cNvSpPr txBox="1"/>
          <p:nvPr/>
        </p:nvSpPr>
        <p:spPr>
          <a:xfrm>
            <a:off x="18795933" y="9842626"/>
            <a:ext cx="32903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Genome</a:t>
            </a:r>
            <a:r>
              <a:rPr lang="en-US" sz="3000" dirty="0" smtClean="0"/>
              <a:t>: 108,297</a:t>
            </a:r>
            <a:endParaRPr lang="en-US" sz="3000" dirty="0"/>
          </a:p>
          <a:p>
            <a:r>
              <a:rPr lang="en-US" sz="3000" dirty="0"/>
              <a:t>GC content</a:t>
            </a:r>
            <a:r>
              <a:rPr lang="en-US" sz="3000" dirty="0" smtClean="0"/>
              <a:t>: 60.9%</a:t>
            </a:r>
            <a:endParaRPr lang="en-US" sz="3000" dirty="0"/>
          </a:p>
          <a:p>
            <a:r>
              <a:rPr lang="en-US" sz="3000" dirty="0"/>
              <a:t>Genes</a:t>
            </a:r>
            <a:r>
              <a:rPr lang="en-US" sz="3000" dirty="0" smtClean="0"/>
              <a:t>: n/a</a:t>
            </a:r>
            <a:endParaRPr lang="en-US" sz="3000" dirty="0"/>
          </a:p>
          <a:p>
            <a:r>
              <a:rPr lang="en-US" sz="3000" dirty="0" smtClean="0"/>
              <a:t>tRNA</a:t>
            </a:r>
            <a:r>
              <a:rPr lang="en-US" sz="3000" dirty="0"/>
              <a:t>: </a:t>
            </a:r>
            <a:r>
              <a:rPr lang="en-US" sz="3000" dirty="0" smtClean="0"/>
              <a:t>n/a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66" name="TextBox 65"/>
          <p:cNvSpPr txBox="1"/>
          <p:nvPr/>
        </p:nvSpPr>
        <p:spPr>
          <a:xfrm>
            <a:off x="22561285" y="9842626"/>
            <a:ext cx="33620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Genome</a:t>
            </a:r>
            <a:r>
              <a:rPr lang="en-US" sz="3000" dirty="0" smtClean="0"/>
              <a:t>: 109,960</a:t>
            </a:r>
            <a:endParaRPr lang="en-US" sz="3000" dirty="0"/>
          </a:p>
          <a:p>
            <a:r>
              <a:rPr lang="en-US" sz="3000" dirty="0"/>
              <a:t>GC content</a:t>
            </a:r>
            <a:r>
              <a:rPr lang="en-US" sz="3000" dirty="0" smtClean="0"/>
              <a:t>: 60.8%</a:t>
            </a:r>
            <a:endParaRPr lang="en-US" sz="3000" dirty="0"/>
          </a:p>
          <a:p>
            <a:r>
              <a:rPr lang="en-US" sz="3000" dirty="0"/>
              <a:t>Genes</a:t>
            </a:r>
            <a:r>
              <a:rPr lang="en-US" sz="3000" dirty="0" smtClean="0"/>
              <a:t>: n/a</a:t>
            </a:r>
            <a:endParaRPr lang="en-US" sz="3000" dirty="0"/>
          </a:p>
          <a:p>
            <a:r>
              <a:rPr lang="en-US" sz="3000" dirty="0" smtClean="0"/>
              <a:t>tRNA</a:t>
            </a:r>
            <a:r>
              <a:rPr lang="en-US" sz="3000" dirty="0"/>
              <a:t>: </a:t>
            </a:r>
            <a:r>
              <a:rPr lang="en-US" sz="3000" dirty="0" smtClean="0"/>
              <a:t>n/a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67" name="Picture 66" descr="Screen Shot 2015-06-14 at 5.14.04 P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599" y="8042688"/>
            <a:ext cx="1508298" cy="1537585"/>
          </a:xfrm>
          <a:prstGeom prst="rect">
            <a:avLst/>
          </a:prstGeom>
        </p:spPr>
      </p:pic>
      <p:pic>
        <p:nvPicPr>
          <p:cNvPr id="68" name="Picture 67" descr="Screen Shot 2015-06-14 at 5.19.39 PM.p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873" y="8042689"/>
            <a:ext cx="1588642" cy="156227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6872360" y="7477050"/>
            <a:ext cx="2584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DmpstrDiver</a:t>
            </a:r>
            <a:endParaRPr lang="en-US" sz="3000" dirty="0"/>
          </a:p>
        </p:txBody>
      </p:sp>
      <p:sp>
        <p:nvSpPr>
          <p:cNvPr id="70" name="TextBox 69"/>
          <p:cNvSpPr txBox="1"/>
          <p:nvPr/>
        </p:nvSpPr>
        <p:spPr>
          <a:xfrm>
            <a:off x="26288599" y="9842626"/>
            <a:ext cx="3308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Genome: 112,285</a:t>
            </a:r>
          </a:p>
          <a:p>
            <a:r>
              <a:rPr lang="en-US" sz="3000" dirty="0" smtClean="0"/>
              <a:t>GC Content: 60.8%</a:t>
            </a:r>
          </a:p>
          <a:p>
            <a:r>
              <a:rPr lang="en-US" sz="3000" dirty="0" smtClean="0"/>
              <a:t>Genes: </a:t>
            </a:r>
            <a:r>
              <a:rPr lang="en-US" sz="3000" dirty="0"/>
              <a:t>227-230 </a:t>
            </a:r>
            <a:endParaRPr lang="en-US" sz="3000" dirty="0" smtClean="0"/>
          </a:p>
          <a:p>
            <a:r>
              <a:rPr lang="en-US" sz="3000" dirty="0" smtClean="0"/>
              <a:t>tRNA: 3</a:t>
            </a:r>
            <a:endParaRPr lang="en-US" sz="3000" dirty="0"/>
          </a:p>
        </p:txBody>
      </p:sp>
      <p:sp>
        <p:nvSpPr>
          <p:cNvPr id="72" name="TextBox 71"/>
          <p:cNvSpPr txBox="1"/>
          <p:nvPr/>
        </p:nvSpPr>
        <p:spPr>
          <a:xfrm>
            <a:off x="30643836" y="18515777"/>
            <a:ext cx="109547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Future Application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0821636" y="20149324"/>
            <a:ext cx="10954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We plan to further address the question:  Does DmpstrDiver infect other Mycobacterium species beyond </a:t>
            </a:r>
            <a:r>
              <a:rPr lang="en-US" sz="3000" i="1" dirty="0" smtClean="0"/>
              <a:t>Mycobacterium smegmatis</a:t>
            </a:r>
            <a:r>
              <a:rPr lang="en-US" sz="3000" dirty="0" smtClean="0"/>
              <a:t>. We hope to test DmpstrDiver on </a:t>
            </a:r>
            <a:r>
              <a:rPr lang="en-US" sz="3000" i="1" dirty="0" smtClean="0"/>
              <a:t>Mycobacterium tuberculosis </a:t>
            </a:r>
            <a:r>
              <a:rPr lang="en-US" sz="3000" dirty="0" smtClean="0"/>
              <a:t>with a goal of improving the lives of patients with TB.   </a:t>
            </a:r>
            <a:endParaRPr lang="en-US" sz="3000" dirty="0"/>
          </a:p>
        </p:txBody>
      </p:sp>
      <p:pic>
        <p:nvPicPr>
          <p:cNvPr id="77" name="Picture 76" descr="HHMI-horizontal-signature-color.eps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703" y="1577603"/>
            <a:ext cx="7119584" cy="1173558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-43173482" y="-3302000"/>
            <a:ext cx="18466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9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29942</TotalTime>
  <Words>952</Words>
  <Application>Microsoft Macintosh PowerPoint</Application>
  <PresentationFormat>Custom</PresentationFormat>
  <Paragraphs>57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 Clenny</dc:creator>
  <cp:lastModifiedBy>Elsa Clenny</cp:lastModifiedBy>
  <cp:revision>51</cp:revision>
  <dcterms:created xsi:type="dcterms:W3CDTF">2015-05-19T18:51:42Z</dcterms:created>
  <dcterms:modified xsi:type="dcterms:W3CDTF">2015-06-16T04:07:44Z</dcterms:modified>
</cp:coreProperties>
</file>