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6858000" cy="9144000"/>
  <p:embeddedFontLst>
    <p:embeddedFont>
      <p:font typeface="Open Sans" panose="020B0604020202020204" charset="0"/>
      <p:regular r:id="rId4"/>
      <p:bold r:id="rId5"/>
      <p:italic r:id="rId6"/>
      <p:boldItalic r:id="rId7"/>
    </p:embeddedFont>
    <p:embeddedFont>
      <p:font typeface="Calibri" panose="020F050202020403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hew Stand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0D67"/>
    <a:srgbClr val="7101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6A3F3C1-1422-4F27-8BDA-07C3B5834FA0}">
  <a:tblStyle styleId="{96A3F3C1-1422-4F27-8BDA-07C3B5834FA0}"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868" autoAdjust="0"/>
    <p:restoredTop sz="94343" autoAdjust="0"/>
  </p:normalViewPr>
  <p:slideViewPr>
    <p:cSldViewPr snapToGrid="0">
      <p:cViewPr>
        <p:scale>
          <a:sx n="58" d="100"/>
          <a:sy n="58" d="100"/>
        </p:scale>
        <p:origin x="-8058" y="-29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1496200" y="4765280"/>
            <a:ext cx="40899000" cy="13136700"/>
          </a:xfrm>
          <a:prstGeom prst="rect">
            <a:avLst/>
          </a:prstGeom>
        </p:spPr>
        <p:txBody>
          <a:bodyPr lIns="487600" tIns="487600" rIns="487600" bIns="487600" anchor="b" anchorCtr="0"/>
          <a:lstStyle>
            <a:lvl1pPr lvl="0" algn="ctr">
              <a:spcBef>
                <a:spcPts val="0"/>
              </a:spcBef>
              <a:buSzPct val="100000"/>
              <a:defRPr sz="27700"/>
            </a:lvl1pPr>
            <a:lvl2pPr lvl="1" algn="ctr">
              <a:spcBef>
                <a:spcPts val="0"/>
              </a:spcBef>
              <a:buSzPct val="100000"/>
              <a:defRPr sz="27700"/>
            </a:lvl2pPr>
            <a:lvl3pPr lvl="2" algn="ctr">
              <a:spcBef>
                <a:spcPts val="0"/>
              </a:spcBef>
              <a:buSzPct val="100000"/>
              <a:defRPr sz="27700"/>
            </a:lvl3pPr>
            <a:lvl4pPr lvl="3" algn="ctr">
              <a:spcBef>
                <a:spcPts val="0"/>
              </a:spcBef>
              <a:buSzPct val="100000"/>
              <a:defRPr sz="27700"/>
            </a:lvl4pPr>
            <a:lvl5pPr lvl="4" algn="ctr">
              <a:spcBef>
                <a:spcPts val="0"/>
              </a:spcBef>
              <a:buSzPct val="100000"/>
              <a:defRPr sz="27700"/>
            </a:lvl5pPr>
            <a:lvl6pPr lvl="5" algn="ctr">
              <a:spcBef>
                <a:spcPts val="0"/>
              </a:spcBef>
              <a:buSzPct val="100000"/>
              <a:defRPr sz="27700"/>
            </a:lvl6pPr>
            <a:lvl7pPr lvl="6" algn="ctr">
              <a:spcBef>
                <a:spcPts val="0"/>
              </a:spcBef>
              <a:buSzPct val="100000"/>
              <a:defRPr sz="27700"/>
            </a:lvl7pPr>
            <a:lvl8pPr lvl="7" algn="ctr">
              <a:spcBef>
                <a:spcPts val="0"/>
              </a:spcBef>
              <a:buSzPct val="100000"/>
              <a:defRPr sz="27700"/>
            </a:lvl8pPr>
            <a:lvl9pPr lvl="8" algn="ctr">
              <a:spcBef>
                <a:spcPts val="0"/>
              </a:spcBef>
              <a:buSzPct val="100000"/>
              <a:defRPr sz="27700"/>
            </a:lvl9pPr>
          </a:lstStyle>
          <a:p>
            <a:endParaRPr/>
          </a:p>
        </p:txBody>
      </p:sp>
      <p:sp>
        <p:nvSpPr>
          <p:cNvPr id="11" name="Shape 11"/>
          <p:cNvSpPr txBox="1">
            <a:spLocks noGrp="1"/>
          </p:cNvSpPr>
          <p:nvPr>
            <p:ph type="subTitle" idx="1"/>
          </p:nvPr>
        </p:nvSpPr>
        <p:spPr>
          <a:xfrm>
            <a:off x="1496160" y="18138400"/>
            <a:ext cx="40899000" cy="5072700"/>
          </a:xfrm>
          <a:prstGeom prst="rect">
            <a:avLst/>
          </a:prstGeom>
        </p:spPr>
        <p:txBody>
          <a:bodyPr lIns="487600" tIns="487600" rIns="487600" bIns="487600" anchor="t" anchorCtr="0"/>
          <a:lstStyle>
            <a:lvl1pPr lvl="0" algn="ctr">
              <a:lnSpc>
                <a:spcPct val="100000"/>
              </a:lnSpc>
              <a:spcBef>
                <a:spcPts val="0"/>
              </a:spcBef>
              <a:spcAft>
                <a:spcPts val="0"/>
              </a:spcAft>
              <a:buSzPct val="100000"/>
              <a:buNone/>
              <a:defRPr sz="14900"/>
            </a:lvl1pPr>
            <a:lvl2pPr lvl="1" algn="ctr">
              <a:lnSpc>
                <a:spcPct val="100000"/>
              </a:lnSpc>
              <a:spcBef>
                <a:spcPts val="0"/>
              </a:spcBef>
              <a:spcAft>
                <a:spcPts val="0"/>
              </a:spcAft>
              <a:buSzPct val="100000"/>
              <a:buNone/>
              <a:defRPr sz="14900"/>
            </a:lvl2pPr>
            <a:lvl3pPr lvl="2" algn="ctr">
              <a:lnSpc>
                <a:spcPct val="100000"/>
              </a:lnSpc>
              <a:spcBef>
                <a:spcPts val="0"/>
              </a:spcBef>
              <a:spcAft>
                <a:spcPts val="0"/>
              </a:spcAft>
              <a:buSzPct val="100000"/>
              <a:buNone/>
              <a:defRPr sz="14900"/>
            </a:lvl3pPr>
            <a:lvl4pPr lvl="3" algn="ctr">
              <a:lnSpc>
                <a:spcPct val="100000"/>
              </a:lnSpc>
              <a:spcBef>
                <a:spcPts val="0"/>
              </a:spcBef>
              <a:spcAft>
                <a:spcPts val="0"/>
              </a:spcAft>
              <a:buSzPct val="100000"/>
              <a:buNone/>
              <a:defRPr sz="14900"/>
            </a:lvl4pPr>
            <a:lvl5pPr lvl="4" algn="ctr">
              <a:lnSpc>
                <a:spcPct val="100000"/>
              </a:lnSpc>
              <a:spcBef>
                <a:spcPts val="0"/>
              </a:spcBef>
              <a:spcAft>
                <a:spcPts val="0"/>
              </a:spcAft>
              <a:buSzPct val="100000"/>
              <a:buNone/>
              <a:defRPr sz="14900"/>
            </a:lvl5pPr>
            <a:lvl6pPr lvl="5" algn="ctr">
              <a:lnSpc>
                <a:spcPct val="100000"/>
              </a:lnSpc>
              <a:spcBef>
                <a:spcPts val="0"/>
              </a:spcBef>
              <a:spcAft>
                <a:spcPts val="0"/>
              </a:spcAft>
              <a:buSzPct val="100000"/>
              <a:buNone/>
              <a:defRPr sz="14900"/>
            </a:lvl6pPr>
            <a:lvl7pPr lvl="6" algn="ctr">
              <a:lnSpc>
                <a:spcPct val="100000"/>
              </a:lnSpc>
              <a:spcBef>
                <a:spcPts val="0"/>
              </a:spcBef>
              <a:spcAft>
                <a:spcPts val="0"/>
              </a:spcAft>
              <a:buSzPct val="100000"/>
              <a:buNone/>
              <a:defRPr sz="14900"/>
            </a:lvl7pPr>
            <a:lvl8pPr lvl="7" algn="ctr">
              <a:lnSpc>
                <a:spcPct val="100000"/>
              </a:lnSpc>
              <a:spcBef>
                <a:spcPts val="0"/>
              </a:spcBef>
              <a:spcAft>
                <a:spcPts val="0"/>
              </a:spcAft>
              <a:buSzPct val="100000"/>
              <a:buNone/>
              <a:defRPr sz="14900"/>
            </a:lvl8pPr>
            <a:lvl9pPr lvl="8" algn="ctr">
              <a:lnSpc>
                <a:spcPct val="100000"/>
              </a:lnSpc>
              <a:spcBef>
                <a:spcPts val="0"/>
              </a:spcBef>
              <a:spcAft>
                <a:spcPts val="0"/>
              </a:spcAft>
              <a:buSzPct val="100000"/>
              <a:buNone/>
              <a:defRPr sz="14900"/>
            </a:lvl9pPr>
          </a:lstStyle>
          <a:p>
            <a:endParaRPr/>
          </a:p>
        </p:txBody>
      </p:sp>
      <p:sp>
        <p:nvSpPr>
          <p:cNvPr id="12" name="Shape 12"/>
          <p:cNvSpPr txBox="1">
            <a:spLocks noGrp="1"/>
          </p:cNvSpPr>
          <p:nvPr>
            <p:ph type="sldNum" idx="12"/>
          </p:nvPr>
        </p:nvSpPr>
        <p:spPr>
          <a:xfrm>
            <a:off x="40667797" y="29844587"/>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496160" y="7079200"/>
            <a:ext cx="40899000" cy="12566400"/>
          </a:xfrm>
          <a:prstGeom prst="rect">
            <a:avLst/>
          </a:prstGeom>
        </p:spPr>
        <p:txBody>
          <a:bodyPr lIns="487600" tIns="487600" rIns="487600" bIns="487600" anchor="b" anchorCtr="0"/>
          <a:lstStyle>
            <a:lvl1pPr lvl="0" algn="ctr">
              <a:spcBef>
                <a:spcPts val="0"/>
              </a:spcBef>
              <a:buSzPct val="100000"/>
              <a:defRPr sz="64000"/>
            </a:lvl1pPr>
            <a:lvl2pPr lvl="1" algn="ctr">
              <a:spcBef>
                <a:spcPts val="0"/>
              </a:spcBef>
              <a:buSzPct val="100000"/>
              <a:defRPr sz="64000"/>
            </a:lvl2pPr>
            <a:lvl3pPr lvl="2" algn="ctr">
              <a:spcBef>
                <a:spcPts val="0"/>
              </a:spcBef>
              <a:buSzPct val="100000"/>
              <a:defRPr sz="64000"/>
            </a:lvl3pPr>
            <a:lvl4pPr lvl="3" algn="ctr">
              <a:spcBef>
                <a:spcPts val="0"/>
              </a:spcBef>
              <a:buSzPct val="100000"/>
              <a:defRPr sz="64000"/>
            </a:lvl4pPr>
            <a:lvl5pPr lvl="4" algn="ctr">
              <a:spcBef>
                <a:spcPts val="0"/>
              </a:spcBef>
              <a:buSzPct val="100000"/>
              <a:defRPr sz="64000"/>
            </a:lvl5pPr>
            <a:lvl6pPr lvl="5" algn="ctr">
              <a:spcBef>
                <a:spcPts val="0"/>
              </a:spcBef>
              <a:buSzPct val="100000"/>
              <a:defRPr sz="64000"/>
            </a:lvl6pPr>
            <a:lvl7pPr lvl="6" algn="ctr">
              <a:spcBef>
                <a:spcPts val="0"/>
              </a:spcBef>
              <a:buSzPct val="100000"/>
              <a:defRPr sz="64000"/>
            </a:lvl7pPr>
            <a:lvl8pPr lvl="7" algn="ctr">
              <a:spcBef>
                <a:spcPts val="0"/>
              </a:spcBef>
              <a:buSzPct val="100000"/>
              <a:defRPr sz="64000"/>
            </a:lvl8pPr>
            <a:lvl9pPr lvl="8" algn="ctr">
              <a:spcBef>
                <a:spcPts val="0"/>
              </a:spcBef>
              <a:buSzPct val="100000"/>
              <a:defRPr sz="64000"/>
            </a:lvl9pPr>
          </a:lstStyle>
          <a:p>
            <a:endParaRPr/>
          </a:p>
        </p:txBody>
      </p:sp>
      <p:sp>
        <p:nvSpPr>
          <p:cNvPr id="46" name="Shape 46"/>
          <p:cNvSpPr txBox="1">
            <a:spLocks noGrp="1"/>
          </p:cNvSpPr>
          <p:nvPr>
            <p:ph type="body" idx="1"/>
          </p:nvPr>
        </p:nvSpPr>
        <p:spPr>
          <a:xfrm>
            <a:off x="1496160" y="20174239"/>
            <a:ext cx="40899000" cy="8325000"/>
          </a:xfrm>
          <a:prstGeom prst="rect">
            <a:avLst/>
          </a:prstGeom>
        </p:spPr>
        <p:txBody>
          <a:bodyPr lIns="487600" tIns="487600" rIns="487600" bIns="487600"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40667797" y="29844587"/>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40667797" y="29844587"/>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496160" y="13765440"/>
            <a:ext cx="40899000" cy="5387400"/>
          </a:xfrm>
          <a:prstGeom prst="rect">
            <a:avLst/>
          </a:prstGeom>
        </p:spPr>
        <p:txBody>
          <a:bodyPr lIns="487600" tIns="487600" rIns="487600" bIns="487600" anchor="ctr" anchorCtr="0"/>
          <a:lstStyle>
            <a:lvl1pPr lvl="0" algn="ctr">
              <a:spcBef>
                <a:spcPts val="0"/>
              </a:spcBef>
              <a:buSzPct val="100000"/>
              <a:defRPr sz="19200"/>
            </a:lvl1pPr>
            <a:lvl2pPr lvl="1" algn="ctr">
              <a:spcBef>
                <a:spcPts val="0"/>
              </a:spcBef>
              <a:buSzPct val="100000"/>
              <a:defRPr sz="19200"/>
            </a:lvl2pPr>
            <a:lvl3pPr lvl="2" algn="ctr">
              <a:spcBef>
                <a:spcPts val="0"/>
              </a:spcBef>
              <a:buSzPct val="100000"/>
              <a:defRPr sz="19200"/>
            </a:lvl3pPr>
            <a:lvl4pPr lvl="3" algn="ctr">
              <a:spcBef>
                <a:spcPts val="0"/>
              </a:spcBef>
              <a:buSzPct val="100000"/>
              <a:defRPr sz="19200"/>
            </a:lvl4pPr>
            <a:lvl5pPr lvl="4" algn="ctr">
              <a:spcBef>
                <a:spcPts val="0"/>
              </a:spcBef>
              <a:buSzPct val="100000"/>
              <a:defRPr sz="19200"/>
            </a:lvl5pPr>
            <a:lvl6pPr lvl="5" algn="ctr">
              <a:spcBef>
                <a:spcPts val="0"/>
              </a:spcBef>
              <a:buSzPct val="100000"/>
              <a:defRPr sz="19200"/>
            </a:lvl6pPr>
            <a:lvl7pPr lvl="6" algn="ctr">
              <a:spcBef>
                <a:spcPts val="0"/>
              </a:spcBef>
              <a:buSzPct val="100000"/>
              <a:defRPr sz="19200"/>
            </a:lvl7pPr>
            <a:lvl8pPr lvl="7" algn="ctr">
              <a:spcBef>
                <a:spcPts val="0"/>
              </a:spcBef>
              <a:buSzPct val="100000"/>
              <a:defRPr sz="19200"/>
            </a:lvl8pPr>
            <a:lvl9pPr lvl="8" algn="ctr">
              <a:spcBef>
                <a:spcPts val="0"/>
              </a:spcBef>
              <a:buSzPct val="100000"/>
              <a:defRPr sz="19200"/>
            </a:lvl9pPr>
          </a:lstStyle>
          <a:p>
            <a:endParaRPr/>
          </a:p>
        </p:txBody>
      </p:sp>
      <p:sp>
        <p:nvSpPr>
          <p:cNvPr id="15" name="Shape 15"/>
          <p:cNvSpPr txBox="1">
            <a:spLocks noGrp="1"/>
          </p:cNvSpPr>
          <p:nvPr>
            <p:ph type="sldNum" idx="12"/>
          </p:nvPr>
        </p:nvSpPr>
        <p:spPr>
          <a:xfrm>
            <a:off x="40667797" y="29844587"/>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496160" y="2848160"/>
            <a:ext cx="40899000" cy="3665400"/>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1496160" y="7375839"/>
            <a:ext cx="40899000" cy="21864900"/>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40667797" y="29844587"/>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496160" y="2848160"/>
            <a:ext cx="40899000" cy="3665400"/>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1496160" y="7375839"/>
            <a:ext cx="19199400" cy="21864900"/>
          </a:xfrm>
          <a:prstGeom prst="rect">
            <a:avLst/>
          </a:prstGeom>
        </p:spPr>
        <p:txBody>
          <a:bodyPr lIns="487600" tIns="487600" rIns="487600" bIns="487600" anchor="t" anchorCtr="0"/>
          <a:lstStyle>
            <a:lvl1pPr lvl="0">
              <a:spcBef>
                <a:spcPts val="0"/>
              </a:spcBef>
              <a:buSzPct val="100000"/>
              <a:defRPr sz="75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23" name="Shape 23"/>
          <p:cNvSpPr txBox="1">
            <a:spLocks noGrp="1"/>
          </p:cNvSpPr>
          <p:nvPr>
            <p:ph type="body" idx="2"/>
          </p:nvPr>
        </p:nvSpPr>
        <p:spPr>
          <a:xfrm>
            <a:off x="23195520" y="7375839"/>
            <a:ext cx="19199400" cy="21864900"/>
          </a:xfrm>
          <a:prstGeom prst="rect">
            <a:avLst/>
          </a:prstGeom>
        </p:spPr>
        <p:txBody>
          <a:bodyPr lIns="487600" tIns="487600" rIns="487600" bIns="487600" anchor="t" anchorCtr="0"/>
          <a:lstStyle>
            <a:lvl1pPr lvl="0">
              <a:spcBef>
                <a:spcPts val="0"/>
              </a:spcBef>
              <a:buSzPct val="100000"/>
              <a:defRPr sz="75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24" name="Shape 24"/>
          <p:cNvSpPr txBox="1">
            <a:spLocks noGrp="1"/>
          </p:cNvSpPr>
          <p:nvPr>
            <p:ph type="sldNum" idx="12"/>
          </p:nvPr>
        </p:nvSpPr>
        <p:spPr>
          <a:xfrm>
            <a:off x="40667797" y="29844587"/>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496160" y="2848160"/>
            <a:ext cx="40899000" cy="3665400"/>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40667797" y="29844587"/>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496160" y="3555840"/>
            <a:ext cx="13478400" cy="4836599"/>
          </a:xfrm>
          <a:prstGeom prst="rect">
            <a:avLst/>
          </a:prstGeom>
        </p:spPr>
        <p:txBody>
          <a:bodyPr lIns="487600" tIns="487600" rIns="487600" bIns="487600" anchor="b" anchorCtr="0"/>
          <a:lstStyle>
            <a:lvl1pPr lvl="0">
              <a:spcBef>
                <a:spcPts val="0"/>
              </a:spcBef>
              <a:buSzPct val="100000"/>
              <a:defRPr sz="12800"/>
            </a:lvl1pPr>
            <a:lvl2pPr lvl="1">
              <a:spcBef>
                <a:spcPts val="0"/>
              </a:spcBef>
              <a:buSzPct val="100000"/>
              <a:defRPr sz="12800"/>
            </a:lvl2pPr>
            <a:lvl3pPr lvl="2">
              <a:spcBef>
                <a:spcPts val="0"/>
              </a:spcBef>
              <a:buSzPct val="100000"/>
              <a:defRPr sz="12800"/>
            </a:lvl3pPr>
            <a:lvl4pPr lvl="3">
              <a:spcBef>
                <a:spcPts val="0"/>
              </a:spcBef>
              <a:buSzPct val="100000"/>
              <a:defRPr sz="12800"/>
            </a:lvl4pPr>
            <a:lvl5pPr lvl="4">
              <a:spcBef>
                <a:spcPts val="0"/>
              </a:spcBef>
              <a:buSzPct val="100000"/>
              <a:defRPr sz="12800"/>
            </a:lvl5pPr>
            <a:lvl6pPr lvl="5">
              <a:spcBef>
                <a:spcPts val="0"/>
              </a:spcBef>
              <a:buSzPct val="100000"/>
              <a:defRPr sz="12800"/>
            </a:lvl6pPr>
            <a:lvl7pPr lvl="6">
              <a:spcBef>
                <a:spcPts val="0"/>
              </a:spcBef>
              <a:buSzPct val="100000"/>
              <a:defRPr sz="12800"/>
            </a:lvl7pPr>
            <a:lvl8pPr lvl="7">
              <a:spcBef>
                <a:spcPts val="0"/>
              </a:spcBef>
              <a:buSzPct val="100000"/>
              <a:defRPr sz="12800"/>
            </a:lvl8pPr>
            <a:lvl9pPr lvl="8">
              <a:spcBef>
                <a:spcPts val="0"/>
              </a:spcBef>
              <a:buSzPct val="100000"/>
              <a:defRPr sz="12800"/>
            </a:lvl9pPr>
          </a:lstStyle>
          <a:p>
            <a:endParaRPr/>
          </a:p>
        </p:txBody>
      </p:sp>
      <p:sp>
        <p:nvSpPr>
          <p:cNvPr id="30" name="Shape 30"/>
          <p:cNvSpPr txBox="1">
            <a:spLocks noGrp="1"/>
          </p:cNvSpPr>
          <p:nvPr>
            <p:ph type="body" idx="1"/>
          </p:nvPr>
        </p:nvSpPr>
        <p:spPr>
          <a:xfrm>
            <a:off x="1496160" y="8893439"/>
            <a:ext cx="13478400" cy="20348100"/>
          </a:xfrm>
          <a:prstGeom prst="rect">
            <a:avLst/>
          </a:prstGeom>
        </p:spPr>
        <p:txBody>
          <a:bodyPr lIns="487600" tIns="487600" rIns="487600" bIns="487600" anchor="t"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1" name="Shape 31"/>
          <p:cNvSpPr txBox="1">
            <a:spLocks noGrp="1"/>
          </p:cNvSpPr>
          <p:nvPr>
            <p:ph type="sldNum" idx="12"/>
          </p:nvPr>
        </p:nvSpPr>
        <p:spPr>
          <a:xfrm>
            <a:off x="40667797" y="29844587"/>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2353200" y="2880960"/>
            <a:ext cx="30565500" cy="26180999"/>
          </a:xfrm>
          <a:prstGeom prst="rect">
            <a:avLst/>
          </a:prstGeom>
        </p:spPr>
        <p:txBody>
          <a:bodyPr lIns="487600" tIns="487600" rIns="487600" bIns="487600" anchor="ctr" anchorCtr="0"/>
          <a:lstStyle>
            <a:lvl1pPr lvl="0">
              <a:spcBef>
                <a:spcPts val="0"/>
              </a:spcBef>
              <a:buSzPct val="100000"/>
              <a:defRPr sz="25600"/>
            </a:lvl1pPr>
            <a:lvl2pPr lvl="1">
              <a:spcBef>
                <a:spcPts val="0"/>
              </a:spcBef>
              <a:buSzPct val="100000"/>
              <a:defRPr sz="25600"/>
            </a:lvl2pPr>
            <a:lvl3pPr lvl="2">
              <a:spcBef>
                <a:spcPts val="0"/>
              </a:spcBef>
              <a:buSzPct val="100000"/>
              <a:defRPr sz="25600"/>
            </a:lvl3pPr>
            <a:lvl4pPr lvl="3">
              <a:spcBef>
                <a:spcPts val="0"/>
              </a:spcBef>
              <a:buSzPct val="100000"/>
              <a:defRPr sz="25600"/>
            </a:lvl4pPr>
            <a:lvl5pPr lvl="4">
              <a:spcBef>
                <a:spcPts val="0"/>
              </a:spcBef>
              <a:buSzPct val="100000"/>
              <a:defRPr sz="25600"/>
            </a:lvl5pPr>
            <a:lvl6pPr lvl="5">
              <a:spcBef>
                <a:spcPts val="0"/>
              </a:spcBef>
              <a:buSzPct val="100000"/>
              <a:defRPr sz="25600"/>
            </a:lvl6pPr>
            <a:lvl7pPr lvl="6">
              <a:spcBef>
                <a:spcPts val="0"/>
              </a:spcBef>
              <a:buSzPct val="100000"/>
              <a:defRPr sz="25600"/>
            </a:lvl7pPr>
            <a:lvl8pPr lvl="7">
              <a:spcBef>
                <a:spcPts val="0"/>
              </a:spcBef>
              <a:buSzPct val="100000"/>
              <a:defRPr sz="25600"/>
            </a:lvl8pPr>
            <a:lvl9pPr lvl="8">
              <a:spcBef>
                <a:spcPts val="0"/>
              </a:spcBef>
              <a:buSzPct val="100000"/>
              <a:defRPr sz="25600"/>
            </a:lvl9pPr>
          </a:lstStyle>
          <a:p>
            <a:endParaRPr/>
          </a:p>
        </p:txBody>
      </p:sp>
      <p:sp>
        <p:nvSpPr>
          <p:cNvPr id="34" name="Shape 34"/>
          <p:cNvSpPr txBox="1">
            <a:spLocks noGrp="1"/>
          </p:cNvSpPr>
          <p:nvPr>
            <p:ph type="sldNum" idx="12"/>
          </p:nvPr>
        </p:nvSpPr>
        <p:spPr>
          <a:xfrm>
            <a:off x="40667797" y="29844587"/>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21945600" y="-800"/>
            <a:ext cx="21945600" cy="32918400"/>
          </a:xfrm>
          <a:prstGeom prst="rect">
            <a:avLst/>
          </a:prstGeom>
          <a:solidFill>
            <a:schemeClr val="lt2"/>
          </a:solidFill>
          <a:ln>
            <a:noFill/>
          </a:ln>
        </p:spPr>
        <p:txBody>
          <a:bodyPr lIns="487600" tIns="487600" rIns="487600" bIns="487600" anchor="ctr" anchorCtr="0">
            <a:noAutofit/>
          </a:bodyPr>
          <a:lstStyle/>
          <a:p>
            <a:pPr lvl="0">
              <a:spcBef>
                <a:spcPts val="0"/>
              </a:spcBef>
              <a:buNone/>
            </a:pPr>
            <a:endParaRPr/>
          </a:p>
        </p:txBody>
      </p:sp>
      <p:sp>
        <p:nvSpPr>
          <p:cNvPr id="37" name="Shape 37"/>
          <p:cNvSpPr txBox="1">
            <a:spLocks noGrp="1"/>
          </p:cNvSpPr>
          <p:nvPr>
            <p:ph type="title"/>
          </p:nvPr>
        </p:nvSpPr>
        <p:spPr>
          <a:xfrm>
            <a:off x="1274400" y="7892319"/>
            <a:ext cx="19416900" cy="9486600"/>
          </a:xfrm>
          <a:prstGeom prst="rect">
            <a:avLst/>
          </a:prstGeom>
        </p:spPr>
        <p:txBody>
          <a:bodyPr lIns="487600" tIns="487600" rIns="487600" bIns="487600" anchor="b" anchorCtr="0"/>
          <a:lstStyle>
            <a:lvl1pPr lvl="0" algn="ctr">
              <a:spcBef>
                <a:spcPts val="0"/>
              </a:spcBef>
              <a:buSzPct val="100000"/>
              <a:defRPr sz="22400"/>
            </a:lvl1pPr>
            <a:lvl2pPr lvl="1" algn="ctr">
              <a:spcBef>
                <a:spcPts val="0"/>
              </a:spcBef>
              <a:buSzPct val="100000"/>
              <a:defRPr sz="22400"/>
            </a:lvl2pPr>
            <a:lvl3pPr lvl="2" algn="ctr">
              <a:spcBef>
                <a:spcPts val="0"/>
              </a:spcBef>
              <a:buSzPct val="100000"/>
              <a:defRPr sz="22400"/>
            </a:lvl3pPr>
            <a:lvl4pPr lvl="3" algn="ctr">
              <a:spcBef>
                <a:spcPts val="0"/>
              </a:spcBef>
              <a:buSzPct val="100000"/>
              <a:defRPr sz="22400"/>
            </a:lvl4pPr>
            <a:lvl5pPr lvl="4" algn="ctr">
              <a:spcBef>
                <a:spcPts val="0"/>
              </a:spcBef>
              <a:buSzPct val="100000"/>
              <a:defRPr sz="22400"/>
            </a:lvl5pPr>
            <a:lvl6pPr lvl="5" algn="ctr">
              <a:spcBef>
                <a:spcPts val="0"/>
              </a:spcBef>
              <a:buSzPct val="100000"/>
              <a:defRPr sz="22400"/>
            </a:lvl6pPr>
            <a:lvl7pPr lvl="6" algn="ctr">
              <a:spcBef>
                <a:spcPts val="0"/>
              </a:spcBef>
              <a:buSzPct val="100000"/>
              <a:defRPr sz="22400"/>
            </a:lvl7pPr>
            <a:lvl8pPr lvl="7" algn="ctr">
              <a:spcBef>
                <a:spcPts val="0"/>
              </a:spcBef>
              <a:buSzPct val="100000"/>
              <a:defRPr sz="22400"/>
            </a:lvl8pPr>
            <a:lvl9pPr lvl="8" algn="ctr">
              <a:spcBef>
                <a:spcPts val="0"/>
              </a:spcBef>
              <a:buSzPct val="100000"/>
              <a:defRPr sz="22400"/>
            </a:lvl9pPr>
          </a:lstStyle>
          <a:p>
            <a:endParaRPr/>
          </a:p>
        </p:txBody>
      </p:sp>
      <p:sp>
        <p:nvSpPr>
          <p:cNvPr id="38" name="Shape 38"/>
          <p:cNvSpPr txBox="1">
            <a:spLocks noGrp="1"/>
          </p:cNvSpPr>
          <p:nvPr>
            <p:ph type="subTitle" idx="1"/>
          </p:nvPr>
        </p:nvSpPr>
        <p:spPr>
          <a:xfrm>
            <a:off x="1274400" y="17939680"/>
            <a:ext cx="19416900" cy="7904700"/>
          </a:xfrm>
          <a:prstGeom prst="rect">
            <a:avLst/>
          </a:prstGeom>
        </p:spPr>
        <p:txBody>
          <a:bodyPr lIns="487600" tIns="487600" rIns="487600" bIns="487600" anchor="t" anchorCtr="0"/>
          <a:lstStyle>
            <a:lvl1pPr lvl="0" algn="ctr">
              <a:lnSpc>
                <a:spcPct val="100000"/>
              </a:lnSpc>
              <a:spcBef>
                <a:spcPts val="0"/>
              </a:spcBef>
              <a:spcAft>
                <a:spcPts val="0"/>
              </a:spcAft>
              <a:buSzPct val="100000"/>
              <a:buNone/>
              <a:defRPr sz="11200"/>
            </a:lvl1pPr>
            <a:lvl2pPr lvl="1" algn="ctr">
              <a:lnSpc>
                <a:spcPct val="100000"/>
              </a:lnSpc>
              <a:spcBef>
                <a:spcPts val="0"/>
              </a:spcBef>
              <a:spcAft>
                <a:spcPts val="0"/>
              </a:spcAft>
              <a:buSzPct val="100000"/>
              <a:buNone/>
              <a:defRPr sz="11200"/>
            </a:lvl2pPr>
            <a:lvl3pPr lvl="2" algn="ctr">
              <a:lnSpc>
                <a:spcPct val="100000"/>
              </a:lnSpc>
              <a:spcBef>
                <a:spcPts val="0"/>
              </a:spcBef>
              <a:spcAft>
                <a:spcPts val="0"/>
              </a:spcAft>
              <a:buSzPct val="100000"/>
              <a:buNone/>
              <a:defRPr sz="11200"/>
            </a:lvl3pPr>
            <a:lvl4pPr lvl="3" algn="ctr">
              <a:lnSpc>
                <a:spcPct val="100000"/>
              </a:lnSpc>
              <a:spcBef>
                <a:spcPts val="0"/>
              </a:spcBef>
              <a:spcAft>
                <a:spcPts val="0"/>
              </a:spcAft>
              <a:buSzPct val="100000"/>
              <a:buNone/>
              <a:defRPr sz="11200"/>
            </a:lvl4pPr>
            <a:lvl5pPr lvl="4" algn="ctr">
              <a:lnSpc>
                <a:spcPct val="100000"/>
              </a:lnSpc>
              <a:spcBef>
                <a:spcPts val="0"/>
              </a:spcBef>
              <a:spcAft>
                <a:spcPts val="0"/>
              </a:spcAft>
              <a:buSzPct val="100000"/>
              <a:buNone/>
              <a:defRPr sz="11200"/>
            </a:lvl5pPr>
            <a:lvl6pPr lvl="5" algn="ctr">
              <a:lnSpc>
                <a:spcPct val="100000"/>
              </a:lnSpc>
              <a:spcBef>
                <a:spcPts val="0"/>
              </a:spcBef>
              <a:spcAft>
                <a:spcPts val="0"/>
              </a:spcAft>
              <a:buSzPct val="100000"/>
              <a:buNone/>
              <a:defRPr sz="11200"/>
            </a:lvl6pPr>
            <a:lvl7pPr lvl="6" algn="ctr">
              <a:lnSpc>
                <a:spcPct val="100000"/>
              </a:lnSpc>
              <a:spcBef>
                <a:spcPts val="0"/>
              </a:spcBef>
              <a:spcAft>
                <a:spcPts val="0"/>
              </a:spcAft>
              <a:buSzPct val="100000"/>
              <a:buNone/>
              <a:defRPr sz="11200"/>
            </a:lvl7pPr>
            <a:lvl8pPr lvl="7" algn="ctr">
              <a:lnSpc>
                <a:spcPct val="100000"/>
              </a:lnSpc>
              <a:spcBef>
                <a:spcPts val="0"/>
              </a:spcBef>
              <a:spcAft>
                <a:spcPts val="0"/>
              </a:spcAft>
              <a:buSzPct val="100000"/>
              <a:buNone/>
              <a:defRPr sz="11200"/>
            </a:lvl8pPr>
            <a:lvl9pPr lvl="8" algn="ctr">
              <a:lnSpc>
                <a:spcPct val="100000"/>
              </a:lnSpc>
              <a:spcBef>
                <a:spcPts val="0"/>
              </a:spcBef>
              <a:spcAft>
                <a:spcPts val="0"/>
              </a:spcAft>
              <a:buSzPct val="100000"/>
              <a:buNone/>
              <a:defRPr sz="11200"/>
            </a:lvl9pPr>
          </a:lstStyle>
          <a:p>
            <a:endParaRPr/>
          </a:p>
        </p:txBody>
      </p:sp>
      <p:sp>
        <p:nvSpPr>
          <p:cNvPr id="39" name="Shape 39"/>
          <p:cNvSpPr txBox="1">
            <a:spLocks noGrp="1"/>
          </p:cNvSpPr>
          <p:nvPr>
            <p:ph type="body" idx="2"/>
          </p:nvPr>
        </p:nvSpPr>
        <p:spPr>
          <a:xfrm>
            <a:off x="23709600" y="4634079"/>
            <a:ext cx="18417600" cy="23648700"/>
          </a:xfrm>
          <a:prstGeom prst="rect">
            <a:avLst/>
          </a:prstGeom>
        </p:spPr>
        <p:txBody>
          <a:bodyPr lIns="487600" tIns="487600" rIns="487600" bIns="487600"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40667797" y="29844587"/>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1496160" y="27075680"/>
            <a:ext cx="28794300" cy="3872700"/>
          </a:xfrm>
          <a:prstGeom prst="rect">
            <a:avLst/>
          </a:prstGeom>
        </p:spPr>
        <p:txBody>
          <a:bodyPr lIns="487600" tIns="487600" rIns="487600" bIns="487600"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40667797" y="29844587"/>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496160" y="2848160"/>
            <a:ext cx="40899000" cy="3665400"/>
          </a:xfrm>
          <a:prstGeom prst="rect">
            <a:avLst/>
          </a:prstGeom>
          <a:noFill/>
          <a:ln>
            <a:noFill/>
          </a:ln>
        </p:spPr>
        <p:txBody>
          <a:bodyPr lIns="487600" tIns="487600" rIns="487600" bIns="487600" anchor="t" anchorCtr="0"/>
          <a:lstStyle>
            <a:lvl1pPr lvl="0">
              <a:spcBef>
                <a:spcPts val="0"/>
              </a:spcBef>
              <a:buClr>
                <a:schemeClr val="dk1"/>
              </a:buClr>
              <a:buSzPct val="100000"/>
              <a:buNone/>
              <a:defRPr sz="14900">
                <a:solidFill>
                  <a:schemeClr val="dk1"/>
                </a:solidFill>
              </a:defRPr>
            </a:lvl1pPr>
            <a:lvl2pPr lvl="1">
              <a:spcBef>
                <a:spcPts val="0"/>
              </a:spcBef>
              <a:buClr>
                <a:schemeClr val="dk1"/>
              </a:buClr>
              <a:buSzPct val="100000"/>
              <a:buNone/>
              <a:defRPr sz="14900">
                <a:solidFill>
                  <a:schemeClr val="dk1"/>
                </a:solidFill>
              </a:defRPr>
            </a:lvl2pPr>
            <a:lvl3pPr lvl="2">
              <a:spcBef>
                <a:spcPts val="0"/>
              </a:spcBef>
              <a:buClr>
                <a:schemeClr val="dk1"/>
              </a:buClr>
              <a:buSzPct val="100000"/>
              <a:buNone/>
              <a:defRPr sz="14900">
                <a:solidFill>
                  <a:schemeClr val="dk1"/>
                </a:solidFill>
              </a:defRPr>
            </a:lvl3pPr>
            <a:lvl4pPr lvl="3">
              <a:spcBef>
                <a:spcPts val="0"/>
              </a:spcBef>
              <a:buClr>
                <a:schemeClr val="dk1"/>
              </a:buClr>
              <a:buSzPct val="100000"/>
              <a:buNone/>
              <a:defRPr sz="14900">
                <a:solidFill>
                  <a:schemeClr val="dk1"/>
                </a:solidFill>
              </a:defRPr>
            </a:lvl4pPr>
            <a:lvl5pPr lvl="4">
              <a:spcBef>
                <a:spcPts val="0"/>
              </a:spcBef>
              <a:buClr>
                <a:schemeClr val="dk1"/>
              </a:buClr>
              <a:buSzPct val="100000"/>
              <a:buNone/>
              <a:defRPr sz="14900">
                <a:solidFill>
                  <a:schemeClr val="dk1"/>
                </a:solidFill>
              </a:defRPr>
            </a:lvl5pPr>
            <a:lvl6pPr lvl="5">
              <a:spcBef>
                <a:spcPts val="0"/>
              </a:spcBef>
              <a:buClr>
                <a:schemeClr val="dk1"/>
              </a:buClr>
              <a:buSzPct val="100000"/>
              <a:buNone/>
              <a:defRPr sz="14900">
                <a:solidFill>
                  <a:schemeClr val="dk1"/>
                </a:solidFill>
              </a:defRPr>
            </a:lvl6pPr>
            <a:lvl7pPr lvl="6">
              <a:spcBef>
                <a:spcPts val="0"/>
              </a:spcBef>
              <a:buClr>
                <a:schemeClr val="dk1"/>
              </a:buClr>
              <a:buSzPct val="100000"/>
              <a:buNone/>
              <a:defRPr sz="14900">
                <a:solidFill>
                  <a:schemeClr val="dk1"/>
                </a:solidFill>
              </a:defRPr>
            </a:lvl7pPr>
            <a:lvl8pPr lvl="7">
              <a:spcBef>
                <a:spcPts val="0"/>
              </a:spcBef>
              <a:buClr>
                <a:schemeClr val="dk1"/>
              </a:buClr>
              <a:buSzPct val="100000"/>
              <a:buNone/>
              <a:defRPr sz="14900">
                <a:solidFill>
                  <a:schemeClr val="dk1"/>
                </a:solidFill>
              </a:defRPr>
            </a:lvl8pPr>
            <a:lvl9pPr lvl="8">
              <a:spcBef>
                <a:spcPts val="0"/>
              </a:spcBef>
              <a:buClr>
                <a:schemeClr val="dk1"/>
              </a:buClr>
              <a:buSzPct val="100000"/>
              <a:buNone/>
              <a:defRPr sz="14900">
                <a:solidFill>
                  <a:schemeClr val="dk1"/>
                </a:solidFill>
              </a:defRPr>
            </a:lvl9pPr>
          </a:lstStyle>
          <a:p>
            <a:endParaRPr/>
          </a:p>
        </p:txBody>
      </p:sp>
      <p:sp>
        <p:nvSpPr>
          <p:cNvPr id="7" name="Shape 7"/>
          <p:cNvSpPr txBox="1">
            <a:spLocks noGrp="1"/>
          </p:cNvSpPr>
          <p:nvPr>
            <p:ph type="body" idx="1"/>
          </p:nvPr>
        </p:nvSpPr>
        <p:spPr>
          <a:xfrm>
            <a:off x="1496160" y="7375839"/>
            <a:ext cx="40899000" cy="21864900"/>
          </a:xfrm>
          <a:prstGeom prst="rect">
            <a:avLst/>
          </a:prstGeom>
          <a:noFill/>
          <a:ln>
            <a:noFill/>
          </a:ln>
        </p:spPr>
        <p:txBody>
          <a:bodyPr lIns="487600" tIns="487600" rIns="487600" bIns="487600" anchor="t" anchorCtr="0"/>
          <a:lstStyle>
            <a:lvl1pPr lvl="0">
              <a:lnSpc>
                <a:spcPct val="115000"/>
              </a:lnSpc>
              <a:spcBef>
                <a:spcPts val="0"/>
              </a:spcBef>
              <a:spcAft>
                <a:spcPts val="8500"/>
              </a:spcAft>
              <a:buClr>
                <a:schemeClr val="dk2"/>
              </a:buClr>
              <a:buSzPct val="100000"/>
              <a:defRPr sz="9600">
                <a:solidFill>
                  <a:schemeClr val="dk2"/>
                </a:solidFill>
              </a:defRPr>
            </a:lvl1pPr>
            <a:lvl2pPr lvl="1">
              <a:lnSpc>
                <a:spcPct val="115000"/>
              </a:lnSpc>
              <a:spcBef>
                <a:spcPts val="0"/>
              </a:spcBef>
              <a:spcAft>
                <a:spcPts val="8500"/>
              </a:spcAft>
              <a:buClr>
                <a:schemeClr val="dk2"/>
              </a:buClr>
              <a:buSzPct val="100000"/>
              <a:defRPr sz="7500">
                <a:solidFill>
                  <a:schemeClr val="dk2"/>
                </a:solidFill>
              </a:defRPr>
            </a:lvl2pPr>
            <a:lvl3pPr lvl="2">
              <a:lnSpc>
                <a:spcPct val="115000"/>
              </a:lnSpc>
              <a:spcBef>
                <a:spcPts val="0"/>
              </a:spcBef>
              <a:spcAft>
                <a:spcPts val="8500"/>
              </a:spcAft>
              <a:buClr>
                <a:schemeClr val="dk2"/>
              </a:buClr>
              <a:buSzPct val="100000"/>
              <a:defRPr sz="7500">
                <a:solidFill>
                  <a:schemeClr val="dk2"/>
                </a:solidFill>
              </a:defRPr>
            </a:lvl3pPr>
            <a:lvl4pPr lvl="3">
              <a:lnSpc>
                <a:spcPct val="115000"/>
              </a:lnSpc>
              <a:spcBef>
                <a:spcPts val="0"/>
              </a:spcBef>
              <a:spcAft>
                <a:spcPts val="8500"/>
              </a:spcAft>
              <a:buClr>
                <a:schemeClr val="dk2"/>
              </a:buClr>
              <a:buSzPct val="100000"/>
              <a:defRPr sz="7500">
                <a:solidFill>
                  <a:schemeClr val="dk2"/>
                </a:solidFill>
              </a:defRPr>
            </a:lvl4pPr>
            <a:lvl5pPr lvl="4">
              <a:lnSpc>
                <a:spcPct val="115000"/>
              </a:lnSpc>
              <a:spcBef>
                <a:spcPts val="0"/>
              </a:spcBef>
              <a:spcAft>
                <a:spcPts val="8500"/>
              </a:spcAft>
              <a:buClr>
                <a:schemeClr val="dk2"/>
              </a:buClr>
              <a:buSzPct val="100000"/>
              <a:defRPr sz="7500">
                <a:solidFill>
                  <a:schemeClr val="dk2"/>
                </a:solidFill>
              </a:defRPr>
            </a:lvl5pPr>
            <a:lvl6pPr lvl="5">
              <a:lnSpc>
                <a:spcPct val="115000"/>
              </a:lnSpc>
              <a:spcBef>
                <a:spcPts val="0"/>
              </a:spcBef>
              <a:spcAft>
                <a:spcPts val="8500"/>
              </a:spcAft>
              <a:buClr>
                <a:schemeClr val="dk2"/>
              </a:buClr>
              <a:buSzPct val="100000"/>
              <a:defRPr sz="7500">
                <a:solidFill>
                  <a:schemeClr val="dk2"/>
                </a:solidFill>
              </a:defRPr>
            </a:lvl6pPr>
            <a:lvl7pPr lvl="6">
              <a:lnSpc>
                <a:spcPct val="115000"/>
              </a:lnSpc>
              <a:spcBef>
                <a:spcPts val="0"/>
              </a:spcBef>
              <a:spcAft>
                <a:spcPts val="8500"/>
              </a:spcAft>
              <a:buClr>
                <a:schemeClr val="dk2"/>
              </a:buClr>
              <a:buSzPct val="100000"/>
              <a:defRPr sz="7500">
                <a:solidFill>
                  <a:schemeClr val="dk2"/>
                </a:solidFill>
              </a:defRPr>
            </a:lvl7pPr>
            <a:lvl8pPr lvl="7">
              <a:lnSpc>
                <a:spcPct val="115000"/>
              </a:lnSpc>
              <a:spcBef>
                <a:spcPts val="0"/>
              </a:spcBef>
              <a:spcAft>
                <a:spcPts val="8500"/>
              </a:spcAft>
              <a:buClr>
                <a:schemeClr val="dk2"/>
              </a:buClr>
              <a:buSzPct val="100000"/>
              <a:defRPr sz="7500">
                <a:solidFill>
                  <a:schemeClr val="dk2"/>
                </a:solidFill>
              </a:defRPr>
            </a:lvl8pPr>
            <a:lvl9pPr lvl="8">
              <a:lnSpc>
                <a:spcPct val="115000"/>
              </a:lnSpc>
              <a:spcBef>
                <a:spcPts val="0"/>
              </a:spcBef>
              <a:spcAft>
                <a:spcPts val="8500"/>
              </a:spcAft>
              <a:buClr>
                <a:schemeClr val="dk2"/>
              </a:buClr>
              <a:buSzPct val="100000"/>
              <a:defRPr sz="7500">
                <a:solidFill>
                  <a:schemeClr val="dk2"/>
                </a:solidFill>
              </a:defRPr>
            </a:lvl9pPr>
          </a:lstStyle>
          <a:p>
            <a:endParaRPr/>
          </a:p>
        </p:txBody>
      </p:sp>
      <p:sp>
        <p:nvSpPr>
          <p:cNvPr id="8" name="Shape 8"/>
          <p:cNvSpPr txBox="1">
            <a:spLocks noGrp="1"/>
          </p:cNvSpPr>
          <p:nvPr>
            <p:ph type="sldNum" idx="12"/>
          </p:nvPr>
        </p:nvSpPr>
        <p:spPr>
          <a:xfrm>
            <a:off x="40667797" y="29844587"/>
            <a:ext cx="2633700" cy="2519100"/>
          </a:xfrm>
          <a:prstGeom prst="rect">
            <a:avLst/>
          </a:prstGeom>
          <a:noFill/>
          <a:ln>
            <a:noFill/>
          </a:ln>
        </p:spPr>
        <p:txBody>
          <a:bodyPr lIns="487600" tIns="487600" rIns="487600" bIns="487600" anchor="ctr" anchorCtr="0">
            <a:noAutofit/>
          </a:bodyPr>
          <a:lstStyle/>
          <a:p>
            <a:pPr lvl="0" algn="r">
              <a:spcBef>
                <a:spcPts val="0"/>
              </a:spcBef>
              <a:buNone/>
            </a:pPr>
            <a:fld id="{00000000-1234-1234-1234-123412341234}" type="slidenum">
              <a:rPr lang="en" sz="5300">
                <a:solidFill>
                  <a:schemeClr val="dk2"/>
                </a:solidFill>
              </a:rPr>
              <a:t>‹#›</a:t>
            </a:fld>
            <a:endParaRPr lang="en" sz="53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jpeg"/><Relationship Id="rId3" Type="http://schemas.openxmlformats.org/officeDocument/2006/relationships/image" Target="../media/image2.png"/><Relationship Id="rId21" Type="http://schemas.openxmlformats.org/officeDocument/2006/relationships/image" Target="../media/image18.jpeg"/><Relationship Id="rId7" Type="http://schemas.openxmlformats.org/officeDocument/2006/relationships/hyperlink" Target="https://www.ebi.ac.uk/interpro/entry/IPR006427" TargetMode="External"/><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jpe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jpeg"/><Relationship Id="rId29"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hyperlink" Target="http://www.ncbi.nlm.nih.gov/pubmed/21420565" TargetMode="External"/><Relationship Id="rId11" Type="http://schemas.openxmlformats.org/officeDocument/2006/relationships/image" Target="../media/image8.png"/><Relationship Id="rId24" Type="http://schemas.openxmlformats.org/officeDocument/2006/relationships/image" Target="../media/image21.jpg"/><Relationship Id="rId32" Type="http://schemas.openxmlformats.org/officeDocument/2006/relationships/image" Target="../media/image29.png"/><Relationship Id="rId5" Type="http://schemas.openxmlformats.org/officeDocument/2006/relationships/image" Target="../media/image4.png"/><Relationship Id="rId15" Type="http://schemas.openxmlformats.org/officeDocument/2006/relationships/image" Target="../media/image12.png"/><Relationship Id="rId23" Type="http://schemas.openxmlformats.org/officeDocument/2006/relationships/image" Target="../media/image20.jpeg"/><Relationship Id="rId28" Type="http://schemas.openxmlformats.org/officeDocument/2006/relationships/image" Target="../media/image25.jpeg"/><Relationship Id="rId10" Type="http://schemas.openxmlformats.org/officeDocument/2006/relationships/image" Target="../media/image7.jpg"/><Relationship Id="rId19" Type="http://schemas.openxmlformats.org/officeDocument/2006/relationships/image" Target="../media/image16.jpeg"/><Relationship Id="rId31" Type="http://schemas.openxmlformats.org/officeDocument/2006/relationships/image" Target="../media/image28.tiff"/><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jpg"/><Relationship Id="rId27" Type="http://schemas.openxmlformats.org/officeDocument/2006/relationships/image" Target="../media/image24.jpeg"/><Relationship Id="rId30"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Shape 55"/>
          <p:cNvSpPr txBox="1"/>
          <p:nvPr/>
        </p:nvSpPr>
        <p:spPr>
          <a:xfrm>
            <a:off x="11240337" y="8463528"/>
            <a:ext cx="10492200" cy="18635700"/>
          </a:xfrm>
          <a:prstGeom prst="rect">
            <a:avLst/>
          </a:prstGeom>
          <a:solidFill>
            <a:srgbClr val="D9D2E9"/>
          </a:solidFill>
          <a:ln w="127000" cap="flat" cmpd="sng">
            <a:solidFill>
              <a:srgbClr val="520D67"/>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buNone/>
            </a:pPr>
            <a:endParaRPr sz="2800">
              <a:solidFill>
                <a:schemeClr val="dk1"/>
              </a:solidFill>
              <a:latin typeface="Open Sans"/>
              <a:ea typeface="Open Sans"/>
              <a:cs typeface="Open Sans"/>
              <a:sym typeface="Open Sans"/>
            </a:endParaRPr>
          </a:p>
          <a:p>
            <a:pPr lvl="0" rtl="0">
              <a:lnSpc>
                <a:spcPct val="115000"/>
              </a:lnSpc>
              <a:spcBef>
                <a:spcPts val="0"/>
              </a:spcBef>
              <a:buNone/>
            </a:pPr>
            <a:endParaRPr sz="2800" b="1">
              <a:solidFill>
                <a:schemeClr val="dk1"/>
              </a:solidFill>
              <a:latin typeface="Open Sans"/>
              <a:ea typeface="Open Sans"/>
              <a:cs typeface="Open Sans"/>
              <a:sym typeface="Open Sans"/>
            </a:endParaRPr>
          </a:p>
          <a:p>
            <a:pPr lvl="0" rtl="0">
              <a:lnSpc>
                <a:spcPct val="115000"/>
              </a:lnSpc>
              <a:spcBef>
                <a:spcPts val="0"/>
              </a:spcBef>
              <a:buNone/>
            </a:pPr>
            <a:endParaRPr sz="2800" b="1">
              <a:solidFill>
                <a:schemeClr val="dk1"/>
              </a:solidFill>
              <a:latin typeface="Open Sans"/>
              <a:ea typeface="Open Sans"/>
              <a:cs typeface="Open Sans"/>
              <a:sym typeface="Open Sans"/>
            </a:endParaRPr>
          </a:p>
          <a:p>
            <a:pPr lvl="0" rtl="0">
              <a:lnSpc>
                <a:spcPct val="115000"/>
              </a:lnSpc>
              <a:spcBef>
                <a:spcPts val="0"/>
              </a:spcBef>
              <a:buNone/>
            </a:pPr>
            <a:endParaRPr sz="2800" b="1">
              <a:solidFill>
                <a:schemeClr val="dk1"/>
              </a:solidFill>
              <a:latin typeface="Open Sans"/>
              <a:ea typeface="Open Sans"/>
              <a:cs typeface="Open Sans"/>
              <a:sym typeface="Open Sans"/>
            </a:endParaRPr>
          </a:p>
          <a:p>
            <a:pPr lvl="0" rtl="0">
              <a:lnSpc>
                <a:spcPct val="115000"/>
              </a:lnSpc>
              <a:spcBef>
                <a:spcPts val="0"/>
              </a:spcBef>
              <a:buNone/>
            </a:pPr>
            <a:endParaRPr sz="2800" b="1">
              <a:solidFill>
                <a:schemeClr val="dk1"/>
              </a:solidFill>
              <a:latin typeface="Open Sans"/>
              <a:ea typeface="Open Sans"/>
              <a:cs typeface="Open Sans"/>
              <a:sym typeface="Open Sans"/>
            </a:endParaRPr>
          </a:p>
          <a:p>
            <a:pPr lvl="0" rtl="0">
              <a:lnSpc>
                <a:spcPct val="115000"/>
              </a:lnSpc>
              <a:spcBef>
                <a:spcPts val="0"/>
              </a:spcBef>
              <a:buNone/>
            </a:pPr>
            <a:endParaRPr sz="2800" b="1">
              <a:solidFill>
                <a:schemeClr val="dk1"/>
              </a:solidFill>
              <a:latin typeface="Open Sans"/>
              <a:ea typeface="Open Sans"/>
              <a:cs typeface="Open Sans"/>
              <a:sym typeface="Open Sans"/>
            </a:endParaRPr>
          </a:p>
          <a:p>
            <a:pPr lvl="0" rtl="0">
              <a:lnSpc>
                <a:spcPct val="115000"/>
              </a:lnSpc>
              <a:spcBef>
                <a:spcPts val="0"/>
              </a:spcBef>
              <a:buNone/>
            </a:pPr>
            <a:endParaRPr sz="2800" b="1">
              <a:solidFill>
                <a:schemeClr val="dk1"/>
              </a:solidFill>
              <a:latin typeface="Open Sans"/>
              <a:ea typeface="Open Sans"/>
              <a:cs typeface="Open Sans"/>
              <a:sym typeface="Open Sans"/>
            </a:endParaRPr>
          </a:p>
          <a:p>
            <a:pPr lvl="0" rtl="0">
              <a:lnSpc>
                <a:spcPct val="115000"/>
              </a:lnSpc>
              <a:spcBef>
                <a:spcPts val="0"/>
              </a:spcBef>
              <a:buNone/>
            </a:pPr>
            <a:endParaRPr sz="2800" b="1">
              <a:solidFill>
                <a:schemeClr val="dk1"/>
              </a:solidFill>
              <a:latin typeface="Open Sans"/>
              <a:ea typeface="Open Sans"/>
              <a:cs typeface="Open Sans"/>
              <a:sym typeface="Open Sans"/>
            </a:endParaRPr>
          </a:p>
          <a:p>
            <a:pPr lvl="0" rtl="0">
              <a:lnSpc>
                <a:spcPct val="115000"/>
              </a:lnSpc>
              <a:spcBef>
                <a:spcPts val="0"/>
              </a:spcBef>
              <a:buNone/>
            </a:pPr>
            <a:endParaRPr sz="2800" b="1">
              <a:solidFill>
                <a:schemeClr val="dk1"/>
              </a:solidFill>
              <a:latin typeface="Open Sans"/>
              <a:ea typeface="Open Sans"/>
              <a:cs typeface="Open Sans"/>
              <a:sym typeface="Open Sans"/>
            </a:endParaRPr>
          </a:p>
          <a:p>
            <a:pPr lvl="0" rtl="0">
              <a:lnSpc>
                <a:spcPct val="115000"/>
              </a:lnSpc>
              <a:spcBef>
                <a:spcPts val="0"/>
              </a:spcBef>
              <a:buNone/>
            </a:pPr>
            <a:endParaRPr sz="2800" b="1">
              <a:solidFill>
                <a:schemeClr val="dk1"/>
              </a:solidFill>
              <a:latin typeface="Open Sans"/>
              <a:ea typeface="Open Sans"/>
              <a:cs typeface="Open Sans"/>
              <a:sym typeface="Open Sans"/>
            </a:endParaRPr>
          </a:p>
          <a:p>
            <a:pPr lvl="0" rtl="0">
              <a:lnSpc>
                <a:spcPct val="115000"/>
              </a:lnSpc>
              <a:spcBef>
                <a:spcPts val="0"/>
              </a:spcBef>
              <a:buNone/>
            </a:pPr>
            <a:endParaRPr sz="2800" b="1">
              <a:solidFill>
                <a:schemeClr val="dk1"/>
              </a:solidFill>
              <a:latin typeface="Open Sans"/>
              <a:ea typeface="Open Sans"/>
              <a:cs typeface="Open Sans"/>
              <a:sym typeface="Open Sans"/>
            </a:endParaRPr>
          </a:p>
          <a:p>
            <a:pPr lvl="0" rtl="0">
              <a:lnSpc>
                <a:spcPct val="115000"/>
              </a:lnSpc>
              <a:spcBef>
                <a:spcPts val="0"/>
              </a:spcBef>
              <a:buNone/>
            </a:pPr>
            <a:endParaRPr sz="2800" b="1">
              <a:solidFill>
                <a:schemeClr val="dk1"/>
              </a:solidFill>
              <a:latin typeface="Open Sans"/>
              <a:ea typeface="Open Sans"/>
              <a:cs typeface="Open Sans"/>
              <a:sym typeface="Open Sans"/>
            </a:endParaRPr>
          </a:p>
          <a:p>
            <a:pPr lvl="0" rtl="0">
              <a:lnSpc>
                <a:spcPct val="115000"/>
              </a:lnSpc>
              <a:spcBef>
                <a:spcPts val="0"/>
              </a:spcBef>
              <a:buNone/>
            </a:pPr>
            <a:endParaRPr sz="2800" b="1">
              <a:solidFill>
                <a:schemeClr val="dk1"/>
              </a:solidFill>
              <a:latin typeface="Open Sans"/>
              <a:ea typeface="Open Sans"/>
              <a:cs typeface="Open Sans"/>
              <a:sym typeface="Open Sans"/>
            </a:endParaRPr>
          </a:p>
          <a:p>
            <a:pPr lvl="0" rtl="0">
              <a:lnSpc>
                <a:spcPct val="115000"/>
              </a:lnSpc>
              <a:spcBef>
                <a:spcPts val="0"/>
              </a:spcBef>
              <a:buNone/>
            </a:pPr>
            <a:endParaRPr sz="2800" b="1">
              <a:solidFill>
                <a:schemeClr val="dk1"/>
              </a:solidFill>
              <a:latin typeface="Open Sans"/>
              <a:ea typeface="Open Sans"/>
              <a:cs typeface="Open Sans"/>
              <a:sym typeface="Open Sans"/>
            </a:endParaRPr>
          </a:p>
          <a:p>
            <a:pPr lvl="0" rtl="0">
              <a:lnSpc>
                <a:spcPct val="115000"/>
              </a:lnSpc>
              <a:spcBef>
                <a:spcPts val="0"/>
              </a:spcBef>
              <a:buNone/>
            </a:pPr>
            <a:endParaRPr sz="2800" b="1">
              <a:solidFill>
                <a:schemeClr val="dk1"/>
              </a:solidFill>
              <a:latin typeface="Open Sans"/>
              <a:ea typeface="Open Sans"/>
              <a:cs typeface="Open Sans"/>
              <a:sym typeface="Open Sans"/>
            </a:endParaRPr>
          </a:p>
          <a:p>
            <a:pPr lvl="0" rtl="0">
              <a:lnSpc>
                <a:spcPct val="115000"/>
              </a:lnSpc>
              <a:spcBef>
                <a:spcPts val="0"/>
              </a:spcBef>
              <a:buNone/>
            </a:pPr>
            <a:endParaRPr sz="2800" b="1">
              <a:solidFill>
                <a:schemeClr val="dk1"/>
              </a:solidFill>
              <a:latin typeface="Open Sans"/>
              <a:ea typeface="Open Sans"/>
              <a:cs typeface="Open Sans"/>
              <a:sym typeface="Open Sans"/>
            </a:endParaRPr>
          </a:p>
          <a:p>
            <a:pPr lvl="0" rtl="0">
              <a:lnSpc>
                <a:spcPct val="115000"/>
              </a:lnSpc>
              <a:spcBef>
                <a:spcPts val="0"/>
              </a:spcBef>
              <a:buNone/>
            </a:pPr>
            <a:endParaRPr sz="2800" b="1">
              <a:solidFill>
                <a:schemeClr val="dk1"/>
              </a:solidFill>
              <a:latin typeface="Open Sans"/>
              <a:ea typeface="Open Sans"/>
              <a:cs typeface="Open Sans"/>
              <a:sym typeface="Open Sans"/>
            </a:endParaRPr>
          </a:p>
          <a:p>
            <a:pPr lvl="0" rtl="0">
              <a:lnSpc>
                <a:spcPct val="115000"/>
              </a:lnSpc>
              <a:spcBef>
                <a:spcPts val="0"/>
              </a:spcBef>
              <a:buNone/>
            </a:pPr>
            <a:endParaRPr sz="2800" b="1">
              <a:solidFill>
                <a:schemeClr val="dk1"/>
              </a:solidFill>
              <a:latin typeface="Open Sans"/>
              <a:ea typeface="Open Sans"/>
              <a:cs typeface="Open Sans"/>
              <a:sym typeface="Open Sans"/>
            </a:endParaRPr>
          </a:p>
          <a:p>
            <a:pPr lvl="0" rtl="0">
              <a:lnSpc>
                <a:spcPct val="115000"/>
              </a:lnSpc>
              <a:spcBef>
                <a:spcPts val="0"/>
              </a:spcBef>
              <a:buNone/>
            </a:pPr>
            <a:endParaRPr sz="2800" b="1">
              <a:solidFill>
                <a:schemeClr val="dk1"/>
              </a:solidFill>
              <a:latin typeface="Open Sans"/>
              <a:ea typeface="Open Sans"/>
              <a:cs typeface="Open Sans"/>
              <a:sym typeface="Open Sans"/>
            </a:endParaRPr>
          </a:p>
          <a:p>
            <a:pPr lvl="0" rtl="0">
              <a:lnSpc>
                <a:spcPct val="115000"/>
              </a:lnSpc>
              <a:spcBef>
                <a:spcPts val="0"/>
              </a:spcBef>
              <a:buClr>
                <a:schemeClr val="dk1"/>
              </a:buClr>
              <a:buFont typeface="Arial"/>
              <a:buNone/>
            </a:pPr>
            <a:endParaRPr sz="2800">
              <a:solidFill>
                <a:schemeClr val="dk1"/>
              </a:solidFill>
              <a:latin typeface="Open Sans"/>
              <a:ea typeface="Open Sans"/>
              <a:cs typeface="Open Sans"/>
              <a:sym typeface="Open Sans"/>
            </a:endParaRPr>
          </a:p>
        </p:txBody>
      </p:sp>
      <p:grpSp>
        <p:nvGrpSpPr>
          <p:cNvPr id="3" name="Group 2"/>
          <p:cNvGrpSpPr/>
          <p:nvPr/>
        </p:nvGrpSpPr>
        <p:grpSpPr>
          <a:xfrm>
            <a:off x="457950" y="418875"/>
            <a:ext cx="42975300" cy="3901800"/>
            <a:chOff x="457950" y="418875"/>
            <a:chExt cx="42975300" cy="3901800"/>
          </a:xfrm>
        </p:grpSpPr>
        <p:sp>
          <p:nvSpPr>
            <p:cNvPr id="54" name="Shape 54"/>
            <p:cNvSpPr/>
            <p:nvPr/>
          </p:nvSpPr>
          <p:spPr>
            <a:xfrm>
              <a:off x="457950" y="418875"/>
              <a:ext cx="42975300" cy="3901800"/>
            </a:xfrm>
            <a:prstGeom prst="roundRect">
              <a:avLst>
                <a:gd name="adj" fmla="val 16667"/>
              </a:avLst>
            </a:prstGeom>
            <a:solidFill>
              <a:srgbClr val="D9D2E9"/>
            </a:solidFill>
            <a:ln w="127000" cap="flat" cmpd="sng">
              <a:solidFill>
                <a:srgbClr val="520D67"/>
              </a:solidFill>
              <a:prstDash val="solid"/>
              <a:miter/>
              <a:headEnd type="none" w="med" len="med"/>
              <a:tailEnd type="none" w="med" len="med"/>
            </a:ln>
          </p:spPr>
          <p:txBody>
            <a:bodyPr lIns="91425" tIns="91425" rIns="91425" bIns="91425" anchor="t" anchorCtr="0">
              <a:noAutofit/>
            </a:bodyPr>
            <a:lstStyle/>
            <a:p>
              <a:pPr lvl="0" algn="ctr" rtl="0">
                <a:spcBef>
                  <a:spcPts val="0"/>
                </a:spcBef>
                <a:buClr>
                  <a:schemeClr val="dk1"/>
                </a:buClr>
                <a:buSzPct val="25000"/>
                <a:buFont typeface="Arial"/>
                <a:buNone/>
              </a:pPr>
              <a:r>
                <a:rPr lang="en" sz="6000" b="1" dirty="0">
                  <a:solidFill>
                    <a:schemeClr val="dk1"/>
                  </a:solidFill>
                  <a:latin typeface="Open Sans"/>
                  <a:ea typeface="Open Sans"/>
                  <a:cs typeface="Open Sans"/>
                  <a:sym typeface="Open Sans"/>
                </a:rPr>
                <a:t>Here to be Phamous: </a:t>
              </a:r>
            </a:p>
            <a:p>
              <a:pPr lvl="0" algn="ctr" rtl="0">
                <a:spcBef>
                  <a:spcPts val="0"/>
                </a:spcBef>
                <a:buClr>
                  <a:schemeClr val="dk1"/>
                </a:buClr>
                <a:buSzPct val="25000"/>
                <a:buFont typeface="Arial"/>
                <a:buNone/>
              </a:pPr>
              <a:r>
                <a:rPr lang="en" sz="6000" b="1" dirty="0">
                  <a:solidFill>
                    <a:schemeClr val="dk1"/>
                  </a:solidFill>
                  <a:latin typeface="Open Sans"/>
                  <a:ea typeface="Open Sans"/>
                  <a:cs typeface="Open Sans"/>
                  <a:sym typeface="Open Sans"/>
                </a:rPr>
                <a:t>Discovery and Analysis of Briton15 and Timmi</a:t>
              </a:r>
            </a:p>
            <a:p>
              <a:pPr lvl="0" algn="ctr" rtl="0">
                <a:spcBef>
                  <a:spcPts val="0"/>
                </a:spcBef>
                <a:buClr>
                  <a:schemeClr val="dk1"/>
                </a:buClr>
                <a:buFont typeface="Arial"/>
                <a:buNone/>
              </a:pPr>
              <a:endParaRPr sz="1600" dirty="0">
                <a:solidFill>
                  <a:schemeClr val="dk1"/>
                </a:solidFill>
                <a:latin typeface="Open Sans"/>
                <a:ea typeface="Open Sans"/>
                <a:cs typeface="Open Sans"/>
                <a:sym typeface="Open Sans"/>
              </a:endParaRPr>
            </a:p>
            <a:p>
              <a:pPr lvl="0" algn="ctr" rtl="0">
                <a:spcBef>
                  <a:spcPts val="0"/>
                </a:spcBef>
                <a:buClr>
                  <a:schemeClr val="dk1"/>
                </a:buClr>
                <a:buSzPct val="25000"/>
                <a:buFont typeface="Arial"/>
                <a:buNone/>
              </a:pPr>
              <a:r>
                <a:rPr lang="en" sz="4400" dirty="0">
                  <a:solidFill>
                    <a:schemeClr val="dk1"/>
                  </a:solidFill>
                  <a:latin typeface="Open Sans"/>
                  <a:ea typeface="Open Sans"/>
                  <a:cs typeface="Open Sans"/>
                  <a:sym typeface="Open Sans"/>
                </a:rPr>
                <a:t>Matthew Stander, Joshua Sannes, Dr. Ken Saville, Dr. Ola Olapade</a:t>
              </a:r>
              <a:r>
                <a:rPr lang="en" sz="4800" dirty="0">
                  <a:solidFill>
                    <a:schemeClr val="dk1"/>
                  </a:solidFill>
                  <a:latin typeface="Open Sans"/>
                  <a:ea typeface="Open Sans"/>
                  <a:cs typeface="Open Sans"/>
                  <a:sym typeface="Open Sans"/>
                </a:rPr>
                <a:t> </a:t>
              </a:r>
            </a:p>
            <a:p>
              <a:pPr lvl="0" algn="ctr" rtl="0">
                <a:spcBef>
                  <a:spcPts val="0"/>
                </a:spcBef>
                <a:buClr>
                  <a:schemeClr val="dk1"/>
                </a:buClr>
                <a:buSzPct val="25000"/>
                <a:buFont typeface="Arial"/>
                <a:buNone/>
              </a:pPr>
              <a:r>
                <a:rPr lang="en" sz="3600" dirty="0">
                  <a:solidFill>
                    <a:schemeClr val="dk1"/>
                  </a:solidFill>
                  <a:latin typeface="Open Sans"/>
                  <a:ea typeface="Open Sans"/>
                  <a:cs typeface="Open Sans"/>
                  <a:sym typeface="Open Sans"/>
                </a:rPr>
                <a:t>Albion College, Albion, MI</a:t>
              </a:r>
            </a:p>
            <a:p>
              <a:pPr lvl="0" algn="ctr">
                <a:spcBef>
                  <a:spcPts val="0"/>
                </a:spcBef>
                <a:buClr>
                  <a:schemeClr val="dk1"/>
                </a:buClr>
                <a:buFont typeface="Arial"/>
                <a:buNone/>
              </a:pPr>
              <a:endParaRPr sz="1600" dirty="0">
                <a:solidFill>
                  <a:schemeClr val="dk1"/>
                </a:solidFill>
                <a:latin typeface="Open Sans"/>
                <a:ea typeface="Open Sans"/>
                <a:cs typeface="Open Sans"/>
                <a:sym typeface="Open Sans"/>
              </a:endParaRPr>
            </a:p>
            <a:p>
              <a:pPr lvl="0" algn="ctr">
                <a:spcBef>
                  <a:spcPts val="0"/>
                </a:spcBef>
                <a:buNone/>
              </a:pPr>
              <a:endParaRPr dirty="0">
                <a:latin typeface="Open Sans"/>
                <a:ea typeface="Open Sans"/>
                <a:cs typeface="Open Sans"/>
                <a:sym typeface="Open Sans"/>
              </a:endParaRPr>
            </a:p>
          </p:txBody>
        </p:sp>
        <p:pic>
          <p:nvPicPr>
            <p:cNvPr id="56" name="Shape 56"/>
            <p:cNvPicPr preferRelativeResize="0"/>
            <p:nvPr/>
          </p:nvPicPr>
          <p:blipFill rotWithShape="1">
            <a:blip r:embed="rId3">
              <a:alphaModFix/>
            </a:blip>
            <a:srcRect t="29028" b="29987"/>
            <a:stretch/>
          </p:blipFill>
          <p:spPr>
            <a:xfrm>
              <a:off x="923750" y="1683375"/>
              <a:ext cx="10635412" cy="1587699"/>
            </a:xfrm>
            <a:prstGeom prst="rect">
              <a:avLst/>
            </a:prstGeom>
            <a:noFill/>
            <a:ln>
              <a:noFill/>
            </a:ln>
          </p:spPr>
        </p:pic>
        <p:pic>
          <p:nvPicPr>
            <p:cNvPr id="57" name="Shape 57"/>
            <p:cNvPicPr preferRelativeResize="0"/>
            <p:nvPr/>
          </p:nvPicPr>
          <p:blipFill>
            <a:blip r:embed="rId4">
              <a:alphaModFix/>
            </a:blip>
            <a:stretch>
              <a:fillRect/>
            </a:stretch>
          </p:blipFill>
          <p:spPr>
            <a:xfrm>
              <a:off x="31832613" y="1190165"/>
              <a:ext cx="3629266" cy="2359201"/>
            </a:xfrm>
            <a:prstGeom prst="rect">
              <a:avLst/>
            </a:prstGeom>
            <a:noFill/>
            <a:ln>
              <a:noFill/>
            </a:ln>
          </p:spPr>
        </p:pic>
        <p:pic>
          <p:nvPicPr>
            <p:cNvPr id="58" name="Shape 58"/>
            <p:cNvPicPr preferRelativeResize="0"/>
            <p:nvPr/>
          </p:nvPicPr>
          <p:blipFill>
            <a:blip r:embed="rId5">
              <a:alphaModFix/>
            </a:blip>
            <a:stretch>
              <a:fillRect/>
            </a:stretch>
          </p:blipFill>
          <p:spPr>
            <a:xfrm>
              <a:off x="35633725" y="1468475"/>
              <a:ext cx="7570925" cy="1802603"/>
            </a:xfrm>
            <a:prstGeom prst="rect">
              <a:avLst/>
            </a:prstGeom>
            <a:noFill/>
            <a:ln>
              <a:noFill/>
            </a:ln>
          </p:spPr>
        </p:pic>
      </p:grpSp>
      <p:sp>
        <p:nvSpPr>
          <p:cNvPr id="59" name="Shape 59"/>
          <p:cNvSpPr/>
          <p:nvPr/>
        </p:nvSpPr>
        <p:spPr>
          <a:xfrm>
            <a:off x="457950" y="4618974"/>
            <a:ext cx="42975300" cy="3594000"/>
          </a:xfrm>
          <a:prstGeom prst="round2DiagRect">
            <a:avLst>
              <a:gd name="adj1" fmla="val 16667"/>
              <a:gd name="adj2" fmla="val 0"/>
            </a:avLst>
          </a:prstGeom>
          <a:solidFill>
            <a:srgbClr val="D9D2E9"/>
          </a:solidFill>
          <a:ln w="127000" cap="flat" cmpd="sng">
            <a:solidFill>
              <a:srgbClr val="520D67"/>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3600" b="1" dirty="0">
                <a:latin typeface="Open Sans"/>
                <a:ea typeface="Open Sans"/>
                <a:cs typeface="Open Sans"/>
                <a:sym typeface="Open Sans"/>
              </a:rPr>
              <a:t>Abstract</a:t>
            </a:r>
          </a:p>
          <a:p>
            <a:pPr lvl="0" indent="457200" algn="just">
              <a:spcBef>
                <a:spcPts val="0"/>
              </a:spcBef>
              <a:buNone/>
            </a:pPr>
            <a:r>
              <a:rPr lang="en" sz="2700" dirty="0">
                <a:latin typeface="Open Sans"/>
                <a:ea typeface="Open Sans"/>
                <a:cs typeface="Open Sans"/>
                <a:sym typeface="Open Sans"/>
              </a:rPr>
              <a:t>	Bacteriophage, or phage for short, are a type of virus that use bacterial cells as their host.  Because phage infect bacteria and there are an increasing number of antibiotic-resistant bacteria strains, research is currently being conducted to utilize phage as an alternative treatment for bacterial infection and disease.  The purpose of our project was to isolate and purify a novel bacteriophage and then annotate its genome.  We isolated phage using </a:t>
            </a:r>
            <a:r>
              <a:rPr lang="en" sz="2700" i="1" dirty="0">
                <a:latin typeface="Open Sans"/>
                <a:ea typeface="Open Sans"/>
                <a:cs typeface="Open Sans"/>
                <a:sym typeface="Open Sans"/>
              </a:rPr>
              <a:t>Mycobacterium smegmatis</a:t>
            </a:r>
            <a:r>
              <a:rPr lang="en" sz="2700" dirty="0">
                <a:latin typeface="Open Sans"/>
                <a:ea typeface="Open Sans"/>
                <a:cs typeface="Open Sans"/>
                <a:sym typeface="Open Sans"/>
              </a:rPr>
              <a:t> as the host.  This bacterium comes from the same genus of bacteria that causes tuberculosis.  In this project, we each isolated, purified, and annotated our own phage.  To isolate bacteriophage, we collected and filtered dirt.  Various phage strains were in the filtered dirt solution so we then purified a single phage strain through several processes consisting of serial dilutions, spot platings, and streak platings.  Once we purified a single phage, we isolated and extracted its DNA.   The DNA of both of our phages were sent to the SEA-PHAGES project to be sequenced.  Once we received our sequenced phage DNA, we annotated it using several programs including DNA Master, Phamerator, Starterator, NCBI BLAST, and HHPred.  Each of us further looked into a gene that we annotated that was unusual or challenging.  Overall, we successfully isolated and purified a novel bacteriophage and annotated its genome.  Our findings will advance the understanding of bacteriophages and bacteriophage gene function, which will hopefully lead to the development of phage therapy treatments. </a:t>
            </a:r>
          </a:p>
        </p:txBody>
      </p:sp>
      <p:sp>
        <p:nvSpPr>
          <p:cNvPr id="60" name="Shape 60"/>
          <p:cNvSpPr/>
          <p:nvPr/>
        </p:nvSpPr>
        <p:spPr>
          <a:xfrm flipH="1">
            <a:off x="33036450" y="29405650"/>
            <a:ext cx="10396800" cy="3244784"/>
          </a:xfrm>
          <a:prstGeom prst="round2DiagRect">
            <a:avLst>
              <a:gd name="adj1" fmla="val 16667"/>
              <a:gd name="adj2" fmla="val 0"/>
            </a:avLst>
          </a:prstGeom>
          <a:solidFill>
            <a:srgbClr val="D9D2E9"/>
          </a:solidFill>
          <a:ln w="127000" cap="flat" cmpd="sng">
            <a:solidFill>
              <a:srgbClr val="520D67"/>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3600" b="1" dirty="0">
                <a:latin typeface="Open Sans"/>
                <a:ea typeface="Open Sans"/>
                <a:cs typeface="Open Sans"/>
                <a:sym typeface="Open Sans"/>
              </a:rPr>
              <a:t>References</a:t>
            </a:r>
          </a:p>
          <a:p>
            <a:pPr marL="0" lvl="0" indent="0" rtl="0">
              <a:spcBef>
                <a:spcPts val="0"/>
              </a:spcBef>
              <a:buNone/>
            </a:pPr>
            <a:r>
              <a:rPr lang="en" sz="1600" b="1" dirty="0">
                <a:latin typeface="Open Sans"/>
                <a:ea typeface="Open Sans"/>
                <a:cs typeface="Open Sans"/>
                <a:sym typeface="Open Sans"/>
              </a:rPr>
              <a:t>Jacobs-Sera, D., et al. (2014) A User Guide to DNA Master: Annotation and Bioinformatics Analysis</a:t>
            </a:r>
          </a:p>
          <a:p>
            <a:pPr marL="0" lvl="0" indent="457200" rtl="0">
              <a:spcBef>
                <a:spcPts val="0"/>
              </a:spcBef>
              <a:buNone/>
            </a:pPr>
            <a:r>
              <a:rPr lang="en" sz="1600" b="1" dirty="0">
                <a:latin typeface="Open Sans"/>
                <a:ea typeface="Open Sans"/>
                <a:cs typeface="Open Sans"/>
                <a:sym typeface="Open Sans"/>
              </a:rPr>
              <a:t>of Bacteriophage Genome. Pittsburgh, PA: University of Pittsburgh.</a:t>
            </a:r>
            <a:br>
              <a:rPr lang="en" sz="1600" b="1" dirty="0">
                <a:latin typeface="Open Sans"/>
                <a:ea typeface="Open Sans"/>
                <a:cs typeface="Open Sans"/>
                <a:sym typeface="Open Sans"/>
              </a:rPr>
            </a:br>
            <a:r>
              <a:rPr lang="en" sz="1600" b="1" dirty="0">
                <a:latin typeface="Open Sans"/>
                <a:ea typeface="Open Sans"/>
                <a:cs typeface="Open Sans"/>
                <a:sym typeface="Open Sans"/>
              </a:rPr>
              <a:t>The Actinobacteriophage Database: Glossary of Phage Terms. The Actinobacteriophage Database.</a:t>
            </a:r>
          </a:p>
          <a:p>
            <a:pPr marL="0" lvl="0" indent="457200" rtl="0">
              <a:spcBef>
                <a:spcPts val="0"/>
              </a:spcBef>
              <a:buNone/>
            </a:pPr>
            <a:r>
              <a:rPr lang="en" sz="1600" b="1" dirty="0">
                <a:latin typeface="Open Sans"/>
                <a:ea typeface="Open Sans"/>
                <a:cs typeface="Open Sans"/>
                <a:sym typeface="Open Sans"/>
              </a:rPr>
              <a:t>Glossary of Phage Terms. N.p., n.d. Web. 07 Apr. 2016. http://www.phagesdb.org/glossary/</a:t>
            </a:r>
          </a:p>
          <a:p>
            <a:pPr marL="0" lvl="0" indent="0" rtl="0">
              <a:spcBef>
                <a:spcPts val="0"/>
              </a:spcBef>
              <a:buNone/>
            </a:pPr>
            <a:r>
              <a:rPr lang="en" sz="1600" b="1" dirty="0">
                <a:latin typeface="Open Sans"/>
                <a:ea typeface="Open Sans"/>
                <a:cs typeface="Open Sans"/>
                <a:sym typeface="Open Sans"/>
              </a:rPr>
              <a:t>Alcaide, F, and P Coll. "Advances in rapid diagnosis of tuberculosis disease and anti-tuberculous</a:t>
            </a:r>
          </a:p>
          <a:p>
            <a:pPr marL="0" lvl="0" indent="457200" rtl="0">
              <a:spcBef>
                <a:spcPts val="0"/>
              </a:spcBef>
              <a:buNone/>
            </a:pPr>
            <a:r>
              <a:rPr lang="en" sz="1600" b="1" dirty="0">
                <a:latin typeface="Open Sans"/>
                <a:ea typeface="Open Sans"/>
                <a:cs typeface="Open Sans"/>
                <a:sym typeface="Open Sans"/>
              </a:rPr>
              <a:t>drug resistance." Enfermedades Infecciosas y Microbiología Clinica 29.1 (2011): 34-40.</a:t>
            </a:r>
          </a:p>
          <a:p>
            <a:pPr marL="0" lvl="0" indent="457200" rtl="0">
              <a:spcBef>
                <a:spcPts val="0"/>
              </a:spcBef>
              <a:buNone/>
            </a:pPr>
            <a:r>
              <a:rPr lang="en" sz="1600" b="1" dirty="0">
                <a:latin typeface="Open Sans"/>
                <a:ea typeface="Open Sans"/>
                <a:cs typeface="Open Sans"/>
                <a:sym typeface="Open Sans"/>
              </a:rPr>
              <a:t>PubMed.gov. Web. 11 Apr. 2016.&lt;</a:t>
            </a:r>
            <a:r>
              <a:rPr lang="en" sz="1600" b="1" u="sng" dirty="0">
                <a:solidFill>
                  <a:schemeClr val="hlink"/>
                </a:solidFill>
                <a:latin typeface="Open Sans"/>
                <a:ea typeface="Open Sans"/>
                <a:cs typeface="Open Sans"/>
                <a:sym typeface="Open Sans"/>
                <a:hlinkClick r:id="rId6"/>
              </a:rPr>
              <a:t>http://www.ncbi.nlm.nih.gov/pubmed/21420565</a:t>
            </a:r>
            <a:r>
              <a:rPr lang="en" sz="1600" b="1" dirty="0">
                <a:latin typeface="Open Sans"/>
                <a:ea typeface="Open Sans"/>
                <a:cs typeface="Open Sans"/>
                <a:sym typeface="Open Sans"/>
              </a:rPr>
              <a:t>&gt;.</a:t>
            </a:r>
          </a:p>
          <a:p>
            <a:pPr marL="0" lvl="0" indent="-69850" rtl="0">
              <a:spcBef>
                <a:spcPts val="0"/>
              </a:spcBef>
              <a:buClr>
                <a:srgbClr val="000000"/>
              </a:buClr>
              <a:buSzPct val="68750"/>
              <a:buFont typeface="Arial"/>
              <a:buNone/>
            </a:pPr>
            <a:r>
              <a:rPr lang="en" sz="1600" b="1" dirty="0">
                <a:latin typeface="Open Sans"/>
                <a:ea typeface="Open Sans"/>
                <a:cs typeface="Open Sans"/>
                <a:sym typeface="Open Sans"/>
              </a:rPr>
              <a:t>Phage portal protein, HK97. (n.d.). Retrieved May 27, 2016, from</a:t>
            </a:r>
          </a:p>
          <a:p>
            <a:pPr marL="0" lvl="0" indent="387350" rtl="0">
              <a:spcBef>
                <a:spcPts val="0"/>
              </a:spcBef>
              <a:buClr>
                <a:srgbClr val="000000"/>
              </a:buClr>
              <a:buSzPct val="68750"/>
              <a:buFont typeface="Arial"/>
              <a:buNone/>
            </a:pPr>
            <a:r>
              <a:rPr lang="en" sz="1600" b="1" u="sng" dirty="0">
                <a:solidFill>
                  <a:schemeClr val="hlink"/>
                </a:solidFill>
                <a:latin typeface="Open Sans"/>
                <a:ea typeface="Open Sans"/>
                <a:cs typeface="Open Sans"/>
                <a:sym typeface="Open Sans"/>
                <a:hlinkClick r:id="rId7"/>
              </a:rPr>
              <a:t>https://www.ebi.ac.uk/interpro/entry/IPR006427</a:t>
            </a:r>
          </a:p>
        </p:txBody>
      </p:sp>
      <p:sp>
        <p:nvSpPr>
          <p:cNvPr id="61" name="Shape 61"/>
          <p:cNvSpPr/>
          <p:nvPr/>
        </p:nvSpPr>
        <p:spPr>
          <a:xfrm>
            <a:off x="457950" y="8465206"/>
            <a:ext cx="10396800" cy="7924643"/>
          </a:xfrm>
          <a:prstGeom prst="round2DiagRect">
            <a:avLst>
              <a:gd name="adj1" fmla="val 16667"/>
              <a:gd name="adj2" fmla="val 0"/>
            </a:avLst>
          </a:prstGeom>
          <a:solidFill>
            <a:srgbClr val="D9D2E9"/>
          </a:solidFill>
          <a:ln w="127000" cap="flat" cmpd="sng">
            <a:solidFill>
              <a:srgbClr val="520D67"/>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3600" b="1" dirty="0" smtClean="0">
                <a:latin typeface="Open Sans"/>
                <a:ea typeface="Open Sans"/>
                <a:cs typeface="Open Sans"/>
                <a:sym typeface="Open Sans"/>
              </a:rPr>
              <a:t>Introduction</a:t>
            </a:r>
          </a:p>
          <a:p>
            <a:pPr lvl="0" rtl="0">
              <a:spcBef>
                <a:spcPts val="0"/>
              </a:spcBef>
              <a:buNone/>
            </a:pPr>
            <a:r>
              <a:rPr lang="en" sz="2700" dirty="0" smtClean="0">
                <a:latin typeface="Open Sans"/>
                <a:ea typeface="Open Sans"/>
                <a:cs typeface="Open Sans"/>
                <a:sym typeface="Open Sans"/>
              </a:rPr>
              <a:t>	A </a:t>
            </a:r>
            <a:r>
              <a:rPr lang="en" sz="2700" dirty="0">
                <a:latin typeface="Open Sans"/>
                <a:ea typeface="Open Sans"/>
                <a:cs typeface="Open Sans"/>
                <a:sym typeface="Open Sans"/>
              </a:rPr>
              <a:t>bacteriophage, or phage for short, is a type of virus that infects and replicates inside a bacteria cell. A phage consists of protein capsid that encapsulate a DNA or RNA genome and a protein tail.</a:t>
            </a:r>
            <a:br>
              <a:rPr lang="en" sz="2700" dirty="0">
                <a:latin typeface="Open Sans"/>
                <a:ea typeface="Open Sans"/>
                <a:cs typeface="Open Sans"/>
                <a:sym typeface="Open Sans"/>
              </a:rPr>
            </a:br>
            <a:r>
              <a:rPr lang="en" sz="2700" dirty="0" smtClean="0">
                <a:latin typeface="Open Sans"/>
                <a:ea typeface="Open Sans"/>
                <a:cs typeface="Open Sans"/>
                <a:sym typeface="Open Sans"/>
              </a:rPr>
              <a:t>	Though </a:t>
            </a:r>
            <a:r>
              <a:rPr lang="en" sz="2700" dirty="0">
                <a:latin typeface="Open Sans"/>
                <a:ea typeface="Open Sans"/>
                <a:cs typeface="Open Sans"/>
                <a:sym typeface="Open Sans"/>
              </a:rPr>
              <a:t>they are not considered to be alive, phages largely affect the world today.  Currently, research is being conducted for the use of bacteriophage as an alternative treatment to antibiotics.  This works by introducing a strain of phage into a patient that attack a bacterial infection, all without harming the patient.  With an increasing amount of antibiotic-resistant strains of bacteria, phage therapy may be the next new treatment.  Also, with the arrival of a new genomic field, bacteriophage give  a better understanding of </a:t>
            </a:r>
            <a:r>
              <a:rPr lang="en" sz="2700" dirty="0" smtClean="0">
                <a:latin typeface="Open Sans"/>
                <a:ea typeface="Open Sans"/>
                <a:cs typeface="Open Sans"/>
                <a:sym typeface="Open Sans"/>
              </a:rPr>
              <a:t>annotation.</a:t>
            </a:r>
          </a:p>
          <a:p>
            <a:pPr lvl="0" rtl="0">
              <a:spcBef>
                <a:spcPts val="0"/>
              </a:spcBef>
              <a:buNone/>
            </a:pPr>
            <a:r>
              <a:rPr lang="en" sz="2700" dirty="0">
                <a:latin typeface="Open Sans"/>
                <a:ea typeface="Open Sans"/>
                <a:cs typeface="Open Sans"/>
                <a:sym typeface="Open Sans"/>
              </a:rPr>
              <a:t>	</a:t>
            </a:r>
            <a:r>
              <a:rPr lang="en" sz="2700" dirty="0" smtClean="0">
                <a:latin typeface="Open Sans"/>
                <a:ea typeface="Open Sans"/>
                <a:cs typeface="Open Sans"/>
                <a:sym typeface="Open Sans"/>
              </a:rPr>
              <a:t>The goal of our project was to isolate and purify a novel bacteriophage and then annotate its genome.</a:t>
            </a:r>
            <a:endParaRPr lang="en" sz="2700" dirty="0">
              <a:latin typeface="Open Sans"/>
              <a:ea typeface="Open Sans"/>
              <a:cs typeface="Open Sans"/>
              <a:sym typeface="Open Sans"/>
            </a:endParaRPr>
          </a:p>
        </p:txBody>
      </p:sp>
      <p:sp>
        <p:nvSpPr>
          <p:cNvPr id="62" name="Shape 62"/>
          <p:cNvSpPr/>
          <p:nvPr/>
        </p:nvSpPr>
        <p:spPr>
          <a:xfrm flipH="1">
            <a:off x="33036450" y="20996009"/>
            <a:ext cx="10396800" cy="8095327"/>
          </a:xfrm>
          <a:prstGeom prst="round2DiagRect">
            <a:avLst>
              <a:gd name="adj1" fmla="val 16667"/>
              <a:gd name="adj2" fmla="val 0"/>
            </a:avLst>
          </a:prstGeom>
          <a:solidFill>
            <a:srgbClr val="D9D2E9"/>
          </a:solidFill>
          <a:ln w="127000" cap="flat" cmpd="sng">
            <a:solidFill>
              <a:srgbClr val="520D67"/>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3600" b="1" dirty="0">
                <a:solidFill>
                  <a:schemeClr val="dk1"/>
                </a:solidFill>
                <a:latin typeface="Open Sans"/>
                <a:ea typeface="Open Sans"/>
                <a:cs typeface="Open Sans"/>
                <a:sym typeface="Open Sans"/>
              </a:rPr>
              <a:t>Acknowledgements</a:t>
            </a:r>
          </a:p>
          <a:p>
            <a:pPr lvl="0" algn="ctr" rtl="0">
              <a:spcBef>
                <a:spcPts val="0"/>
              </a:spcBef>
              <a:buNone/>
            </a:pPr>
            <a:r>
              <a:rPr lang="en" sz="2600" b="1" i="1" dirty="0">
                <a:solidFill>
                  <a:schemeClr val="dk1"/>
                </a:solidFill>
                <a:latin typeface="Open Sans"/>
                <a:ea typeface="Open Sans"/>
                <a:cs typeface="Open Sans"/>
                <a:sym typeface="Open Sans"/>
              </a:rPr>
              <a:t>Special thanks to:</a:t>
            </a:r>
          </a:p>
          <a:p>
            <a:pPr lvl="0" algn="ctr" rtl="0">
              <a:spcBef>
                <a:spcPts val="0"/>
              </a:spcBef>
              <a:buNone/>
            </a:pPr>
            <a:r>
              <a:rPr lang="en" sz="2400" i="1" dirty="0">
                <a:solidFill>
                  <a:schemeClr val="dk1"/>
                </a:solidFill>
                <a:latin typeface="Open Sans"/>
                <a:ea typeface="Open Sans"/>
                <a:cs typeface="Open Sans"/>
                <a:sym typeface="Open Sans"/>
              </a:rPr>
              <a:t>Dr. Ken Saville and Dr. Ola Olapade</a:t>
            </a:r>
          </a:p>
          <a:p>
            <a:pPr lvl="0" algn="ctr" rtl="0">
              <a:spcBef>
                <a:spcPts val="0"/>
              </a:spcBef>
              <a:buNone/>
            </a:pPr>
            <a:r>
              <a:rPr lang="en" sz="2400" i="1" dirty="0">
                <a:solidFill>
                  <a:schemeClr val="dk1"/>
                </a:solidFill>
                <a:latin typeface="Open Sans"/>
                <a:ea typeface="Open Sans"/>
                <a:cs typeface="Open Sans"/>
                <a:sym typeface="Open Sans"/>
              </a:rPr>
              <a:t>for advising us through the project</a:t>
            </a:r>
          </a:p>
          <a:p>
            <a:pPr lvl="0" algn="ctr" rtl="0">
              <a:spcBef>
                <a:spcPts val="0"/>
              </a:spcBef>
              <a:buNone/>
            </a:pPr>
            <a:endParaRPr sz="2400" i="1" dirty="0">
              <a:solidFill>
                <a:schemeClr val="dk1"/>
              </a:solidFill>
              <a:latin typeface="Open Sans"/>
              <a:ea typeface="Open Sans"/>
              <a:cs typeface="Open Sans"/>
              <a:sym typeface="Open Sans"/>
            </a:endParaRPr>
          </a:p>
          <a:p>
            <a:pPr lvl="0" algn="just" rtl="0">
              <a:spcBef>
                <a:spcPts val="0"/>
              </a:spcBef>
              <a:buNone/>
            </a:pPr>
            <a:r>
              <a:rPr lang="en" sz="2400" i="1" dirty="0">
                <a:solidFill>
                  <a:schemeClr val="dk1"/>
                </a:solidFill>
                <a:latin typeface="Open Sans"/>
                <a:ea typeface="Open Sans"/>
                <a:cs typeface="Open Sans"/>
                <a:sym typeface="Open Sans"/>
              </a:rPr>
              <a:t>Our Virus Hunters and Virus Tamers Classes: Ashley Audisho, Warren Smith, Jephte Jean Claude, Will Colborn, Rebecca Enerson, Bailee Huhta, Sydney Hogg, Felicia Soto, Brigette Kobs, Aimee Gama, Jacquelyn Harbin, Jordan Gembarski, Molly Collins, Travis Mersino, Megan Bertels, John Calhoun, Briana Flanagan, Keena Gilbert, Robert Hays, Robert Joerg, Jonathan Lewis, Laurel McGerty, Matthias Osterndorf, Noah Pappas, Alexandra Radzville, Cezara Siotean, Henry Swett, Kiana Thomas, Leah Zawerucha, Dana Anderson, Angela Walczyk, Taylor Sokoloskis, Evan Andreski, Khaila Royster, Matt Myers, Megan Munger, Hannah Whitaker, Brendan McClorey, Connor </a:t>
            </a:r>
            <a:r>
              <a:rPr lang="en" sz="2400" i="1" dirty="0" smtClean="0">
                <a:solidFill>
                  <a:schemeClr val="dk1"/>
                </a:solidFill>
                <a:latin typeface="Open Sans"/>
                <a:ea typeface="Open Sans"/>
                <a:cs typeface="Open Sans"/>
                <a:sym typeface="Open Sans"/>
              </a:rPr>
              <a:t>Healy</a:t>
            </a:r>
          </a:p>
          <a:p>
            <a:pPr lvl="0" algn="just" rtl="0">
              <a:spcBef>
                <a:spcPts val="0"/>
              </a:spcBef>
              <a:buNone/>
            </a:pPr>
            <a:r>
              <a:rPr lang="en" sz="2400" i="1" dirty="0">
                <a:solidFill>
                  <a:schemeClr val="dk1"/>
                </a:solidFill>
                <a:latin typeface="Open Sans"/>
                <a:ea typeface="Open Sans"/>
                <a:cs typeface="Open Sans"/>
                <a:sym typeface="Open Sans"/>
              </a:rPr>
              <a:t/>
            </a:r>
            <a:br>
              <a:rPr lang="en" sz="2400" i="1" dirty="0">
                <a:solidFill>
                  <a:schemeClr val="dk1"/>
                </a:solidFill>
                <a:latin typeface="Open Sans"/>
                <a:ea typeface="Open Sans"/>
                <a:cs typeface="Open Sans"/>
                <a:sym typeface="Open Sans"/>
              </a:rPr>
            </a:br>
            <a:r>
              <a:rPr lang="en" sz="2400" i="1" dirty="0">
                <a:solidFill>
                  <a:schemeClr val="dk1"/>
                </a:solidFill>
                <a:latin typeface="Open Sans"/>
                <a:ea typeface="Open Sans"/>
                <a:cs typeface="Open Sans"/>
                <a:sym typeface="Open Sans"/>
              </a:rPr>
              <a:t>	The Howard Hughes Medical Institute SEA-PHAGES Program</a:t>
            </a:r>
          </a:p>
          <a:p>
            <a:pPr lvl="0" algn="ctr" rtl="0">
              <a:spcBef>
                <a:spcPts val="0"/>
              </a:spcBef>
              <a:buNone/>
            </a:pPr>
            <a:endParaRPr sz="2400" i="1" dirty="0">
              <a:solidFill>
                <a:schemeClr val="dk1"/>
              </a:solidFill>
              <a:latin typeface="Open Sans"/>
              <a:ea typeface="Open Sans"/>
              <a:cs typeface="Open Sans"/>
              <a:sym typeface="Open Sans"/>
            </a:endParaRPr>
          </a:p>
          <a:p>
            <a:pPr lvl="0" algn="ctr" rtl="0">
              <a:spcBef>
                <a:spcPts val="0"/>
              </a:spcBef>
              <a:buNone/>
            </a:pPr>
            <a:r>
              <a:rPr lang="en" sz="2400" i="1" dirty="0">
                <a:solidFill>
                  <a:schemeClr val="dk1"/>
                </a:solidFill>
                <a:latin typeface="Open Sans"/>
                <a:ea typeface="Open Sans"/>
                <a:cs typeface="Open Sans"/>
                <a:sym typeface="Open Sans"/>
              </a:rPr>
              <a:t>The Biology Department at Albion College</a:t>
            </a:r>
          </a:p>
        </p:txBody>
      </p:sp>
      <p:sp>
        <p:nvSpPr>
          <p:cNvPr id="63" name="Shape 63"/>
          <p:cNvSpPr/>
          <p:nvPr/>
        </p:nvSpPr>
        <p:spPr>
          <a:xfrm flipH="1">
            <a:off x="33036450" y="8463528"/>
            <a:ext cx="10396800" cy="12222926"/>
          </a:xfrm>
          <a:prstGeom prst="round2DiagRect">
            <a:avLst>
              <a:gd name="adj1" fmla="val 16667"/>
              <a:gd name="adj2" fmla="val 0"/>
            </a:avLst>
          </a:prstGeom>
          <a:solidFill>
            <a:srgbClr val="D9D2E9"/>
          </a:solidFill>
          <a:ln w="127000" cap="flat" cmpd="sng">
            <a:solidFill>
              <a:srgbClr val="520D67"/>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3600" b="1" dirty="0">
                <a:solidFill>
                  <a:schemeClr val="dk1"/>
                </a:solidFill>
                <a:latin typeface="Open Sans"/>
                <a:ea typeface="Open Sans"/>
                <a:cs typeface="Open Sans"/>
                <a:sym typeface="Open Sans"/>
              </a:rPr>
              <a:t>Conclusions</a:t>
            </a:r>
          </a:p>
          <a:p>
            <a:pPr lvl="0" rtl="0">
              <a:spcBef>
                <a:spcPts val="0"/>
              </a:spcBef>
              <a:buNone/>
            </a:pPr>
            <a:endParaRPr sz="2800" dirty="0">
              <a:latin typeface="Open Sans"/>
              <a:ea typeface="Open Sans"/>
              <a:cs typeface="Open Sans"/>
              <a:sym typeface="Open Sans"/>
            </a:endParaRPr>
          </a:p>
        </p:txBody>
      </p:sp>
      <p:sp>
        <p:nvSpPr>
          <p:cNvPr id="64" name="Shape 64"/>
          <p:cNvSpPr/>
          <p:nvPr/>
        </p:nvSpPr>
        <p:spPr>
          <a:xfrm>
            <a:off x="457950" y="16823993"/>
            <a:ext cx="10396800" cy="8021356"/>
          </a:xfrm>
          <a:prstGeom prst="round2DiagRect">
            <a:avLst>
              <a:gd name="adj1" fmla="val 16667"/>
              <a:gd name="adj2" fmla="val 0"/>
            </a:avLst>
          </a:prstGeom>
          <a:solidFill>
            <a:srgbClr val="D9D2E9"/>
          </a:solidFill>
          <a:ln w="127000" cap="flat" cmpd="sng">
            <a:solidFill>
              <a:srgbClr val="520D67"/>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3600" b="1" dirty="0">
                <a:latin typeface="Open Sans"/>
                <a:ea typeface="Open Sans"/>
                <a:cs typeface="Open Sans"/>
                <a:sym typeface="Open Sans"/>
              </a:rPr>
              <a:t>Methods</a:t>
            </a:r>
          </a:p>
          <a:p>
            <a:pPr marL="469900" lvl="0" indent="-425450" algn="just" rtl="0">
              <a:lnSpc>
                <a:spcPct val="115000"/>
              </a:lnSpc>
              <a:spcBef>
                <a:spcPts val="0"/>
              </a:spcBef>
              <a:buClr>
                <a:srgbClr val="520D67"/>
              </a:buClr>
              <a:buSzPct val="100000"/>
              <a:buFont typeface="Open Sans"/>
              <a:buChar char="●"/>
            </a:pPr>
            <a:r>
              <a:rPr lang="en" sz="2700" dirty="0">
                <a:solidFill>
                  <a:schemeClr val="dk1"/>
                </a:solidFill>
                <a:latin typeface="Open Sans"/>
                <a:ea typeface="Open Sans"/>
                <a:cs typeface="Open Sans"/>
                <a:sym typeface="Open Sans"/>
              </a:rPr>
              <a:t>Briton15 and Timmi were discovered and isolated using similar methods described in Figure 1.</a:t>
            </a:r>
          </a:p>
          <a:p>
            <a:pPr marL="469900" lvl="0" indent="-425450" algn="just" rtl="0">
              <a:spcBef>
                <a:spcPts val="0"/>
              </a:spcBef>
              <a:buClr>
                <a:srgbClr val="520D67"/>
              </a:buClr>
              <a:buSzPct val="100000"/>
              <a:buFont typeface="Open Sans"/>
              <a:buChar char="●"/>
            </a:pPr>
            <a:r>
              <a:rPr lang="en" sz="2700" dirty="0">
                <a:solidFill>
                  <a:schemeClr val="dk1"/>
                </a:solidFill>
                <a:latin typeface="Open Sans"/>
                <a:ea typeface="Open Sans"/>
                <a:cs typeface="Open Sans"/>
                <a:sym typeface="Open Sans"/>
              </a:rPr>
              <a:t>To annotate the DNA sequence, we used various programs consisting of:</a:t>
            </a:r>
          </a:p>
          <a:p>
            <a:pPr marL="914400" lvl="0" indent="0" algn="just" rtl="0">
              <a:spcBef>
                <a:spcPts val="0"/>
              </a:spcBef>
              <a:buNone/>
            </a:pPr>
            <a:r>
              <a:rPr lang="en" sz="2700" b="1" dirty="0">
                <a:solidFill>
                  <a:schemeClr val="dk1"/>
                </a:solidFill>
                <a:latin typeface="Open Sans"/>
                <a:ea typeface="Open Sans"/>
                <a:cs typeface="Open Sans"/>
                <a:sym typeface="Open Sans"/>
              </a:rPr>
              <a:t>DNA Master </a:t>
            </a:r>
            <a:r>
              <a:rPr lang="en" sz="2700" dirty="0">
                <a:solidFill>
                  <a:schemeClr val="dk1"/>
                </a:solidFill>
                <a:latin typeface="Open Sans"/>
                <a:ea typeface="Open Sans"/>
                <a:cs typeface="Open Sans"/>
                <a:sym typeface="Open Sans"/>
              </a:rPr>
              <a:t>auto-annotates the genome using Glimmer and GeneMark and allows user analysis to edit the annotation if necessary.</a:t>
            </a:r>
          </a:p>
          <a:p>
            <a:pPr marL="914400" lvl="0" indent="0" algn="just" rtl="0">
              <a:spcBef>
                <a:spcPts val="0"/>
              </a:spcBef>
              <a:buNone/>
            </a:pPr>
            <a:r>
              <a:rPr lang="en" sz="2700" b="1" dirty="0">
                <a:solidFill>
                  <a:schemeClr val="dk1"/>
                </a:solidFill>
                <a:latin typeface="Open Sans"/>
                <a:ea typeface="Open Sans"/>
                <a:cs typeface="Open Sans"/>
                <a:sym typeface="Open Sans"/>
              </a:rPr>
              <a:t>Phamerator </a:t>
            </a:r>
            <a:r>
              <a:rPr lang="en" sz="2700" dirty="0">
                <a:solidFill>
                  <a:schemeClr val="dk1"/>
                </a:solidFill>
                <a:latin typeface="Open Sans"/>
                <a:ea typeface="Open Sans"/>
                <a:cs typeface="Open Sans"/>
                <a:sym typeface="Open Sans"/>
              </a:rPr>
              <a:t>provides a visual comparison of similar phage genomes</a:t>
            </a:r>
          </a:p>
          <a:p>
            <a:pPr marL="914400" lvl="0" indent="0" algn="just" rtl="0">
              <a:spcBef>
                <a:spcPts val="0"/>
              </a:spcBef>
              <a:buNone/>
            </a:pPr>
            <a:r>
              <a:rPr lang="en" sz="2700" b="1" dirty="0">
                <a:solidFill>
                  <a:schemeClr val="dk1"/>
                </a:solidFill>
                <a:latin typeface="Open Sans"/>
                <a:ea typeface="Open Sans"/>
                <a:cs typeface="Open Sans"/>
                <a:sym typeface="Open Sans"/>
              </a:rPr>
              <a:t>Starterator</a:t>
            </a:r>
            <a:r>
              <a:rPr lang="en" sz="2700" dirty="0">
                <a:solidFill>
                  <a:schemeClr val="dk1"/>
                </a:solidFill>
                <a:latin typeface="Open Sans"/>
                <a:ea typeface="Open Sans"/>
                <a:cs typeface="Open Sans"/>
                <a:sym typeface="Open Sans"/>
              </a:rPr>
              <a:t> provides a map of starts that were called by similar genes. </a:t>
            </a:r>
          </a:p>
          <a:p>
            <a:pPr marL="914400" lvl="0" indent="0" algn="just" rtl="0">
              <a:spcBef>
                <a:spcPts val="0"/>
              </a:spcBef>
              <a:buNone/>
            </a:pPr>
            <a:r>
              <a:rPr lang="en" sz="2700" b="1" dirty="0">
                <a:solidFill>
                  <a:schemeClr val="dk1"/>
                </a:solidFill>
                <a:latin typeface="Open Sans"/>
                <a:ea typeface="Open Sans"/>
                <a:cs typeface="Open Sans"/>
                <a:sym typeface="Open Sans"/>
              </a:rPr>
              <a:t>NCBI pBLAST </a:t>
            </a:r>
            <a:r>
              <a:rPr lang="en" sz="2700" dirty="0">
                <a:solidFill>
                  <a:schemeClr val="dk1"/>
                </a:solidFill>
                <a:latin typeface="Open Sans"/>
                <a:ea typeface="Open Sans"/>
                <a:cs typeface="Open Sans"/>
                <a:sym typeface="Open Sans"/>
              </a:rPr>
              <a:t>compares the amino acid sequence of a gene to a database of other gene sequences.</a:t>
            </a:r>
          </a:p>
          <a:p>
            <a:pPr marL="469900" lvl="0" indent="-425450" algn="just" rtl="0">
              <a:spcBef>
                <a:spcPts val="0"/>
              </a:spcBef>
              <a:buClr>
                <a:srgbClr val="520D67"/>
              </a:buClr>
              <a:buSzPct val="100000"/>
              <a:buFont typeface="Open Sans"/>
              <a:buChar char="●"/>
            </a:pPr>
            <a:r>
              <a:rPr lang="en" sz="2700" dirty="0">
                <a:solidFill>
                  <a:schemeClr val="dk1"/>
                </a:solidFill>
                <a:latin typeface="Open Sans"/>
                <a:ea typeface="Open Sans"/>
                <a:cs typeface="Open Sans"/>
                <a:sym typeface="Open Sans"/>
              </a:rPr>
              <a:t>We also used the lab protocol “Annotation and Bioinformatics Analysis of Bacteriophage Genomes” to guide us through this process.</a:t>
            </a:r>
          </a:p>
          <a:p>
            <a:pPr lvl="0" indent="457200" algn="just" rtl="0">
              <a:spcBef>
                <a:spcPts val="0"/>
              </a:spcBef>
              <a:buNone/>
            </a:pPr>
            <a:endParaRPr sz="2800" dirty="0">
              <a:latin typeface="Open Sans"/>
              <a:ea typeface="Open Sans"/>
              <a:cs typeface="Open Sans"/>
              <a:sym typeface="Open Sans"/>
            </a:endParaRPr>
          </a:p>
        </p:txBody>
      </p:sp>
      <p:sp>
        <p:nvSpPr>
          <p:cNvPr id="65" name="Shape 65"/>
          <p:cNvSpPr txBox="1"/>
          <p:nvPr/>
        </p:nvSpPr>
        <p:spPr>
          <a:xfrm>
            <a:off x="22092127" y="8463527"/>
            <a:ext cx="10492200" cy="18635700"/>
          </a:xfrm>
          <a:prstGeom prst="rect">
            <a:avLst/>
          </a:prstGeom>
          <a:solidFill>
            <a:srgbClr val="D9D2E9"/>
          </a:solidFill>
          <a:ln w="127000" cap="flat" cmpd="sng">
            <a:solidFill>
              <a:srgbClr val="520D67"/>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sz="1100" b="1" dirty="0">
              <a:latin typeface="Open Sans"/>
              <a:ea typeface="Open Sans"/>
              <a:cs typeface="Open Sans"/>
              <a:sym typeface="Open Sans"/>
            </a:endParaRPr>
          </a:p>
          <a:p>
            <a:pPr lvl="0" algn="ctr" rtl="0">
              <a:spcBef>
                <a:spcPts val="0"/>
              </a:spcBef>
              <a:buNone/>
            </a:pPr>
            <a:r>
              <a:rPr lang="en" sz="3600" b="1" dirty="0">
                <a:latin typeface="Open Sans"/>
                <a:ea typeface="Open Sans"/>
                <a:cs typeface="Open Sans"/>
                <a:sym typeface="Open Sans"/>
              </a:rPr>
              <a:t>Briton 15</a:t>
            </a:r>
          </a:p>
          <a:p>
            <a:pPr marL="457200" lvl="0" indent="0" rtl="0">
              <a:spcBef>
                <a:spcPts val="0"/>
              </a:spcBef>
              <a:buNone/>
            </a:pPr>
            <a:endParaRPr sz="2800" dirty="0">
              <a:latin typeface="Open Sans"/>
              <a:ea typeface="Open Sans"/>
              <a:cs typeface="Open Sans"/>
              <a:sym typeface="Open Sans"/>
            </a:endParaRPr>
          </a:p>
        </p:txBody>
      </p:sp>
      <p:sp>
        <p:nvSpPr>
          <p:cNvPr id="66" name="Shape 66"/>
          <p:cNvSpPr txBox="1"/>
          <p:nvPr/>
        </p:nvSpPr>
        <p:spPr>
          <a:xfrm>
            <a:off x="14671737" y="8634377"/>
            <a:ext cx="3629400" cy="686100"/>
          </a:xfrm>
          <a:prstGeom prst="rect">
            <a:avLst/>
          </a:prstGeom>
          <a:solidFill>
            <a:srgbClr val="D9D2E9"/>
          </a:solidFill>
          <a:ln>
            <a:noFill/>
          </a:ln>
        </p:spPr>
        <p:txBody>
          <a:bodyPr lIns="91425" tIns="91425" rIns="91425" bIns="91425" anchor="t" anchorCtr="0">
            <a:noAutofit/>
          </a:bodyPr>
          <a:lstStyle/>
          <a:p>
            <a:pPr lvl="0" algn="ctr">
              <a:spcBef>
                <a:spcPts val="0"/>
              </a:spcBef>
              <a:buNone/>
            </a:pPr>
            <a:r>
              <a:rPr lang="en" sz="3600" b="1" dirty="0" smtClean="0">
                <a:latin typeface="Open Sans"/>
                <a:ea typeface="Open Sans"/>
                <a:cs typeface="Open Sans"/>
                <a:sym typeface="Open Sans"/>
              </a:rPr>
              <a:t>Timmi</a:t>
            </a:r>
            <a:endParaRPr lang="en" sz="3600" b="1" dirty="0">
              <a:latin typeface="Open Sans"/>
              <a:ea typeface="Open Sans"/>
              <a:cs typeface="Open Sans"/>
              <a:sym typeface="Open Sans"/>
            </a:endParaRPr>
          </a:p>
        </p:txBody>
      </p:sp>
      <p:sp>
        <p:nvSpPr>
          <p:cNvPr id="67" name="Shape 67"/>
          <p:cNvSpPr txBox="1"/>
          <p:nvPr/>
        </p:nvSpPr>
        <p:spPr>
          <a:xfrm>
            <a:off x="11248650" y="31964334"/>
            <a:ext cx="21335677" cy="686100"/>
          </a:xfrm>
          <a:prstGeom prst="rect">
            <a:avLst/>
          </a:prstGeom>
          <a:solidFill>
            <a:srgbClr val="D9D2E9"/>
          </a:solidFill>
          <a:ln w="127000" cap="flat" cmpd="sng">
            <a:solidFill>
              <a:srgbClr val="520D67"/>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1600" b="1">
                <a:latin typeface="Open Sans"/>
                <a:ea typeface="Open Sans"/>
                <a:cs typeface="Open Sans"/>
                <a:sym typeface="Open Sans"/>
              </a:rPr>
              <a:t>Figure 2. </a:t>
            </a:r>
            <a:r>
              <a:rPr lang="en" sz="1600">
                <a:latin typeface="Open Sans"/>
                <a:ea typeface="Open Sans"/>
                <a:cs typeface="Open Sans"/>
                <a:sym typeface="Open Sans"/>
              </a:rPr>
              <a:t>A Phamerator map of Briton15 and Timmi with additional phages from the the same clusters.  Briton15, Dynamix, and Wheeler are from cluster A1.  Timmi, Vista, and Vivaldi are from cluster B1.  Light areas between phages represent sections of DNA that are different from the previous phage.</a:t>
            </a:r>
          </a:p>
        </p:txBody>
      </p:sp>
      <p:sp>
        <p:nvSpPr>
          <p:cNvPr id="68" name="Shape 68"/>
          <p:cNvSpPr txBox="1"/>
          <p:nvPr/>
        </p:nvSpPr>
        <p:spPr>
          <a:xfrm>
            <a:off x="11559136" y="17183171"/>
            <a:ext cx="4011600" cy="1257300"/>
          </a:xfrm>
          <a:prstGeom prst="rect">
            <a:avLst/>
          </a:prstGeom>
          <a:noFill/>
          <a:ln>
            <a:noFill/>
          </a:ln>
        </p:spPr>
        <p:txBody>
          <a:bodyPr lIns="91425" tIns="91425" rIns="91425" bIns="91425" anchor="t" anchorCtr="0">
            <a:noAutofit/>
          </a:bodyPr>
          <a:lstStyle/>
          <a:p>
            <a:pPr lvl="0" algn="just">
              <a:spcBef>
                <a:spcPts val="0"/>
              </a:spcBef>
              <a:buNone/>
            </a:pPr>
            <a:r>
              <a:rPr lang="en" sz="1800" b="1" dirty="0">
                <a:latin typeface="Open Sans"/>
                <a:ea typeface="Open Sans"/>
                <a:cs typeface="Open Sans"/>
                <a:sym typeface="Open Sans"/>
              </a:rPr>
              <a:t>Figure </a:t>
            </a:r>
            <a:r>
              <a:rPr lang="en" sz="1800" b="1" dirty="0" smtClean="0">
                <a:latin typeface="Open Sans"/>
                <a:ea typeface="Open Sans"/>
                <a:cs typeface="Open Sans"/>
                <a:sym typeface="Open Sans"/>
              </a:rPr>
              <a:t>3. </a:t>
            </a:r>
            <a:r>
              <a:rPr lang="en" sz="1800" dirty="0" smtClean="0">
                <a:latin typeface="Open Sans"/>
                <a:ea typeface="Open Sans"/>
                <a:cs typeface="Open Sans"/>
                <a:sym typeface="Open Sans"/>
              </a:rPr>
              <a:t>Electron </a:t>
            </a:r>
            <a:r>
              <a:rPr lang="en" sz="1800" dirty="0">
                <a:latin typeface="Open Sans"/>
                <a:ea typeface="Open Sans"/>
                <a:cs typeface="Open Sans"/>
                <a:sym typeface="Open Sans"/>
              </a:rPr>
              <a:t>micrograph of Timmi taken at Wayne State University with a magnification of 200,000x. </a:t>
            </a:r>
          </a:p>
        </p:txBody>
      </p:sp>
      <p:sp>
        <p:nvSpPr>
          <p:cNvPr id="69" name="Shape 69"/>
          <p:cNvSpPr txBox="1"/>
          <p:nvPr/>
        </p:nvSpPr>
        <p:spPr>
          <a:xfrm>
            <a:off x="33373050" y="9703917"/>
            <a:ext cx="9723600" cy="3199500"/>
          </a:xfrm>
          <a:prstGeom prst="rect">
            <a:avLst/>
          </a:prstGeom>
          <a:noFill/>
          <a:ln>
            <a:noFill/>
          </a:ln>
        </p:spPr>
        <p:txBody>
          <a:bodyPr lIns="91425" tIns="91425" rIns="91425" bIns="91425" anchor="t" anchorCtr="0">
            <a:noAutofit/>
          </a:bodyPr>
          <a:lstStyle/>
          <a:p>
            <a:pPr algn="ctr"/>
            <a:r>
              <a:rPr lang="en" sz="2800" b="1" dirty="0">
                <a:latin typeface="Open Sans"/>
                <a:ea typeface="Open Sans"/>
                <a:cs typeface="Open Sans"/>
                <a:sym typeface="Open Sans"/>
              </a:rPr>
              <a:t>Timmi</a:t>
            </a:r>
          </a:p>
          <a:p>
            <a:pPr lvl="0" algn="just">
              <a:spcBef>
                <a:spcPts val="0"/>
              </a:spcBef>
              <a:buNone/>
            </a:pPr>
            <a:r>
              <a:rPr lang="en" sz="2600" dirty="0" smtClean="0">
                <a:latin typeface="Open Sans"/>
                <a:ea typeface="Open Sans"/>
                <a:cs typeface="Open Sans"/>
                <a:sym typeface="Open Sans"/>
              </a:rPr>
              <a:t>After </a:t>
            </a:r>
            <a:r>
              <a:rPr lang="en" sz="2600" dirty="0">
                <a:latin typeface="Open Sans"/>
                <a:ea typeface="Open Sans"/>
                <a:cs typeface="Open Sans"/>
                <a:sym typeface="Open Sans"/>
              </a:rPr>
              <a:t>completing the identification and annotation of the phage Timmi, we have determined that Timmi is a B1 cluster phage and it has a length of 68,246 bp. Overall, Timmi’s genome was not all that complex. There were a few subtractions of genes due to their length and that was the only complication that occurred throughout the entire annotation process</a:t>
            </a:r>
            <a:r>
              <a:rPr lang="en" sz="2700" dirty="0">
                <a:latin typeface="Open Sans"/>
                <a:ea typeface="Open Sans"/>
                <a:cs typeface="Open Sans"/>
                <a:sym typeface="Open Sans"/>
              </a:rPr>
              <a:t>.</a:t>
            </a:r>
          </a:p>
        </p:txBody>
      </p:sp>
      <p:grpSp>
        <p:nvGrpSpPr>
          <p:cNvPr id="70" name="Shape 70"/>
          <p:cNvGrpSpPr/>
          <p:nvPr/>
        </p:nvGrpSpPr>
        <p:grpSpPr>
          <a:xfrm>
            <a:off x="29264537" y="8828484"/>
            <a:ext cx="3168834" cy="5004750"/>
            <a:chOff x="27882304" y="10032877"/>
            <a:chExt cx="3936929" cy="6217854"/>
          </a:xfrm>
        </p:grpSpPr>
        <p:pic>
          <p:nvPicPr>
            <p:cNvPr id="71" name="Shape 71"/>
            <p:cNvPicPr preferRelativeResize="0"/>
            <p:nvPr/>
          </p:nvPicPr>
          <p:blipFill>
            <a:blip r:embed="rId8">
              <a:alphaModFix/>
            </a:blip>
            <a:stretch>
              <a:fillRect/>
            </a:stretch>
          </p:blipFill>
          <p:spPr>
            <a:xfrm>
              <a:off x="27999825" y="10032877"/>
              <a:ext cx="3717199" cy="4283497"/>
            </a:xfrm>
            <a:prstGeom prst="rect">
              <a:avLst/>
            </a:prstGeom>
            <a:noFill/>
            <a:ln w="19050">
              <a:solidFill>
                <a:schemeClr val="tx1"/>
              </a:solidFill>
            </a:ln>
          </p:spPr>
        </p:pic>
        <p:sp>
          <p:nvSpPr>
            <p:cNvPr id="72" name="Shape 72"/>
            <p:cNvSpPr txBox="1"/>
            <p:nvPr/>
          </p:nvSpPr>
          <p:spPr>
            <a:xfrm>
              <a:off x="27882304" y="14278231"/>
              <a:ext cx="3936929" cy="1972500"/>
            </a:xfrm>
            <a:prstGeom prst="rect">
              <a:avLst/>
            </a:prstGeom>
            <a:noFill/>
            <a:ln>
              <a:noFill/>
            </a:ln>
          </p:spPr>
          <p:txBody>
            <a:bodyPr lIns="91425" tIns="91425" rIns="91425" bIns="91425" anchor="t" anchorCtr="0">
              <a:noAutofit/>
            </a:bodyPr>
            <a:lstStyle/>
            <a:p>
              <a:pPr lvl="0" algn="just" rtl="0">
                <a:spcBef>
                  <a:spcPts val="0"/>
                </a:spcBef>
                <a:buNone/>
              </a:pPr>
              <a:r>
                <a:rPr lang="en" b="1" dirty="0">
                  <a:latin typeface="Open Sans" panose="020B0604020202020204" charset="0"/>
                  <a:ea typeface="Open Sans" panose="020B0604020202020204" charset="0"/>
                  <a:cs typeface="Open Sans" panose="020B0604020202020204" charset="0"/>
                  <a:sym typeface="Open Sans"/>
                </a:rPr>
                <a:t>Figure 8. </a:t>
              </a:r>
              <a:r>
                <a:rPr lang="en" dirty="0">
                  <a:latin typeface="Open Sans" panose="020B0604020202020204" charset="0"/>
                  <a:ea typeface="Open Sans" panose="020B0604020202020204" charset="0"/>
                  <a:cs typeface="Open Sans" panose="020B0604020202020204" charset="0"/>
                  <a:sym typeface="Open Sans"/>
                </a:rPr>
                <a:t>Electron micrograph of Briton15 taken at Wayne State </a:t>
              </a:r>
              <a:r>
                <a:rPr lang="en" dirty="0" smtClean="0">
                  <a:latin typeface="Open Sans" panose="020B0604020202020204" charset="0"/>
                  <a:ea typeface="Open Sans" panose="020B0604020202020204" charset="0"/>
                  <a:cs typeface="Open Sans" panose="020B0604020202020204" charset="0"/>
                  <a:sym typeface="Open Sans"/>
                </a:rPr>
                <a:t>University. Magnification of 150,000x shows phage </a:t>
              </a:r>
              <a:r>
                <a:rPr lang="en" dirty="0">
                  <a:latin typeface="Open Sans" panose="020B0604020202020204" charset="0"/>
                  <a:ea typeface="Open Sans" panose="020B0604020202020204" charset="0"/>
                  <a:cs typeface="Open Sans" panose="020B0604020202020204" charset="0"/>
                  <a:sym typeface="Open Sans"/>
                </a:rPr>
                <a:t>morphology.  There is a </a:t>
              </a:r>
              <a:r>
                <a:rPr lang="en" dirty="0" smtClean="0">
                  <a:latin typeface="Open Sans" panose="020B0604020202020204" charset="0"/>
                  <a:ea typeface="Open Sans" panose="020B0604020202020204" charset="0"/>
                  <a:cs typeface="Open Sans" panose="020B0604020202020204" charset="0"/>
                  <a:sym typeface="Open Sans"/>
                </a:rPr>
                <a:t>capsid </a:t>
              </a:r>
              <a:r>
                <a:rPr lang="en" dirty="0">
                  <a:latin typeface="Open Sans" panose="020B0604020202020204" charset="0"/>
                  <a:ea typeface="Open Sans" panose="020B0604020202020204" charset="0"/>
                  <a:cs typeface="Open Sans" panose="020B0604020202020204" charset="0"/>
                  <a:sym typeface="Open Sans"/>
                </a:rPr>
                <a:t>of about 100 nm and a tail of about 160 nm.</a:t>
              </a:r>
            </a:p>
          </p:txBody>
        </p:sp>
      </p:grpSp>
      <p:sp>
        <p:nvSpPr>
          <p:cNvPr id="75" name="Shape 75"/>
          <p:cNvSpPr txBox="1"/>
          <p:nvPr/>
        </p:nvSpPr>
        <p:spPr>
          <a:xfrm>
            <a:off x="22260899" y="18915066"/>
            <a:ext cx="10172471" cy="909343"/>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Font typeface="Times New Roman"/>
              <a:buNone/>
            </a:pPr>
            <a:r>
              <a:rPr lang="en" b="1" i="0" u="none" strike="noStrike" cap="none" dirty="0">
                <a:solidFill>
                  <a:srgbClr val="000000"/>
                </a:solidFill>
                <a:latin typeface="Open Sans"/>
                <a:ea typeface="Open Sans"/>
                <a:cs typeface="Open Sans"/>
                <a:sym typeface="Open Sans"/>
              </a:rPr>
              <a:t>Figure </a:t>
            </a:r>
            <a:r>
              <a:rPr lang="en" b="1" dirty="0" smtClean="0">
                <a:latin typeface="Open Sans"/>
                <a:ea typeface="Open Sans"/>
                <a:cs typeface="Open Sans"/>
                <a:sym typeface="Open Sans"/>
              </a:rPr>
              <a:t>11</a:t>
            </a:r>
            <a:r>
              <a:rPr lang="en" b="1" i="0" u="none" strike="noStrike" cap="none" dirty="0" smtClean="0">
                <a:solidFill>
                  <a:srgbClr val="000000"/>
                </a:solidFill>
                <a:latin typeface="Open Sans"/>
                <a:ea typeface="Open Sans"/>
                <a:cs typeface="Open Sans"/>
                <a:sym typeface="Open Sans"/>
              </a:rPr>
              <a:t>. </a:t>
            </a:r>
            <a:r>
              <a:rPr lang="en" b="0" i="0" u="none" strike="noStrike" cap="none" dirty="0">
                <a:solidFill>
                  <a:srgbClr val="000000"/>
                </a:solidFill>
                <a:latin typeface="Open Sans"/>
                <a:ea typeface="Open Sans"/>
                <a:cs typeface="Open Sans"/>
                <a:sym typeface="Open Sans"/>
              </a:rPr>
              <a:t>The sequence of nucleotides and the resulting amino acids from different reading frames.  The end of gene 22 is shown in red and the beginning of gene 23 is shown in light blue.  The yellow line shows where the </a:t>
            </a:r>
            <a:r>
              <a:rPr lang="en" dirty="0">
                <a:latin typeface="Open Sans"/>
                <a:ea typeface="Open Sans"/>
                <a:cs typeface="Open Sans"/>
                <a:sym typeface="Open Sans"/>
              </a:rPr>
              <a:t>frameshift</a:t>
            </a:r>
            <a:r>
              <a:rPr lang="en" b="0" i="0" u="none" strike="noStrike" cap="none" dirty="0">
                <a:solidFill>
                  <a:srgbClr val="000000"/>
                </a:solidFill>
                <a:latin typeface="Open Sans"/>
                <a:ea typeface="Open Sans"/>
                <a:cs typeface="Open Sans"/>
                <a:sym typeface="Open Sans"/>
              </a:rPr>
              <a:t> occurs.  The green box shows the codon for the ‘G’ in the sequence ‘QAG’ and the purple box shows codon for the ‘G’ in the -1 frameshift.  The light blue box shows the new sequence of amino acids in the frameshift gene.</a:t>
            </a:r>
          </a:p>
        </p:txBody>
      </p:sp>
      <p:grpSp>
        <p:nvGrpSpPr>
          <p:cNvPr id="6" name="Group 5"/>
          <p:cNvGrpSpPr/>
          <p:nvPr/>
        </p:nvGrpSpPr>
        <p:grpSpPr>
          <a:xfrm>
            <a:off x="22350182" y="17765117"/>
            <a:ext cx="9999206" cy="1138231"/>
            <a:chOff x="22523759" y="17765117"/>
            <a:chExt cx="9502486" cy="1138231"/>
          </a:xfrm>
        </p:grpSpPr>
        <p:pic>
          <p:nvPicPr>
            <p:cNvPr id="74" name="Shape 74"/>
            <p:cNvPicPr preferRelativeResize="0"/>
            <p:nvPr/>
          </p:nvPicPr>
          <p:blipFill rotWithShape="1">
            <a:blip r:embed="rId9">
              <a:alphaModFix/>
            </a:blip>
            <a:srcRect l="157" t="61457" r="603" b="17448"/>
            <a:stretch/>
          </p:blipFill>
          <p:spPr>
            <a:xfrm>
              <a:off x="22523759" y="17765117"/>
              <a:ext cx="9502486" cy="1138231"/>
            </a:xfrm>
            <a:prstGeom prst="rect">
              <a:avLst/>
            </a:prstGeom>
            <a:noFill/>
            <a:ln w="19050" cap="flat" cmpd="sng">
              <a:solidFill>
                <a:schemeClr val="tx1"/>
              </a:solidFill>
              <a:prstDash val="solid"/>
              <a:round/>
              <a:headEnd type="none" w="med" len="med"/>
              <a:tailEnd type="none" w="med" len="med"/>
            </a:ln>
          </p:spPr>
        </p:pic>
        <p:sp>
          <p:nvSpPr>
            <p:cNvPr id="76" name="Shape 76"/>
            <p:cNvSpPr/>
            <p:nvPr/>
          </p:nvSpPr>
          <p:spPr>
            <a:xfrm>
              <a:off x="23627594" y="17992476"/>
              <a:ext cx="5897539" cy="117935"/>
            </a:xfrm>
            <a:prstGeom prst="rect">
              <a:avLst/>
            </a:prstGeom>
            <a:noFill/>
            <a:ln w="12700" cap="flat" cmpd="sng">
              <a:solidFill>
                <a:srgbClr val="A7CAF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p:txBody>
        </p:sp>
        <p:sp>
          <p:nvSpPr>
            <p:cNvPr id="77" name="Shape 77"/>
            <p:cNvSpPr/>
            <p:nvPr/>
          </p:nvSpPr>
          <p:spPr>
            <a:xfrm>
              <a:off x="23489103" y="18259954"/>
              <a:ext cx="221905" cy="123367"/>
            </a:xfrm>
            <a:prstGeom prst="rect">
              <a:avLst/>
            </a:prstGeom>
            <a:noFill/>
            <a:ln w="12700" cap="flat" cmpd="sng">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p:txBody>
        </p:sp>
        <p:sp>
          <p:nvSpPr>
            <p:cNvPr id="78" name="Shape 78"/>
            <p:cNvSpPr/>
            <p:nvPr/>
          </p:nvSpPr>
          <p:spPr>
            <a:xfrm>
              <a:off x="23631698" y="18259954"/>
              <a:ext cx="221905" cy="123367"/>
            </a:xfrm>
            <a:prstGeom prst="rect">
              <a:avLst/>
            </a:prstGeom>
            <a:noFill/>
            <a:ln w="12700" cap="flat" cmpd="sng">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p:txBody>
        </p:sp>
        <p:cxnSp>
          <p:nvCxnSpPr>
            <p:cNvPr id="79" name="Shape 79"/>
            <p:cNvCxnSpPr>
              <a:stCxn id="78" idx="1"/>
            </p:cNvCxnSpPr>
            <p:nvPr/>
          </p:nvCxnSpPr>
          <p:spPr>
            <a:xfrm rot="10800000">
              <a:off x="23627819" y="17974038"/>
              <a:ext cx="3879" cy="347599"/>
            </a:xfrm>
            <a:prstGeom prst="straightConnector1">
              <a:avLst/>
            </a:prstGeom>
            <a:noFill/>
            <a:ln w="9525" cap="flat" cmpd="sng">
              <a:solidFill>
                <a:srgbClr val="FFFF00"/>
              </a:solidFill>
              <a:prstDash val="solid"/>
              <a:round/>
              <a:headEnd type="none" w="med" len="med"/>
              <a:tailEnd type="none" w="med" len="med"/>
            </a:ln>
          </p:spPr>
        </p:cxnSp>
      </p:grpSp>
      <p:sp>
        <p:nvSpPr>
          <p:cNvPr id="80" name="Shape 80"/>
          <p:cNvSpPr txBox="1"/>
          <p:nvPr/>
        </p:nvSpPr>
        <p:spPr>
          <a:xfrm>
            <a:off x="22184660" y="19856459"/>
            <a:ext cx="10092300" cy="2630764"/>
          </a:xfrm>
          <a:prstGeom prst="rect">
            <a:avLst/>
          </a:prstGeom>
          <a:noFill/>
          <a:ln>
            <a:noFill/>
          </a:ln>
        </p:spPr>
        <p:txBody>
          <a:bodyPr lIns="91425" tIns="45700" rIns="91425" bIns="45700" anchor="t" anchorCtr="0">
            <a:noAutofit/>
          </a:bodyPr>
          <a:lstStyle/>
          <a:p>
            <a:pPr marL="88900" marR="0" lvl="0" indent="-152400" algn="just" rtl="0">
              <a:lnSpc>
                <a:spcPct val="100000"/>
              </a:lnSpc>
              <a:spcBef>
                <a:spcPts val="200"/>
              </a:spcBef>
              <a:spcAft>
                <a:spcPts val="0"/>
              </a:spcAft>
              <a:buClr>
                <a:srgbClr val="674EA7"/>
              </a:buClr>
              <a:buSzPct val="100000"/>
              <a:buFont typeface="Open Sans"/>
              <a:buChar char="●"/>
            </a:pPr>
            <a:r>
              <a:rPr lang="en" sz="1600" b="0" i="0" u="none" strike="noStrike" cap="none" dirty="0">
                <a:solidFill>
                  <a:srgbClr val="000000"/>
                </a:solidFill>
                <a:latin typeface="Open Sans"/>
                <a:ea typeface="Open Sans"/>
                <a:cs typeface="Open Sans"/>
                <a:sym typeface="Open Sans"/>
              </a:rPr>
              <a:t>The final annotated gene start</a:t>
            </a:r>
            <a:r>
              <a:rPr lang="en" sz="1600" dirty="0">
                <a:latin typeface="Open Sans"/>
                <a:ea typeface="Open Sans"/>
                <a:cs typeface="Open Sans"/>
                <a:sym typeface="Open Sans"/>
              </a:rPr>
              <a:t>ed</a:t>
            </a:r>
            <a:r>
              <a:rPr lang="en" sz="1600" b="0" i="0" u="none" strike="noStrike" cap="none" dirty="0">
                <a:solidFill>
                  <a:srgbClr val="000000"/>
                </a:solidFill>
                <a:latin typeface="Open Sans"/>
                <a:ea typeface="Open Sans"/>
                <a:cs typeface="Open Sans"/>
                <a:sym typeface="Open Sans"/>
              </a:rPr>
              <a:t> at </a:t>
            </a:r>
            <a:r>
              <a:rPr lang="en" sz="1600" b="1" i="0" u="none" strike="noStrike" cap="none" dirty="0">
                <a:solidFill>
                  <a:srgbClr val="000000"/>
                </a:solidFill>
                <a:latin typeface="Open Sans"/>
                <a:ea typeface="Open Sans"/>
                <a:cs typeface="Open Sans"/>
                <a:sym typeface="Open Sans"/>
              </a:rPr>
              <a:t>15837 bp</a:t>
            </a:r>
            <a:r>
              <a:rPr lang="en" sz="1600" b="0" i="0" u="none" strike="noStrike" cap="none" dirty="0">
                <a:solidFill>
                  <a:srgbClr val="000000"/>
                </a:solidFill>
                <a:latin typeface="Open Sans"/>
                <a:ea typeface="Open Sans"/>
                <a:cs typeface="Open Sans"/>
                <a:sym typeface="Open Sans"/>
              </a:rPr>
              <a:t> and end</a:t>
            </a:r>
            <a:r>
              <a:rPr lang="en" sz="1600" dirty="0">
                <a:latin typeface="Open Sans"/>
                <a:ea typeface="Open Sans"/>
                <a:cs typeface="Open Sans"/>
                <a:sym typeface="Open Sans"/>
              </a:rPr>
              <a:t>ed</a:t>
            </a:r>
            <a:r>
              <a:rPr lang="en" sz="1600" b="0" i="0" u="none" strike="noStrike" cap="none" dirty="0">
                <a:solidFill>
                  <a:srgbClr val="000000"/>
                </a:solidFill>
                <a:latin typeface="Open Sans"/>
                <a:ea typeface="Open Sans"/>
                <a:cs typeface="Open Sans"/>
                <a:sym typeface="Open Sans"/>
              </a:rPr>
              <a:t> at </a:t>
            </a:r>
            <a:r>
              <a:rPr lang="en" sz="1600" b="1" i="0" u="none" strike="noStrike" cap="none" dirty="0">
                <a:solidFill>
                  <a:srgbClr val="000000"/>
                </a:solidFill>
                <a:latin typeface="Open Sans"/>
                <a:ea typeface="Open Sans"/>
                <a:cs typeface="Open Sans"/>
                <a:sym typeface="Open Sans"/>
              </a:rPr>
              <a:t>16636 bp</a:t>
            </a:r>
            <a:r>
              <a:rPr lang="en" sz="1600" b="0" i="0" u="none" strike="noStrike" cap="none" dirty="0">
                <a:solidFill>
                  <a:srgbClr val="000000"/>
                </a:solidFill>
                <a:latin typeface="Open Sans"/>
                <a:ea typeface="Open Sans"/>
                <a:cs typeface="Open Sans"/>
                <a:sym typeface="Open Sans"/>
              </a:rPr>
              <a:t>, giving it a length of </a:t>
            </a:r>
            <a:r>
              <a:rPr lang="en" sz="1600" b="1" i="0" u="none" strike="noStrike" cap="none" dirty="0">
                <a:solidFill>
                  <a:srgbClr val="000000"/>
                </a:solidFill>
                <a:latin typeface="Open Sans"/>
                <a:ea typeface="Open Sans"/>
                <a:cs typeface="Open Sans"/>
                <a:sym typeface="Open Sans"/>
              </a:rPr>
              <a:t>799 bp</a:t>
            </a:r>
            <a:r>
              <a:rPr lang="en" sz="1600" b="0" i="0" u="none" strike="noStrike" cap="none" dirty="0">
                <a:solidFill>
                  <a:srgbClr val="000000"/>
                </a:solidFill>
                <a:latin typeface="Open Sans"/>
                <a:ea typeface="Open Sans"/>
                <a:cs typeface="Open Sans"/>
                <a:sym typeface="Open Sans"/>
              </a:rPr>
              <a:t>.  </a:t>
            </a:r>
          </a:p>
          <a:p>
            <a:pPr marL="177800" marR="0" lvl="1" indent="-165100" algn="just" rtl="0">
              <a:lnSpc>
                <a:spcPct val="100000"/>
              </a:lnSpc>
              <a:spcBef>
                <a:spcPts val="200"/>
              </a:spcBef>
              <a:spcAft>
                <a:spcPts val="0"/>
              </a:spcAft>
              <a:buClr>
                <a:srgbClr val="20124D"/>
              </a:buClr>
              <a:buSzPct val="100000"/>
              <a:buFont typeface="Open Sans"/>
              <a:buChar char="○"/>
            </a:pPr>
            <a:r>
              <a:rPr lang="en" sz="1600" dirty="0">
                <a:latin typeface="Open Sans"/>
                <a:ea typeface="Open Sans"/>
                <a:cs typeface="Open Sans"/>
                <a:sym typeface="Open Sans"/>
              </a:rPr>
              <a:t>Though </a:t>
            </a:r>
            <a:r>
              <a:rPr lang="en" sz="1600" b="0" i="0" u="none" strike="noStrike" cap="none" dirty="0">
                <a:solidFill>
                  <a:srgbClr val="000000"/>
                </a:solidFill>
                <a:latin typeface="Open Sans"/>
                <a:ea typeface="Open Sans"/>
                <a:cs typeface="Open Sans"/>
                <a:sym typeface="Open Sans"/>
              </a:rPr>
              <a:t>there was an </a:t>
            </a:r>
            <a:r>
              <a:rPr lang="en" sz="1600" dirty="0">
                <a:latin typeface="Open Sans"/>
                <a:ea typeface="Open Sans"/>
                <a:cs typeface="Open Sans"/>
                <a:sym typeface="Open Sans"/>
              </a:rPr>
              <a:t>upstream</a:t>
            </a:r>
            <a:r>
              <a:rPr lang="en" sz="1600" b="0" i="0" u="none" strike="noStrike" cap="none" dirty="0">
                <a:solidFill>
                  <a:srgbClr val="000000"/>
                </a:solidFill>
                <a:latin typeface="Open Sans"/>
                <a:ea typeface="Open Sans"/>
                <a:cs typeface="Open Sans"/>
                <a:sym typeface="Open Sans"/>
              </a:rPr>
              <a:t> start</a:t>
            </a:r>
            <a:r>
              <a:rPr lang="en" sz="1600" dirty="0">
                <a:latin typeface="Open Sans"/>
                <a:ea typeface="Open Sans"/>
                <a:cs typeface="Open Sans"/>
                <a:sym typeface="Open Sans"/>
              </a:rPr>
              <a:t> </a:t>
            </a:r>
            <a:r>
              <a:rPr lang="en" sz="1600" b="0" i="0" u="none" strike="noStrike" cap="none" dirty="0">
                <a:solidFill>
                  <a:srgbClr val="000000"/>
                </a:solidFill>
                <a:latin typeface="Open Sans"/>
                <a:ea typeface="Open Sans"/>
                <a:cs typeface="Open Sans"/>
                <a:sym typeface="Open Sans"/>
              </a:rPr>
              <a:t>that would have extended the ORF, it had a TTG start codon which is not very common.  There was also a start with better Z, Final, and SD values, but it greatly reduced the ORF.</a:t>
            </a:r>
          </a:p>
          <a:p>
            <a:pPr marL="177800" marR="0" lvl="1" indent="-165100" algn="just" rtl="0">
              <a:lnSpc>
                <a:spcPct val="100000"/>
              </a:lnSpc>
              <a:spcBef>
                <a:spcPts val="200"/>
              </a:spcBef>
              <a:spcAft>
                <a:spcPts val="0"/>
              </a:spcAft>
              <a:buClr>
                <a:srgbClr val="20124D"/>
              </a:buClr>
              <a:buSzPct val="100000"/>
              <a:buFont typeface="Open Sans"/>
              <a:buChar char="○"/>
            </a:pPr>
            <a:r>
              <a:rPr lang="en" sz="1600" b="0" i="0" u="none" strike="noStrike" cap="none" dirty="0">
                <a:solidFill>
                  <a:srgbClr val="000000"/>
                </a:solidFill>
                <a:latin typeface="Open Sans"/>
                <a:ea typeface="Open Sans"/>
                <a:cs typeface="Open Sans"/>
                <a:sym typeface="Open Sans"/>
              </a:rPr>
              <a:t>I</a:t>
            </a:r>
            <a:r>
              <a:rPr lang="en" sz="1600" dirty="0">
                <a:latin typeface="Open Sans"/>
                <a:ea typeface="Open Sans"/>
                <a:cs typeface="Open Sans"/>
                <a:sym typeface="Open Sans"/>
              </a:rPr>
              <a:t> chose this start position </a:t>
            </a:r>
            <a:r>
              <a:rPr lang="en" sz="1600" b="0" i="0" u="none" strike="noStrike" cap="none" dirty="0" smtClean="0">
                <a:solidFill>
                  <a:srgbClr val="000000"/>
                </a:solidFill>
                <a:latin typeface="Open Sans"/>
                <a:ea typeface="Open Sans"/>
                <a:cs typeface="Open Sans"/>
                <a:sym typeface="Open Sans"/>
              </a:rPr>
              <a:t>because it did not reduce the ORF and ribosome </a:t>
            </a:r>
            <a:r>
              <a:rPr lang="en" sz="1600" b="0" i="0" u="none" strike="noStrike" cap="none" dirty="0">
                <a:solidFill>
                  <a:srgbClr val="000000"/>
                </a:solidFill>
                <a:latin typeface="Open Sans"/>
                <a:ea typeface="Open Sans"/>
                <a:cs typeface="Open Sans"/>
                <a:sym typeface="Open Sans"/>
              </a:rPr>
              <a:t>binding site had </a:t>
            </a:r>
            <a:r>
              <a:rPr lang="en" sz="1600" dirty="0">
                <a:latin typeface="Open Sans"/>
                <a:ea typeface="Open Sans"/>
                <a:cs typeface="Open Sans"/>
                <a:sym typeface="Open Sans"/>
              </a:rPr>
              <a:t>a good </a:t>
            </a:r>
            <a:r>
              <a:rPr lang="en" sz="1600" dirty="0" smtClean="0">
                <a:latin typeface="Open Sans"/>
                <a:ea typeface="Open Sans"/>
                <a:cs typeface="Open Sans"/>
                <a:sym typeface="Open Sans"/>
              </a:rPr>
              <a:t>values </a:t>
            </a:r>
            <a:r>
              <a:rPr lang="en" sz="1600" b="0" i="0" u="none" strike="noStrike" cap="none" dirty="0" smtClean="0">
                <a:solidFill>
                  <a:srgbClr val="000000"/>
                </a:solidFill>
                <a:latin typeface="Open Sans"/>
                <a:ea typeface="Open Sans"/>
                <a:cs typeface="Open Sans"/>
                <a:sym typeface="Open Sans"/>
              </a:rPr>
              <a:t>(z=1.659, Final=-5.697, 2</a:t>
            </a:r>
            <a:r>
              <a:rPr lang="en" sz="1600" b="0" i="0" u="none" strike="noStrike" cap="none" baseline="30000" dirty="0" smtClean="0">
                <a:solidFill>
                  <a:srgbClr val="000000"/>
                </a:solidFill>
                <a:latin typeface="Open Sans"/>
                <a:ea typeface="Open Sans"/>
                <a:cs typeface="Open Sans"/>
                <a:sym typeface="Open Sans"/>
              </a:rPr>
              <a:t>nd</a:t>
            </a:r>
            <a:r>
              <a:rPr lang="en" sz="1600" b="0" i="0" u="none" strike="noStrike" cap="none" dirty="0" smtClean="0">
                <a:solidFill>
                  <a:srgbClr val="000000"/>
                </a:solidFill>
                <a:latin typeface="Open Sans"/>
                <a:ea typeface="Open Sans"/>
                <a:cs typeface="Open Sans"/>
                <a:sym typeface="Open Sans"/>
              </a:rPr>
              <a:t> best SD).</a:t>
            </a:r>
            <a:endParaRPr lang="en" sz="1600" b="0" i="0" u="none" strike="noStrike" cap="none" dirty="0">
              <a:solidFill>
                <a:srgbClr val="000000"/>
              </a:solidFill>
              <a:latin typeface="Open Sans"/>
              <a:ea typeface="Open Sans"/>
              <a:cs typeface="Open Sans"/>
              <a:sym typeface="Open Sans"/>
            </a:endParaRPr>
          </a:p>
          <a:p>
            <a:pPr marL="88900" marR="0" lvl="0" indent="-152400" algn="just" rtl="0">
              <a:lnSpc>
                <a:spcPct val="100000"/>
              </a:lnSpc>
              <a:spcBef>
                <a:spcPts val="200"/>
              </a:spcBef>
              <a:spcAft>
                <a:spcPts val="0"/>
              </a:spcAft>
              <a:buClr>
                <a:srgbClr val="674EA7"/>
              </a:buClr>
              <a:buSzPct val="100000"/>
              <a:buFont typeface="Open Sans"/>
              <a:buChar char="●"/>
            </a:pPr>
            <a:r>
              <a:rPr lang="en" sz="1600" b="0" i="0" u="none" strike="noStrike" cap="none" dirty="0">
                <a:solidFill>
                  <a:srgbClr val="000000"/>
                </a:solidFill>
                <a:latin typeface="Open Sans"/>
                <a:ea typeface="Open Sans"/>
                <a:cs typeface="Open Sans"/>
                <a:sym typeface="Open Sans"/>
              </a:rPr>
              <a:t>All coding potential is now covered in the frameshift gene.  The steep drop and rise in coding potential (Figure </a:t>
            </a:r>
            <a:r>
              <a:rPr lang="en" sz="1600" dirty="0">
                <a:latin typeface="Open Sans"/>
                <a:ea typeface="Open Sans"/>
                <a:cs typeface="Open Sans"/>
                <a:sym typeface="Open Sans"/>
              </a:rPr>
              <a:t>9</a:t>
            </a:r>
            <a:r>
              <a:rPr lang="en" sz="1600" b="0" i="0" u="none" strike="noStrike" cap="none" dirty="0">
                <a:solidFill>
                  <a:srgbClr val="000000"/>
                </a:solidFill>
                <a:latin typeface="Open Sans"/>
                <a:ea typeface="Open Sans"/>
                <a:cs typeface="Open Sans"/>
                <a:sym typeface="Open Sans"/>
              </a:rPr>
              <a:t>a) was another indicator that genes 22 and 23 were part of a frameshift.  </a:t>
            </a:r>
          </a:p>
          <a:p>
            <a:pPr marL="88900" marR="0" lvl="0" indent="-152400" algn="just" rtl="0">
              <a:lnSpc>
                <a:spcPct val="100000"/>
              </a:lnSpc>
              <a:spcBef>
                <a:spcPts val="200"/>
              </a:spcBef>
              <a:spcAft>
                <a:spcPts val="0"/>
              </a:spcAft>
              <a:buClr>
                <a:srgbClr val="674EA7"/>
              </a:buClr>
              <a:buSzPct val="100000"/>
              <a:buFont typeface="Open Sans"/>
              <a:buChar char="●"/>
            </a:pPr>
            <a:r>
              <a:rPr lang="en" sz="1600" b="0" i="0" u="none" strike="noStrike" cap="none" dirty="0">
                <a:solidFill>
                  <a:srgbClr val="000000"/>
                </a:solidFill>
                <a:latin typeface="Open Sans"/>
                <a:ea typeface="Open Sans"/>
                <a:cs typeface="Open Sans"/>
                <a:sym typeface="Open Sans"/>
              </a:rPr>
              <a:t>BLAST data aligns 1:1 at a high percentage of amino acid matches with several genes such as Perseus gene 22 and Dynamix gene 24 which have the same function.</a:t>
            </a:r>
          </a:p>
        </p:txBody>
      </p:sp>
      <p:sp>
        <p:nvSpPr>
          <p:cNvPr id="81" name="Shape 81"/>
          <p:cNvSpPr txBox="1"/>
          <p:nvPr/>
        </p:nvSpPr>
        <p:spPr>
          <a:xfrm>
            <a:off x="33285300" y="12903417"/>
            <a:ext cx="9899100" cy="5999931"/>
          </a:xfrm>
          <a:prstGeom prst="rect">
            <a:avLst/>
          </a:prstGeom>
          <a:noFill/>
          <a:ln>
            <a:noFill/>
          </a:ln>
        </p:spPr>
        <p:txBody>
          <a:bodyPr lIns="91425" tIns="45700" rIns="91425" bIns="45700" anchor="t" anchorCtr="0">
            <a:noAutofit/>
          </a:bodyPr>
          <a:lstStyle/>
          <a:p>
            <a:pPr lvl="0" algn="ctr" rtl="0">
              <a:spcBef>
                <a:spcPts val="0"/>
              </a:spcBef>
              <a:buNone/>
            </a:pPr>
            <a:r>
              <a:rPr lang="en" sz="2800" b="1" dirty="0">
                <a:solidFill>
                  <a:schemeClr val="dk1"/>
                </a:solidFill>
                <a:latin typeface="Open Sans"/>
                <a:ea typeface="Open Sans"/>
                <a:cs typeface="Open Sans"/>
                <a:sym typeface="Open Sans"/>
              </a:rPr>
              <a:t>Briton 15</a:t>
            </a:r>
          </a:p>
          <a:p>
            <a:pPr marL="88900" marR="0" lvl="0" indent="-212725" algn="just" rtl="0">
              <a:lnSpc>
                <a:spcPct val="100000"/>
              </a:lnSpc>
              <a:spcBef>
                <a:spcPts val="200"/>
              </a:spcBef>
              <a:spcAft>
                <a:spcPts val="0"/>
              </a:spcAft>
              <a:buClr>
                <a:srgbClr val="351C75"/>
              </a:buClr>
              <a:buSzPct val="100000"/>
              <a:buFont typeface="Open Sans"/>
              <a:buChar char="●"/>
            </a:pPr>
            <a:r>
              <a:rPr lang="en" sz="2600" dirty="0">
                <a:latin typeface="Open Sans"/>
                <a:ea typeface="Open Sans"/>
                <a:cs typeface="Open Sans"/>
                <a:sym typeface="Open Sans"/>
              </a:rPr>
              <a:t>After annotating Briton15, we have found that it is a cluster A1 phage </a:t>
            </a:r>
            <a:r>
              <a:rPr lang="en" sz="2600" dirty="0" smtClean="0">
                <a:latin typeface="Open Sans"/>
                <a:ea typeface="Open Sans"/>
                <a:cs typeface="Open Sans"/>
                <a:sym typeface="Open Sans"/>
              </a:rPr>
              <a:t>with </a:t>
            </a:r>
            <a:r>
              <a:rPr lang="en" sz="2600" dirty="0">
                <a:latin typeface="Open Sans"/>
                <a:ea typeface="Open Sans"/>
                <a:cs typeface="Open Sans"/>
                <a:sym typeface="Open Sans"/>
              </a:rPr>
              <a:t>92 genes and a length of  53,032 bp.</a:t>
            </a:r>
          </a:p>
          <a:p>
            <a:pPr marL="88900" marR="0" lvl="0" indent="-212725" algn="just" rtl="0">
              <a:lnSpc>
                <a:spcPct val="100000"/>
              </a:lnSpc>
              <a:spcBef>
                <a:spcPts val="200"/>
              </a:spcBef>
              <a:spcAft>
                <a:spcPts val="0"/>
              </a:spcAft>
              <a:buClr>
                <a:srgbClr val="351C75"/>
              </a:buClr>
              <a:buSzPct val="100000"/>
              <a:buFont typeface="Open Sans"/>
              <a:buChar char="●"/>
            </a:pPr>
            <a:r>
              <a:rPr lang="en" sz="2600" b="0" i="0" u="none" strike="noStrike" cap="none" dirty="0">
                <a:solidFill>
                  <a:srgbClr val="000000"/>
                </a:solidFill>
                <a:latin typeface="Open Sans"/>
                <a:ea typeface="Open Sans"/>
                <a:cs typeface="Open Sans"/>
                <a:sym typeface="Open Sans"/>
              </a:rPr>
              <a:t>Based on a variety of different evidence and criteria, I chose to combine gene 22 and gene 23 into one frameshift gene.  </a:t>
            </a:r>
          </a:p>
          <a:p>
            <a:pPr marL="88900" marR="0" lvl="0" indent="-212725" algn="just" rtl="0">
              <a:lnSpc>
                <a:spcPct val="100000"/>
              </a:lnSpc>
              <a:spcBef>
                <a:spcPts val="200"/>
              </a:spcBef>
              <a:spcAft>
                <a:spcPts val="0"/>
              </a:spcAft>
              <a:buClr>
                <a:srgbClr val="351C75"/>
              </a:buClr>
              <a:buSzPct val="100000"/>
              <a:buFont typeface="Open Sans"/>
              <a:buChar char="●"/>
            </a:pPr>
            <a:r>
              <a:rPr lang="en" sz="2600" b="0" i="0" u="none" strike="noStrike" cap="none" dirty="0">
                <a:solidFill>
                  <a:srgbClr val="000000"/>
                </a:solidFill>
                <a:latin typeface="Open Sans"/>
                <a:ea typeface="Open Sans"/>
                <a:cs typeface="Open Sans"/>
                <a:sym typeface="Open Sans"/>
              </a:rPr>
              <a:t>The function of the frameshift gene is a tail assembly chaperone.  A tail assembly chaperone is actually 2 proteins that assist in the assembly of the major tail subunit around the tail’s core.</a:t>
            </a:r>
          </a:p>
          <a:p>
            <a:pPr marL="88900" marR="0" lvl="0" indent="-212725" algn="just" rtl="0">
              <a:lnSpc>
                <a:spcPct val="100000"/>
              </a:lnSpc>
              <a:spcBef>
                <a:spcPts val="200"/>
              </a:spcBef>
              <a:spcAft>
                <a:spcPts val="0"/>
              </a:spcAft>
              <a:buClr>
                <a:srgbClr val="351C75"/>
              </a:buClr>
              <a:buSzPct val="100000"/>
              <a:buFont typeface="Open Sans"/>
              <a:buChar char="●"/>
            </a:pPr>
            <a:r>
              <a:rPr lang="en" sz="2600" dirty="0">
                <a:latin typeface="Open Sans"/>
                <a:ea typeface="Open Sans"/>
                <a:cs typeface="Open Sans"/>
                <a:sym typeface="Open Sans"/>
              </a:rPr>
              <a:t>Based upon the results of our PCR experiment, the section of Briton15’s genome appears to be specific to Briton15.  </a:t>
            </a:r>
            <a:r>
              <a:rPr lang="en" sz="2600" dirty="0" smtClean="0">
                <a:latin typeface="Open Sans"/>
                <a:ea typeface="Open Sans"/>
                <a:cs typeface="Open Sans"/>
                <a:sym typeface="Open Sans"/>
              </a:rPr>
              <a:t>However, examination of a greater amount of </a:t>
            </a:r>
            <a:r>
              <a:rPr lang="en" sz="2600" dirty="0">
                <a:latin typeface="Open Sans"/>
                <a:ea typeface="Open Sans"/>
                <a:cs typeface="Open Sans"/>
                <a:sym typeface="Open Sans"/>
              </a:rPr>
              <a:t>phage genomes </a:t>
            </a:r>
            <a:r>
              <a:rPr lang="en" sz="2600" dirty="0" smtClean="0">
                <a:latin typeface="Open Sans"/>
                <a:ea typeface="Open Sans"/>
                <a:cs typeface="Open Sans"/>
                <a:sym typeface="Open Sans"/>
              </a:rPr>
              <a:t>would provide greater accuracy in determining if the section is specific </a:t>
            </a:r>
            <a:r>
              <a:rPr lang="en" sz="2600" dirty="0">
                <a:latin typeface="Open Sans"/>
                <a:ea typeface="Open Sans"/>
                <a:cs typeface="Open Sans"/>
                <a:sym typeface="Open Sans"/>
              </a:rPr>
              <a:t>to </a:t>
            </a:r>
            <a:r>
              <a:rPr lang="en" sz="2600" dirty="0" smtClean="0">
                <a:latin typeface="Open Sans"/>
                <a:ea typeface="Open Sans"/>
                <a:cs typeface="Open Sans"/>
                <a:sym typeface="Open Sans"/>
              </a:rPr>
              <a:t>Briton15</a:t>
            </a:r>
            <a:r>
              <a:rPr lang="en" sz="2600" dirty="0">
                <a:latin typeface="Open Sans"/>
                <a:ea typeface="Open Sans"/>
                <a:cs typeface="Open Sans"/>
                <a:sym typeface="Open Sans"/>
              </a:rPr>
              <a:t>.</a:t>
            </a:r>
            <a:endParaRPr lang="en" sz="2600" dirty="0" smtClean="0">
              <a:latin typeface="Open Sans"/>
              <a:ea typeface="Open Sans"/>
              <a:cs typeface="Open Sans"/>
              <a:sym typeface="Open Sans"/>
            </a:endParaRPr>
          </a:p>
        </p:txBody>
      </p:sp>
      <p:sp>
        <p:nvSpPr>
          <p:cNvPr id="83" name="Shape 83"/>
          <p:cNvSpPr txBox="1"/>
          <p:nvPr/>
        </p:nvSpPr>
        <p:spPr>
          <a:xfrm>
            <a:off x="457950" y="32130891"/>
            <a:ext cx="9429900" cy="515054"/>
          </a:xfrm>
          <a:prstGeom prst="rect">
            <a:avLst/>
          </a:prstGeom>
          <a:solidFill>
            <a:srgbClr val="D9D2E9"/>
          </a:solidFill>
          <a:ln w="127000" cap="flat" cmpd="sng">
            <a:solidFill>
              <a:srgbClr val="520D67"/>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buClr>
                <a:schemeClr val="dk1"/>
              </a:buClr>
              <a:buSzPct val="68750"/>
              <a:buFont typeface="Arial"/>
              <a:buNone/>
            </a:pPr>
            <a:r>
              <a:rPr lang="en" sz="1600" b="1" dirty="0">
                <a:solidFill>
                  <a:schemeClr val="dk1"/>
                </a:solidFill>
                <a:latin typeface="Open Sans"/>
                <a:ea typeface="Open Sans"/>
                <a:cs typeface="Open Sans"/>
                <a:sym typeface="Open Sans"/>
              </a:rPr>
              <a:t>Figure 1. </a:t>
            </a:r>
            <a:r>
              <a:rPr lang="en" sz="1600" dirty="0">
                <a:solidFill>
                  <a:schemeClr val="dk1"/>
                </a:solidFill>
                <a:latin typeface="Open Sans"/>
                <a:ea typeface="Open Sans"/>
                <a:cs typeface="Open Sans"/>
                <a:sym typeface="Open Sans"/>
              </a:rPr>
              <a:t>A map of the methods that were used in isolating and purifying novel phage from dirt.</a:t>
            </a:r>
          </a:p>
        </p:txBody>
      </p:sp>
      <p:sp>
        <p:nvSpPr>
          <p:cNvPr id="85" name="Shape 85"/>
          <p:cNvSpPr txBox="1"/>
          <p:nvPr/>
        </p:nvSpPr>
        <p:spPr>
          <a:xfrm>
            <a:off x="25365950" y="9237092"/>
            <a:ext cx="3717300" cy="2282192"/>
          </a:xfrm>
          <a:prstGeom prst="rect">
            <a:avLst/>
          </a:prstGeom>
          <a:noFill/>
          <a:ln>
            <a:noFill/>
          </a:ln>
        </p:spPr>
        <p:txBody>
          <a:bodyPr lIns="91425" tIns="91425" rIns="91425" bIns="91425" anchor="t" anchorCtr="0">
            <a:noAutofit/>
          </a:bodyPr>
          <a:lstStyle/>
          <a:p>
            <a:pPr lvl="0" algn="just">
              <a:spcBef>
                <a:spcPts val="0"/>
              </a:spcBef>
              <a:buNone/>
            </a:pPr>
            <a:r>
              <a:rPr lang="en" sz="2000" dirty="0">
                <a:latin typeface="Open Sans"/>
                <a:ea typeface="Open Sans"/>
                <a:cs typeface="Open Sans"/>
                <a:sym typeface="Open Sans"/>
              </a:rPr>
              <a:t>After successfully isolating and purifying Briton15, we were able to take electron micrographs to view the phage’s morphology</a:t>
            </a:r>
            <a:r>
              <a:rPr lang="en" sz="2000" dirty="0" smtClean="0">
                <a:latin typeface="Open Sans"/>
                <a:ea typeface="Open Sans"/>
                <a:cs typeface="Open Sans"/>
                <a:sym typeface="Open Sans"/>
              </a:rPr>
              <a:t>.  The next task at hand was to annotate Briton15’s genome.</a:t>
            </a:r>
            <a:endParaRPr lang="en" sz="2000" dirty="0">
              <a:latin typeface="Open Sans"/>
              <a:ea typeface="Open Sans"/>
              <a:cs typeface="Open Sans"/>
              <a:sym typeface="Open Sans"/>
            </a:endParaRPr>
          </a:p>
        </p:txBody>
      </p:sp>
      <p:grpSp>
        <p:nvGrpSpPr>
          <p:cNvPr id="86" name="Shape 86"/>
          <p:cNvGrpSpPr/>
          <p:nvPr/>
        </p:nvGrpSpPr>
        <p:grpSpPr>
          <a:xfrm>
            <a:off x="22334300" y="8828473"/>
            <a:ext cx="2763126" cy="4379751"/>
            <a:chOff x="22250750" y="10814348"/>
            <a:chExt cx="2763126" cy="4379751"/>
          </a:xfrm>
        </p:grpSpPr>
        <p:pic>
          <p:nvPicPr>
            <p:cNvPr id="87" name="Shape 87"/>
            <p:cNvPicPr preferRelativeResize="0"/>
            <p:nvPr/>
          </p:nvPicPr>
          <p:blipFill rotWithShape="1">
            <a:blip r:embed="rId10">
              <a:alphaModFix/>
            </a:blip>
            <a:srcRect t="1969" r="28341" b="1959"/>
            <a:stretch/>
          </p:blipFill>
          <p:spPr>
            <a:xfrm rot="-5400000">
              <a:off x="21914787" y="11150311"/>
              <a:ext cx="3435051" cy="2763126"/>
            </a:xfrm>
            <a:prstGeom prst="rect">
              <a:avLst/>
            </a:prstGeom>
            <a:noFill/>
            <a:ln w="19050">
              <a:solidFill>
                <a:schemeClr val="tx1"/>
              </a:solidFill>
            </a:ln>
          </p:spPr>
        </p:pic>
        <p:sp>
          <p:nvSpPr>
            <p:cNvPr id="88" name="Shape 88"/>
            <p:cNvSpPr txBox="1"/>
            <p:nvPr/>
          </p:nvSpPr>
          <p:spPr>
            <a:xfrm>
              <a:off x="22250812" y="14249400"/>
              <a:ext cx="2763000" cy="944700"/>
            </a:xfrm>
            <a:prstGeom prst="rect">
              <a:avLst/>
            </a:prstGeom>
            <a:noFill/>
            <a:ln>
              <a:noFill/>
            </a:ln>
          </p:spPr>
          <p:txBody>
            <a:bodyPr lIns="91425" tIns="91425" rIns="91425" bIns="91425" anchor="t" anchorCtr="0">
              <a:noAutofit/>
            </a:bodyPr>
            <a:lstStyle/>
            <a:p>
              <a:pPr lvl="0" algn="just">
                <a:spcBef>
                  <a:spcPts val="0"/>
                </a:spcBef>
                <a:buNone/>
              </a:pPr>
              <a:r>
                <a:rPr lang="en" sz="1500" b="1" dirty="0">
                  <a:latin typeface="Open Sans"/>
                  <a:ea typeface="Open Sans"/>
                  <a:cs typeface="Open Sans"/>
                  <a:sym typeface="Open Sans"/>
                </a:rPr>
                <a:t>Figure 7. </a:t>
              </a:r>
              <a:r>
                <a:rPr lang="en" sz="1500" dirty="0">
                  <a:latin typeface="Open Sans"/>
                  <a:ea typeface="Open Sans"/>
                  <a:cs typeface="Open Sans"/>
                  <a:sym typeface="Open Sans"/>
                </a:rPr>
                <a:t>Briton15 has small lytic plaques with a high density on the plate.</a:t>
              </a:r>
            </a:p>
          </p:txBody>
        </p:sp>
      </p:grpSp>
      <p:grpSp>
        <p:nvGrpSpPr>
          <p:cNvPr id="89" name="Shape 89"/>
          <p:cNvGrpSpPr/>
          <p:nvPr/>
        </p:nvGrpSpPr>
        <p:grpSpPr>
          <a:xfrm>
            <a:off x="27544731" y="13687473"/>
            <a:ext cx="4804790" cy="4034339"/>
            <a:chOff x="27996232" y="15184548"/>
            <a:chExt cx="4354862" cy="4034339"/>
          </a:xfrm>
        </p:grpSpPr>
        <p:sp>
          <p:nvSpPr>
            <p:cNvPr id="90" name="Shape 90"/>
            <p:cNvSpPr txBox="1"/>
            <p:nvPr/>
          </p:nvSpPr>
          <p:spPr>
            <a:xfrm>
              <a:off x="27996232" y="17893487"/>
              <a:ext cx="4354743" cy="1325400"/>
            </a:xfrm>
            <a:prstGeom prst="rect">
              <a:avLst/>
            </a:prstGeom>
            <a:noFill/>
            <a:ln>
              <a:noFill/>
            </a:ln>
          </p:spPr>
          <p:txBody>
            <a:bodyPr lIns="17450" tIns="17450" rIns="17450" bIns="17450" anchor="t" anchorCtr="0">
              <a:noAutofit/>
            </a:bodyPr>
            <a:lstStyle/>
            <a:p>
              <a:pPr marL="0" marR="0" lvl="0" indent="0" algn="just" rtl="0">
                <a:lnSpc>
                  <a:spcPct val="100000"/>
                </a:lnSpc>
                <a:spcBef>
                  <a:spcPts val="0"/>
                </a:spcBef>
                <a:spcAft>
                  <a:spcPts val="0"/>
                </a:spcAft>
                <a:buClr>
                  <a:srgbClr val="000000"/>
                </a:buClr>
                <a:buFont typeface="Times New Roman"/>
                <a:buNone/>
              </a:pPr>
              <a:r>
                <a:rPr lang="en" b="1" i="0" u="none" strike="noStrike" cap="none" dirty="0">
                  <a:solidFill>
                    <a:srgbClr val="000000"/>
                  </a:solidFill>
                  <a:latin typeface="Open Sans"/>
                  <a:ea typeface="Open Sans"/>
                  <a:cs typeface="Open Sans"/>
                  <a:sym typeface="Open Sans"/>
                </a:rPr>
                <a:t>Figure </a:t>
              </a:r>
              <a:r>
                <a:rPr lang="en" b="1" dirty="0">
                  <a:latin typeface="Open Sans"/>
                  <a:ea typeface="Open Sans"/>
                  <a:cs typeface="Open Sans"/>
                  <a:sym typeface="Open Sans"/>
                </a:rPr>
                <a:t>10</a:t>
              </a:r>
              <a:r>
                <a:rPr lang="en" b="1" i="0" u="none" strike="noStrike" cap="none" dirty="0">
                  <a:solidFill>
                    <a:srgbClr val="000000"/>
                  </a:solidFill>
                  <a:latin typeface="Open Sans"/>
                  <a:ea typeface="Open Sans"/>
                  <a:cs typeface="Open Sans"/>
                  <a:sym typeface="Open Sans"/>
                </a:rPr>
                <a:t>. </a:t>
              </a:r>
              <a:r>
                <a:rPr lang="en" dirty="0">
                  <a:latin typeface="Open Sans"/>
                  <a:ea typeface="Open Sans"/>
                  <a:cs typeface="Open Sans"/>
                  <a:sym typeface="Open Sans"/>
                </a:rPr>
                <a:t>p</a:t>
              </a:r>
              <a:r>
                <a:rPr lang="en" b="0" i="0" u="none" strike="noStrike" cap="none" dirty="0">
                  <a:solidFill>
                    <a:srgbClr val="000000"/>
                  </a:solidFill>
                  <a:latin typeface="Open Sans"/>
                  <a:ea typeface="Open Sans"/>
                  <a:cs typeface="Open Sans"/>
                  <a:sym typeface="Open Sans"/>
                </a:rPr>
                <a:t>BLAST result from</a:t>
              </a:r>
              <a:r>
                <a:rPr lang="en" dirty="0">
                  <a:latin typeface="Open Sans"/>
                  <a:ea typeface="Open Sans"/>
                  <a:cs typeface="Open Sans"/>
                  <a:sym typeface="Open Sans"/>
                </a:rPr>
                <a:t> the</a:t>
              </a:r>
              <a:r>
                <a:rPr lang="en" b="0" i="0" u="none" strike="noStrike" cap="none" dirty="0">
                  <a:solidFill>
                    <a:srgbClr val="000000"/>
                  </a:solidFill>
                  <a:latin typeface="Open Sans"/>
                  <a:ea typeface="Open Sans"/>
                  <a:cs typeface="Open Sans"/>
                  <a:sym typeface="Open Sans"/>
                </a:rPr>
                <a:t> frameshift gene (genes 22 and 23).  The 1:1 alignment and 99% amino acid match are evidence that this was a frameshift gene.  Gene 23 </a:t>
              </a:r>
              <a:r>
                <a:rPr lang="en" dirty="0">
                  <a:latin typeface="Open Sans"/>
                  <a:ea typeface="Open Sans"/>
                  <a:cs typeface="Open Sans"/>
                  <a:sym typeface="Open Sans"/>
                </a:rPr>
                <a:t>makes up the first part of the frameshift gene and gene 24 makes up the second part, starting at the yellow line (118 bp).</a:t>
              </a:r>
            </a:p>
          </p:txBody>
        </p:sp>
        <p:grpSp>
          <p:nvGrpSpPr>
            <p:cNvPr id="91" name="Shape 91"/>
            <p:cNvGrpSpPr/>
            <p:nvPr/>
          </p:nvGrpSpPr>
          <p:grpSpPr>
            <a:xfrm>
              <a:off x="28033685" y="15184548"/>
              <a:ext cx="4317409" cy="2696755"/>
              <a:chOff x="28006083" y="15279100"/>
              <a:chExt cx="3584400" cy="2238900"/>
            </a:xfrm>
          </p:grpSpPr>
          <p:pic>
            <p:nvPicPr>
              <p:cNvPr id="92" name="Shape 92"/>
              <p:cNvPicPr preferRelativeResize="0"/>
              <p:nvPr/>
            </p:nvPicPr>
            <p:blipFill rotWithShape="1">
              <a:blip r:embed="rId11">
                <a:alphaModFix/>
              </a:blip>
              <a:srcRect b="3053"/>
              <a:stretch/>
            </p:blipFill>
            <p:spPr>
              <a:xfrm>
                <a:off x="28006083" y="15279100"/>
                <a:ext cx="3584400" cy="2238900"/>
              </a:xfrm>
              <a:prstGeom prst="rect">
                <a:avLst/>
              </a:prstGeom>
              <a:noFill/>
              <a:ln w="19050" cap="flat" cmpd="sng">
                <a:solidFill>
                  <a:srgbClr val="000000"/>
                </a:solidFill>
                <a:prstDash val="solid"/>
                <a:round/>
                <a:headEnd type="none" w="med" len="med"/>
                <a:tailEnd type="none" w="med" len="med"/>
              </a:ln>
            </p:spPr>
          </p:pic>
          <p:sp>
            <p:nvSpPr>
              <p:cNvPr id="93" name="Shape 93"/>
              <p:cNvSpPr/>
              <p:nvPr/>
            </p:nvSpPr>
            <p:spPr>
              <a:xfrm>
                <a:off x="28331225" y="16010458"/>
                <a:ext cx="123888" cy="73084"/>
              </a:xfrm>
              <a:prstGeom prst="rect">
                <a:avLst/>
              </a:prstGeom>
              <a:solidFill>
                <a:srgbClr val="00B050">
                  <a:alpha val="49800"/>
                </a:srgbClr>
              </a:solidFill>
              <a:ln w="19050" cap="flat" cmpd="sng">
                <a:solidFill>
                  <a:srgbClr val="000000">
                    <a:alpha val="0"/>
                  </a:srgb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p:txBody>
          </p:sp>
          <p:sp>
            <p:nvSpPr>
              <p:cNvPr id="94" name="Shape 94"/>
              <p:cNvSpPr/>
              <p:nvPr/>
            </p:nvSpPr>
            <p:spPr>
              <a:xfrm>
                <a:off x="28331225" y="15831462"/>
                <a:ext cx="123888" cy="73084"/>
              </a:xfrm>
              <a:prstGeom prst="rect">
                <a:avLst/>
              </a:prstGeom>
              <a:solidFill>
                <a:srgbClr val="00B050">
                  <a:alpha val="49800"/>
                </a:srgbClr>
              </a:solidFill>
              <a:ln w="19050" cap="flat" cmpd="sng">
                <a:solidFill>
                  <a:srgbClr val="000000">
                    <a:alpha val="0"/>
                  </a:srgb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p:txBody>
          </p:sp>
          <p:cxnSp>
            <p:nvCxnSpPr>
              <p:cNvPr id="95" name="Shape 95"/>
              <p:cNvCxnSpPr/>
              <p:nvPr/>
            </p:nvCxnSpPr>
            <p:spPr>
              <a:xfrm>
                <a:off x="31166820" y="16155596"/>
                <a:ext cx="0" cy="298961"/>
              </a:xfrm>
              <a:prstGeom prst="straightConnector1">
                <a:avLst/>
              </a:prstGeom>
              <a:noFill/>
              <a:ln w="19050" cap="flat" cmpd="sng">
                <a:solidFill>
                  <a:srgbClr val="FFFF00"/>
                </a:solidFill>
                <a:prstDash val="solid"/>
                <a:round/>
                <a:headEnd type="none" w="med" len="med"/>
                <a:tailEnd type="none" w="med" len="med"/>
              </a:ln>
            </p:spPr>
          </p:cxnSp>
        </p:grpSp>
      </p:grpSp>
      <p:grpSp>
        <p:nvGrpSpPr>
          <p:cNvPr id="5" name="Group 4"/>
          <p:cNvGrpSpPr/>
          <p:nvPr/>
        </p:nvGrpSpPr>
        <p:grpSpPr>
          <a:xfrm>
            <a:off x="22333618" y="13196080"/>
            <a:ext cx="4763700" cy="4418532"/>
            <a:chOff x="22460900" y="13345825"/>
            <a:chExt cx="4763700" cy="4418532"/>
          </a:xfrm>
        </p:grpSpPr>
        <p:pic>
          <p:nvPicPr>
            <p:cNvPr id="96" name="Shape 96"/>
            <p:cNvPicPr preferRelativeResize="0"/>
            <p:nvPr/>
          </p:nvPicPr>
          <p:blipFill rotWithShape="1">
            <a:blip r:embed="rId12">
              <a:alphaModFix/>
            </a:blip>
            <a:srcRect/>
            <a:stretch/>
          </p:blipFill>
          <p:spPr>
            <a:xfrm>
              <a:off x="22460900" y="13345825"/>
              <a:ext cx="1876500" cy="2034900"/>
            </a:xfrm>
            <a:prstGeom prst="rect">
              <a:avLst/>
            </a:prstGeom>
            <a:noFill/>
            <a:ln w="19050" cap="flat" cmpd="sng">
              <a:solidFill>
                <a:srgbClr val="000000"/>
              </a:solidFill>
              <a:prstDash val="solid"/>
              <a:round/>
              <a:headEnd type="none" w="med" len="med"/>
              <a:tailEnd type="none" w="med" len="med"/>
            </a:ln>
          </p:spPr>
        </p:pic>
        <p:grpSp>
          <p:nvGrpSpPr>
            <p:cNvPr id="97" name="Shape 97"/>
            <p:cNvGrpSpPr/>
            <p:nvPr/>
          </p:nvGrpSpPr>
          <p:grpSpPr>
            <a:xfrm>
              <a:off x="22477464" y="15467859"/>
              <a:ext cx="4726253" cy="2296498"/>
              <a:chOff x="3203025" y="1179005"/>
              <a:chExt cx="3291263" cy="1772126"/>
            </a:xfrm>
          </p:grpSpPr>
          <p:pic>
            <p:nvPicPr>
              <p:cNvPr id="98" name="Shape 98"/>
              <p:cNvPicPr preferRelativeResize="0"/>
              <p:nvPr/>
            </p:nvPicPr>
            <p:blipFill rotWithShape="1">
              <a:blip r:embed="rId13">
                <a:alphaModFix/>
              </a:blip>
              <a:srcRect l="31250" t="9878" r="33918" b="55652"/>
              <a:stretch/>
            </p:blipFill>
            <p:spPr>
              <a:xfrm>
                <a:off x="3309489" y="1179005"/>
                <a:ext cx="3184800" cy="1772100"/>
              </a:xfrm>
              <a:prstGeom prst="rect">
                <a:avLst/>
              </a:prstGeom>
              <a:noFill/>
              <a:ln>
                <a:noFill/>
              </a:ln>
            </p:spPr>
          </p:pic>
          <p:pic>
            <p:nvPicPr>
              <p:cNvPr id="99" name="Shape 99"/>
              <p:cNvPicPr preferRelativeResize="0"/>
              <p:nvPr/>
            </p:nvPicPr>
            <p:blipFill rotWithShape="1">
              <a:blip r:embed="rId13">
                <a:alphaModFix/>
              </a:blip>
              <a:srcRect l="707" t="9865" r="98093" b="55665"/>
              <a:stretch/>
            </p:blipFill>
            <p:spPr>
              <a:xfrm>
                <a:off x="3203025" y="1179032"/>
                <a:ext cx="109500" cy="1772100"/>
              </a:xfrm>
              <a:prstGeom prst="rect">
                <a:avLst/>
              </a:prstGeom>
              <a:noFill/>
              <a:ln>
                <a:noFill/>
              </a:ln>
            </p:spPr>
          </p:pic>
        </p:grpSp>
        <p:sp>
          <p:nvSpPr>
            <p:cNvPr id="100" name="Shape 100"/>
            <p:cNvSpPr/>
            <p:nvPr/>
          </p:nvSpPr>
          <p:spPr>
            <a:xfrm>
              <a:off x="22460900" y="15467699"/>
              <a:ext cx="4763700" cy="2296500"/>
            </a:xfrm>
            <a:prstGeom prst="rect">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1" name="Shape 101"/>
            <p:cNvSpPr txBox="1"/>
            <p:nvPr/>
          </p:nvSpPr>
          <p:spPr>
            <a:xfrm>
              <a:off x="22611212" y="13345836"/>
              <a:ext cx="429900" cy="25062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1200" b="1">
                  <a:latin typeface="Open Sans"/>
                  <a:ea typeface="Open Sans"/>
                  <a:cs typeface="Open Sans"/>
                  <a:sym typeface="Open Sans"/>
                </a:rPr>
                <a:t>9</a:t>
              </a:r>
              <a:r>
                <a:rPr lang="en" sz="1200" b="1" i="0" u="none" strike="noStrike" cap="none">
                  <a:solidFill>
                    <a:srgbClr val="000000"/>
                  </a:solidFill>
                  <a:latin typeface="Open Sans"/>
                  <a:ea typeface="Open Sans"/>
                  <a:cs typeface="Open Sans"/>
                  <a:sym typeface="Open Sans"/>
                </a:rPr>
                <a:t>a.</a:t>
              </a:r>
            </a:p>
            <a:p>
              <a:pPr marL="0" marR="0" lvl="0" indent="0" algn="l" rtl="0">
                <a:lnSpc>
                  <a:spcPct val="100000"/>
                </a:lnSpc>
                <a:spcBef>
                  <a:spcPts val="0"/>
                </a:spcBef>
                <a:spcAft>
                  <a:spcPts val="0"/>
                </a:spcAft>
                <a:buClr>
                  <a:srgbClr val="000000"/>
                </a:buClr>
                <a:buFont typeface="Arial"/>
                <a:buNone/>
              </a:pPr>
              <a:endParaRPr sz="1200" b="1">
                <a:latin typeface="Open Sans"/>
                <a:ea typeface="Open Sans"/>
                <a:cs typeface="Open Sans"/>
                <a:sym typeface="Open Sans"/>
              </a:endParaRPr>
            </a:p>
            <a:p>
              <a:pPr marL="0" marR="0" lvl="0" indent="0" algn="l" rtl="0">
                <a:lnSpc>
                  <a:spcPct val="100000"/>
                </a:lnSpc>
                <a:spcBef>
                  <a:spcPts val="0"/>
                </a:spcBef>
                <a:spcAft>
                  <a:spcPts val="0"/>
                </a:spcAft>
                <a:buClr>
                  <a:srgbClr val="000000"/>
                </a:buClr>
                <a:buFont typeface="Arial"/>
                <a:buNone/>
              </a:pPr>
              <a:endParaRPr sz="1200" b="1">
                <a:latin typeface="Open Sans"/>
                <a:ea typeface="Open Sans"/>
                <a:cs typeface="Open Sans"/>
                <a:sym typeface="Open Sans"/>
              </a:endParaRPr>
            </a:p>
            <a:p>
              <a:pPr marL="0" marR="0" lvl="0" indent="0" algn="l" rtl="0">
                <a:lnSpc>
                  <a:spcPct val="100000"/>
                </a:lnSpc>
                <a:spcBef>
                  <a:spcPts val="0"/>
                </a:spcBef>
                <a:spcAft>
                  <a:spcPts val="0"/>
                </a:spcAft>
                <a:buClr>
                  <a:srgbClr val="000000"/>
                </a:buClr>
                <a:buFont typeface="Arial"/>
                <a:buNone/>
              </a:pPr>
              <a:endParaRPr sz="1200" b="1">
                <a:latin typeface="Open Sans"/>
                <a:ea typeface="Open Sans"/>
                <a:cs typeface="Open Sans"/>
                <a:sym typeface="Open Sans"/>
              </a:endParaRPr>
            </a:p>
            <a:p>
              <a:pPr marL="0" marR="0" lvl="0" indent="0" algn="l" rtl="0">
                <a:lnSpc>
                  <a:spcPct val="100000"/>
                </a:lnSpc>
                <a:spcBef>
                  <a:spcPts val="0"/>
                </a:spcBef>
                <a:spcAft>
                  <a:spcPts val="0"/>
                </a:spcAft>
                <a:buClr>
                  <a:srgbClr val="000000"/>
                </a:buClr>
                <a:buFont typeface="Arial"/>
                <a:buNone/>
              </a:pPr>
              <a:endParaRPr sz="1200" b="1">
                <a:latin typeface="Open Sans"/>
                <a:ea typeface="Open Sans"/>
                <a:cs typeface="Open Sans"/>
                <a:sym typeface="Open Sans"/>
              </a:endParaRPr>
            </a:p>
            <a:p>
              <a:pPr marL="0" marR="0" lvl="0" indent="0" algn="l" rtl="0">
                <a:lnSpc>
                  <a:spcPct val="100000"/>
                </a:lnSpc>
                <a:spcBef>
                  <a:spcPts val="0"/>
                </a:spcBef>
                <a:spcAft>
                  <a:spcPts val="0"/>
                </a:spcAft>
                <a:buClr>
                  <a:srgbClr val="000000"/>
                </a:buClr>
                <a:buFont typeface="Arial"/>
                <a:buNone/>
              </a:pPr>
              <a:endParaRPr sz="1200" b="1">
                <a:latin typeface="Open Sans"/>
                <a:ea typeface="Open Sans"/>
                <a:cs typeface="Open Sans"/>
                <a:sym typeface="Open Sans"/>
              </a:endParaRPr>
            </a:p>
            <a:p>
              <a:pPr marL="0" marR="0" lvl="0" indent="0" algn="l" rtl="0">
                <a:lnSpc>
                  <a:spcPct val="100000"/>
                </a:lnSpc>
                <a:spcBef>
                  <a:spcPts val="0"/>
                </a:spcBef>
                <a:spcAft>
                  <a:spcPts val="0"/>
                </a:spcAft>
                <a:buClr>
                  <a:srgbClr val="000000"/>
                </a:buClr>
                <a:buFont typeface="Arial"/>
                <a:buNone/>
              </a:pPr>
              <a:endParaRPr sz="1200" b="1">
                <a:latin typeface="Open Sans"/>
                <a:ea typeface="Open Sans"/>
                <a:cs typeface="Open Sans"/>
                <a:sym typeface="Open Sans"/>
              </a:endParaRPr>
            </a:p>
            <a:p>
              <a:pPr marL="0" marR="0" lvl="0" indent="0" algn="l" rtl="0">
                <a:lnSpc>
                  <a:spcPct val="100000"/>
                </a:lnSpc>
                <a:spcBef>
                  <a:spcPts val="0"/>
                </a:spcBef>
                <a:spcAft>
                  <a:spcPts val="0"/>
                </a:spcAft>
                <a:buClr>
                  <a:srgbClr val="000000"/>
                </a:buClr>
                <a:buFont typeface="Arial"/>
                <a:buNone/>
              </a:pPr>
              <a:endParaRPr sz="1200" b="1">
                <a:latin typeface="Open Sans"/>
                <a:ea typeface="Open Sans"/>
                <a:cs typeface="Open Sans"/>
                <a:sym typeface="Open Sans"/>
              </a:endParaRPr>
            </a:p>
            <a:p>
              <a:pPr marL="0" marR="0" lvl="0" indent="0" algn="l" rtl="0">
                <a:lnSpc>
                  <a:spcPct val="100000"/>
                </a:lnSpc>
                <a:spcBef>
                  <a:spcPts val="0"/>
                </a:spcBef>
                <a:spcAft>
                  <a:spcPts val="0"/>
                </a:spcAft>
                <a:buClr>
                  <a:srgbClr val="000000"/>
                </a:buClr>
                <a:buFont typeface="Arial"/>
                <a:buNone/>
              </a:pPr>
              <a:endParaRPr sz="1200" b="1">
                <a:latin typeface="Open Sans"/>
                <a:ea typeface="Open Sans"/>
                <a:cs typeface="Open Sans"/>
                <a:sym typeface="Open Sans"/>
              </a:endParaRPr>
            </a:p>
            <a:p>
              <a:pPr marL="0" marR="0" lvl="0" indent="0" algn="l" rtl="0">
                <a:lnSpc>
                  <a:spcPct val="100000"/>
                </a:lnSpc>
                <a:spcBef>
                  <a:spcPts val="0"/>
                </a:spcBef>
                <a:spcAft>
                  <a:spcPts val="0"/>
                </a:spcAft>
                <a:buClr>
                  <a:srgbClr val="000000"/>
                </a:buClr>
                <a:buFont typeface="Arial"/>
                <a:buNone/>
              </a:pPr>
              <a:endParaRPr sz="1200" b="1">
                <a:latin typeface="Open Sans"/>
                <a:ea typeface="Open Sans"/>
                <a:cs typeface="Open Sans"/>
                <a:sym typeface="Open Sans"/>
              </a:endParaRPr>
            </a:p>
            <a:p>
              <a:pPr marL="0" marR="0" lvl="0" indent="0" algn="l" rtl="0">
                <a:lnSpc>
                  <a:spcPct val="100000"/>
                </a:lnSpc>
                <a:spcBef>
                  <a:spcPts val="0"/>
                </a:spcBef>
                <a:spcAft>
                  <a:spcPts val="0"/>
                </a:spcAft>
                <a:buClr>
                  <a:srgbClr val="000000"/>
                </a:buClr>
                <a:buFont typeface="Arial"/>
                <a:buNone/>
              </a:pPr>
              <a:endParaRPr sz="1200" b="1">
                <a:latin typeface="Open Sans"/>
                <a:ea typeface="Open Sans"/>
                <a:cs typeface="Open Sans"/>
                <a:sym typeface="Open Sans"/>
              </a:endParaRPr>
            </a:p>
            <a:p>
              <a:pPr marL="0" marR="0" lvl="0" indent="0" algn="l" rtl="0">
                <a:lnSpc>
                  <a:spcPct val="100000"/>
                </a:lnSpc>
                <a:spcBef>
                  <a:spcPts val="0"/>
                </a:spcBef>
                <a:spcAft>
                  <a:spcPts val="0"/>
                </a:spcAft>
                <a:buClr>
                  <a:srgbClr val="000000"/>
                </a:buClr>
                <a:buFont typeface="Arial"/>
                <a:buNone/>
              </a:pPr>
              <a:endParaRPr sz="1200" b="1">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ct val="25000"/>
                <a:buFont typeface="Arial"/>
                <a:buNone/>
              </a:pPr>
              <a:r>
                <a:rPr lang="en" sz="1200" b="1">
                  <a:latin typeface="Open Sans"/>
                  <a:ea typeface="Open Sans"/>
                  <a:cs typeface="Open Sans"/>
                  <a:sym typeface="Open Sans"/>
                </a:rPr>
                <a:t>9</a:t>
              </a:r>
              <a:r>
                <a:rPr lang="en" sz="1200" b="1" i="0" u="none" strike="noStrike" cap="none">
                  <a:solidFill>
                    <a:srgbClr val="000000"/>
                  </a:solidFill>
                  <a:latin typeface="Open Sans"/>
                  <a:ea typeface="Open Sans"/>
                  <a:cs typeface="Open Sans"/>
                  <a:sym typeface="Open Sans"/>
                </a:rPr>
                <a:t>b.</a:t>
              </a:r>
            </a:p>
          </p:txBody>
        </p:sp>
        <p:sp>
          <p:nvSpPr>
            <p:cNvPr id="102" name="Shape 102"/>
            <p:cNvSpPr txBox="1"/>
            <p:nvPr/>
          </p:nvSpPr>
          <p:spPr>
            <a:xfrm>
              <a:off x="22611200" y="13801799"/>
              <a:ext cx="1830900" cy="962100"/>
            </a:xfrm>
            <a:prstGeom prst="rect">
              <a:avLst/>
            </a:prstGeom>
            <a:noFill/>
            <a:ln>
              <a:noFill/>
            </a:ln>
          </p:spPr>
          <p:txBody>
            <a:bodyPr lIns="91425" tIns="91425" rIns="91425" bIns="91425" anchor="t" anchorCtr="0">
              <a:noAutofit/>
            </a:bodyPr>
            <a:lstStyle/>
            <a:p>
              <a:pPr marL="0" marR="0" lvl="0" indent="457200" algn="l" rtl="0">
                <a:lnSpc>
                  <a:spcPct val="100000"/>
                </a:lnSpc>
                <a:spcBef>
                  <a:spcPts val="0"/>
                </a:spcBef>
                <a:spcAft>
                  <a:spcPts val="0"/>
                </a:spcAft>
                <a:buClr>
                  <a:srgbClr val="000000"/>
                </a:buClr>
                <a:buFont typeface="Arial"/>
                <a:buNone/>
              </a:pPr>
              <a:r>
                <a:rPr lang="en" dirty="0">
                  <a:latin typeface="Open Sans"/>
                  <a:ea typeface="Open Sans"/>
                  <a:cs typeface="Open Sans"/>
                  <a:sym typeface="Open Sans"/>
                </a:rPr>
                <a:t>           </a:t>
              </a:r>
              <a:r>
                <a:rPr lang="en" b="0" i="0" u="none" strike="noStrike" cap="none" dirty="0">
                  <a:solidFill>
                    <a:srgbClr val="000000"/>
                  </a:solidFill>
                  <a:latin typeface="Open Sans"/>
                  <a:ea typeface="Open Sans"/>
                  <a:cs typeface="Open Sans"/>
                  <a:sym typeface="Open Sans"/>
                </a:rPr>
                <a:t>23</a:t>
              </a:r>
            </a:p>
            <a:p>
              <a:pPr marL="0" marR="0" lvl="0" indent="0" algn="l" rtl="0">
                <a:lnSpc>
                  <a:spcPct val="100000"/>
                </a:lnSpc>
                <a:spcBef>
                  <a:spcPts val="0"/>
                </a:spcBef>
                <a:spcAft>
                  <a:spcPts val="0"/>
                </a:spcAft>
                <a:buClr>
                  <a:srgbClr val="000000"/>
                </a:buClr>
                <a:buFont typeface="Arial"/>
                <a:buNone/>
              </a:pPr>
              <a:endParaRPr dirty="0">
                <a:latin typeface="Open Sans"/>
                <a:ea typeface="Open Sans"/>
                <a:cs typeface="Open Sans"/>
                <a:sym typeface="Open Sans"/>
              </a:endParaRPr>
            </a:p>
            <a:p>
              <a:pPr marL="0" marR="0" lvl="0" indent="0" algn="l" rtl="0">
                <a:lnSpc>
                  <a:spcPct val="100000"/>
                </a:lnSpc>
                <a:spcBef>
                  <a:spcPts val="0"/>
                </a:spcBef>
                <a:spcAft>
                  <a:spcPts val="0"/>
                </a:spcAft>
                <a:buClr>
                  <a:srgbClr val="000000"/>
                </a:buClr>
                <a:buFont typeface="Arial"/>
                <a:buNone/>
              </a:pPr>
              <a:endParaRPr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Font typeface="Arial"/>
                <a:buNone/>
              </a:pPr>
              <a:r>
                <a:rPr lang="en" b="0" i="0" u="none" strike="noStrike" cap="none" dirty="0">
                  <a:solidFill>
                    <a:srgbClr val="000000"/>
                  </a:solidFill>
                  <a:latin typeface="Open Sans"/>
                  <a:ea typeface="Open Sans"/>
                  <a:cs typeface="Open Sans"/>
                  <a:sym typeface="Open Sans"/>
                </a:rPr>
                <a:t>   22</a:t>
              </a:r>
            </a:p>
          </p:txBody>
        </p:sp>
        <p:sp>
          <p:nvSpPr>
            <p:cNvPr id="103" name="Shape 103"/>
            <p:cNvSpPr txBox="1"/>
            <p:nvPr/>
          </p:nvSpPr>
          <p:spPr>
            <a:xfrm>
              <a:off x="24392000" y="13345850"/>
              <a:ext cx="2832600" cy="2059200"/>
            </a:xfrm>
            <a:prstGeom prst="rect">
              <a:avLst/>
            </a:prstGeom>
            <a:noFill/>
            <a:ln>
              <a:noFill/>
            </a:ln>
          </p:spPr>
          <p:txBody>
            <a:bodyPr lIns="17450" tIns="17450" rIns="17450" bIns="17450" anchor="t" anchorCtr="0">
              <a:noAutofit/>
            </a:bodyPr>
            <a:lstStyle/>
            <a:p>
              <a:pPr marL="0" marR="0" lvl="0" indent="0" rtl="0">
                <a:lnSpc>
                  <a:spcPct val="100000"/>
                </a:lnSpc>
                <a:spcBef>
                  <a:spcPts val="0"/>
                </a:spcBef>
                <a:spcAft>
                  <a:spcPts val="0"/>
                </a:spcAft>
                <a:buClr>
                  <a:srgbClr val="000000"/>
                </a:buClr>
                <a:buSzPct val="25000"/>
                <a:buFont typeface="Times New Roman"/>
                <a:buNone/>
              </a:pPr>
              <a:r>
                <a:rPr lang="en" sz="1500" b="1" i="0" u="none" strike="noStrike" cap="none" dirty="0">
                  <a:solidFill>
                    <a:srgbClr val="000000"/>
                  </a:solidFill>
                  <a:latin typeface="Open Sans"/>
                  <a:ea typeface="Open Sans"/>
                  <a:cs typeface="Open Sans"/>
                  <a:sym typeface="Open Sans"/>
                </a:rPr>
                <a:t>Figure </a:t>
              </a:r>
              <a:r>
                <a:rPr lang="en" sz="1500" b="1" dirty="0">
                  <a:latin typeface="Open Sans"/>
                  <a:ea typeface="Open Sans"/>
                  <a:cs typeface="Open Sans"/>
                  <a:sym typeface="Open Sans"/>
                </a:rPr>
                <a:t>9a</a:t>
              </a:r>
              <a:r>
                <a:rPr lang="en" sz="1500" b="1" i="0" u="none" strike="noStrike" cap="none" dirty="0">
                  <a:solidFill>
                    <a:srgbClr val="000000"/>
                  </a:solidFill>
                  <a:latin typeface="Open Sans"/>
                  <a:ea typeface="Open Sans"/>
                  <a:cs typeface="Open Sans"/>
                  <a:sym typeface="Open Sans"/>
                </a:rPr>
                <a:t>. </a:t>
              </a:r>
              <a:r>
                <a:rPr lang="en" sz="1500" dirty="0">
                  <a:latin typeface="Open Sans"/>
                  <a:ea typeface="Open Sans"/>
                  <a:cs typeface="Open Sans"/>
                  <a:sym typeface="Open Sans"/>
                </a:rPr>
                <a:t>C</a:t>
              </a:r>
              <a:r>
                <a:rPr lang="en" sz="1500" b="0" i="0" u="none" strike="noStrike" cap="none" dirty="0">
                  <a:solidFill>
                    <a:srgbClr val="000000"/>
                  </a:solidFill>
                  <a:latin typeface="Open Sans"/>
                  <a:ea typeface="Open Sans"/>
                  <a:cs typeface="Open Sans"/>
                  <a:sym typeface="Open Sans"/>
                </a:rPr>
                <a:t>oding potential of genes 22 and 23.</a:t>
              </a:r>
            </a:p>
            <a:p>
              <a:pPr marL="0" marR="0" lvl="0" indent="0" rtl="0">
                <a:lnSpc>
                  <a:spcPct val="100000"/>
                </a:lnSpc>
                <a:spcBef>
                  <a:spcPts val="0"/>
                </a:spcBef>
                <a:spcAft>
                  <a:spcPts val="0"/>
                </a:spcAft>
                <a:buClr>
                  <a:srgbClr val="000000"/>
                </a:buClr>
                <a:buSzPct val="25000"/>
                <a:buFont typeface="Times New Roman"/>
                <a:buNone/>
              </a:pPr>
              <a:r>
                <a:rPr lang="en" sz="1500" b="1" i="0" u="none" strike="noStrike" cap="none" dirty="0">
                  <a:solidFill>
                    <a:srgbClr val="000000"/>
                  </a:solidFill>
                  <a:latin typeface="Open Sans"/>
                  <a:ea typeface="Open Sans"/>
                  <a:cs typeface="Open Sans"/>
                  <a:sym typeface="Open Sans"/>
                </a:rPr>
                <a:t>Figure </a:t>
              </a:r>
              <a:r>
                <a:rPr lang="en" sz="1500" b="1" dirty="0">
                  <a:latin typeface="Open Sans"/>
                  <a:ea typeface="Open Sans"/>
                  <a:cs typeface="Open Sans"/>
                  <a:sym typeface="Open Sans"/>
                </a:rPr>
                <a:t>9</a:t>
              </a:r>
              <a:r>
                <a:rPr lang="en" sz="1500" b="1" i="0" u="none" strike="noStrike" cap="none" dirty="0">
                  <a:solidFill>
                    <a:srgbClr val="000000"/>
                  </a:solidFill>
                  <a:latin typeface="Open Sans"/>
                  <a:ea typeface="Open Sans"/>
                  <a:cs typeface="Open Sans"/>
                  <a:sym typeface="Open Sans"/>
                </a:rPr>
                <a:t>b.</a:t>
              </a:r>
              <a:r>
                <a:rPr lang="en" sz="1500" b="0" i="0" u="none" strike="noStrike" cap="none" dirty="0">
                  <a:solidFill>
                    <a:srgbClr val="000000"/>
                  </a:solidFill>
                  <a:latin typeface="Open Sans"/>
                  <a:ea typeface="Open Sans"/>
                  <a:cs typeface="Open Sans"/>
                  <a:sym typeface="Open Sans"/>
                </a:rPr>
                <a:t> </a:t>
              </a:r>
              <a:r>
                <a:rPr lang="en" sz="1500" dirty="0">
                  <a:latin typeface="Open Sans"/>
                  <a:ea typeface="Open Sans"/>
                  <a:cs typeface="Open Sans"/>
                  <a:sym typeface="Open Sans"/>
                </a:rPr>
                <a:t>Or</a:t>
              </a:r>
              <a:r>
                <a:rPr lang="en" sz="1500" b="0" i="0" u="none" strike="noStrike" cap="none" dirty="0">
                  <a:solidFill>
                    <a:srgbClr val="000000"/>
                  </a:solidFill>
                  <a:latin typeface="Open Sans"/>
                  <a:ea typeface="Open Sans"/>
                  <a:cs typeface="Open Sans"/>
                  <a:sym typeface="Open Sans"/>
                </a:rPr>
                <a:t>iginal Open Reading Frames for genes 22 and 23.  </a:t>
              </a:r>
            </a:p>
            <a:p>
              <a:pPr marL="0" marR="0" lvl="0" indent="0" rtl="0">
                <a:lnSpc>
                  <a:spcPct val="100000"/>
                </a:lnSpc>
                <a:spcBef>
                  <a:spcPts val="0"/>
                </a:spcBef>
                <a:spcAft>
                  <a:spcPts val="0"/>
                </a:spcAft>
                <a:buClr>
                  <a:srgbClr val="000000"/>
                </a:buClr>
                <a:buSzPct val="25000"/>
                <a:buFont typeface="Times New Roman"/>
                <a:buNone/>
              </a:pPr>
              <a:r>
                <a:rPr lang="en" sz="1500" b="0" i="0" u="none" strike="noStrike" cap="none" dirty="0">
                  <a:solidFill>
                    <a:srgbClr val="000000"/>
                  </a:solidFill>
                  <a:latin typeface="Open Sans"/>
                  <a:ea typeface="Open Sans"/>
                  <a:cs typeface="Open Sans"/>
                  <a:sym typeface="Open Sans"/>
                </a:rPr>
                <a:t>In both maps, genes 22 and 23 are extremely close to each other but on separate reading frames.</a:t>
              </a:r>
            </a:p>
          </p:txBody>
        </p:sp>
      </p:grpSp>
      <p:sp>
        <p:nvSpPr>
          <p:cNvPr id="104" name="Shape 104"/>
          <p:cNvSpPr/>
          <p:nvPr/>
        </p:nvSpPr>
        <p:spPr>
          <a:xfrm>
            <a:off x="11248650" y="27441525"/>
            <a:ext cx="21335677" cy="4249500"/>
          </a:xfrm>
          <a:prstGeom prst="rect">
            <a:avLst/>
          </a:prstGeom>
          <a:solidFill>
            <a:srgbClr val="D9D2E9"/>
          </a:solidFill>
          <a:ln>
            <a:noFill/>
          </a:ln>
        </p:spPr>
        <p:txBody>
          <a:bodyPr lIns="91425" tIns="91425" rIns="91425" bIns="91425" anchor="ctr" anchorCtr="0">
            <a:noAutofit/>
          </a:bodyPr>
          <a:lstStyle/>
          <a:p>
            <a:pPr lvl="0">
              <a:spcBef>
                <a:spcPts val="0"/>
              </a:spcBef>
              <a:buNone/>
            </a:pPr>
            <a:endParaRPr/>
          </a:p>
        </p:txBody>
      </p:sp>
      <p:graphicFrame>
        <p:nvGraphicFramePr>
          <p:cNvPr id="105" name="Shape 105"/>
          <p:cNvGraphicFramePr/>
          <p:nvPr>
            <p:extLst>
              <p:ext uri="{D42A27DB-BD31-4B8C-83A1-F6EECF244321}">
                <p14:modId xmlns:p14="http://schemas.microsoft.com/office/powerpoint/2010/main" val="3887878862"/>
              </p:ext>
            </p:extLst>
          </p:nvPr>
        </p:nvGraphicFramePr>
        <p:xfrm>
          <a:off x="25228303" y="11557731"/>
          <a:ext cx="4003922" cy="1548254"/>
        </p:xfrm>
        <a:graphic>
          <a:graphicData uri="http://schemas.openxmlformats.org/drawingml/2006/table">
            <a:tbl>
              <a:tblPr>
                <a:noFill/>
                <a:tableStyleId>{96A3F3C1-1422-4F27-8BDA-07C3B5834FA0}</a:tableStyleId>
              </a:tblPr>
              <a:tblGrid>
                <a:gridCol w="2001961">
                  <a:extLst>
                    <a:ext uri="{9D8B030D-6E8A-4147-A177-3AD203B41FA5}">
                      <a16:colId xmlns:a16="http://schemas.microsoft.com/office/drawing/2014/main" val="20000"/>
                    </a:ext>
                  </a:extLst>
                </a:gridCol>
                <a:gridCol w="2001961">
                  <a:extLst>
                    <a:ext uri="{9D8B030D-6E8A-4147-A177-3AD203B41FA5}">
                      <a16:colId xmlns:a16="http://schemas.microsoft.com/office/drawing/2014/main" val="20001"/>
                    </a:ext>
                  </a:extLst>
                </a:gridCol>
              </a:tblGrid>
              <a:tr h="381000">
                <a:tc>
                  <a:txBody>
                    <a:bodyPr/>
                    <a:lstStyle/>
                    <a:p>
                      <a:pPr lvl="0" algn="l">
                        <a:spcBef>
                          <a:spcPts val="0"/>
                        </a:spcBef>
                        <a:buNone/>
                      </a:pPr>
                      <a:r>
                        <a:rPr lang="en" sz="1320" b="1" dirty="0">
                          <a:latin typeface="Open Sans"/>
                          <a:ea typeface="Open Sans"/>
                          <a:cs typeface="Open Sans"/>
                          <a:sym typeface="Open Sans"/>
                        </a:rPr>
                        <a:t>Phage Coordinates</a:t>
                      </a:r>
                    </a:p>
                  </a:txBody>
                  <a:tcPr marL="91425" marR="91425" marT="91425" marB="914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spcBef>
                          <a:spcPts val="0"/>
                        </a:spcBef>
                        <a:buNone/>
                      </a:pPr>
                      <a:r>
                        <a:rPr lang="en" sz="1320" b="1" dirty="0">
                          <a:latin typeface="Open Sans"/>
                          <a:ea typeface="Open Sans"/>
                          <a:cs typeface="Open Sans"/>
                          <a:sym typeface="Open Sans"/>
                        </a:rPr>
                        <a:t>39.255 N, 76.713611 W</a:t>
                      </a:r>
                    </a:p>
                  </a:txBody>
                  <a:tcPr marL="91425" marR="91425" marT="91425" marB="914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1000">
                <a:tc>
                  <a:txBody>
                    <a:bodyPr/>
                    <a:lstStyle/>
                    <a:p>
                      <a:pPr lvl="0" algn="l">
                        <a:spcBef>
                          <a:spcPts val="0"/>
                        </a:spcBef>
                        <a:buNone/>
                      </a:pPr>
                      <a:r>
                        <a:rPr lang="en" sz="1320" b="1" dirty="0">
                          <a:latin typeface="Open Sans"/>
                          <a:ea typeface="Open Sans"/>
                          <a:cs typeface="Open Sans"/>
                          <a:sym typeface="Open Sans"/>
                        </a:rPr>
                        <a:t># Genes</a:t>
                      </a:r>
                    </a:p>
                  </a:txBody>
                  <a:tcPr marL="91425" marR="91425" marT="91425" marB="914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spcBef>
                          <a:spcPts val="0"/>
                        </a:spcBef>
                        <a:buNone/>
                      </a:pPr>
                      <a:r>
                        <a:rPr lang="en" sz="1320" b="1" dirty="0">
                          <a:latin typeface="Open Sans"/>
                          <a:ea typeface="Open Sans"/>
                          <a:cs typeface="Open Sans"/>
                          <a:sym typeface="Open Sans"/>
                        </a:rPr>
                        <a:t>92</a:t>
                      </a:r>
                    </a:p>
                  </a:txBody>
                  <a:tcPr marL="91425" marR="91425" marT="91425" marB="914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1000">
                <a:tc>
                  <a:txBody>
                    <a:bodyPr/>
                    <a:lstStyle/>
                    <a:p>
                      <a:pPr lvl="0" algn="l">
                        <a:spcBef>
                          <a:spcPts val="0"/>
                        </a:spcBef>
                        <a:buNone/>
                      </a:pPr>
                      <a:r>
                        <a:rPr lang="en" sz="1320" b="1" dirty="0">
                          <a:latin typeface="Open Sans"/>
                          <a:ea typeface="Open Sans"/>
                          <a:cs typeface="Open Sans"/>
                          <a:sym typeface="Open Sans"/>
                        </a:rPr>
                        <a:t>Genome Length</a:t>
                      </a:r>
                    </a:p>
                  </a:txBody>
                  <a:tcPr marL="91425" marR="91425" marT="91425" marB="914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spcBef>
                          <a:spcPts val="0"/>
                        </a:spcBef>
                        <a:buNone/>
                      </a:pPr>
                      <a:r>
                        <a:rPr lang="en" sz="1320" b="1" dirty="0">
                          <a:latin typeface="Open Sans"/>
                          <a:ea typeface="Open Sans"/>
                          <a:cs typeface="Open Sans"/>
                          <a:sym typeface="Open Sans"/>
                        </a:rPr>
                        <a:t>53032 bp</a:t>
                      </a:r>
                    </a:p>
                  </a:txBody>
                  <a:tcPr marL="91425" marR="91425" marT="91425" marB="914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6200">
                <a:tc>
                  <a:txBody>
                    <a:bodyPr/>
                    <a:lstStyle/>
                    <a:p>
                      <a:pPr lvl="0" algn="l">
                        <a:spcBef>
                          <a:spcPts val="0"/>
                        </a:spcBef>
                        <a:buNone/>
                      </a:pPr>
                      <a:r>
                        <a:rPr lang="en" sz="1320" b="1" dirty="0">
                          <a:latin typeface="Open Sans"/>
                          <a:ea typeface="Open Sans"/>
                          <a:cs typeface="Open Sans"/>
                          <a:sym typeface="Open Sans"/>
                        </a:rPr>
                        <a:t>GC Content </a:t>
                      </a:r>
                    </a:p>
                  </a:txBody>
                  <a:tcPr marL="91425" marR="91425" marT="91425" marB="914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spcBef>
                          <a:spcPts val="0"/>
                        </a:spcBef>
                        <a:buNone/>
                      </a:pPr>
                      <a:r>
                        <a:rPr lang="en" sz="1320" b="1" dirty="0">
                          <a:latin typeface="Open Sans"/>
                          <a:ea typeface="Open Sans"/>
                          <a:cs typeface="Open Sans"/>
                          <a:sym typeface="Open Sans"/>
                        </a:rPr>
                        <a:t>63.7%</a:t>
                      </a:r>
                    </a:p>
                  </a:txBody>
                  <a:tcPr marL="91425" marR="91425" marT="91425" marB="914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109" name="Shape 109"/>
          <p:cNvPicPr preferRelativeResize="0"/>
          <p:nvPr/>
        </p:nvPicPr>
        <p:blipFill rotWithShape="1">
          <a:blip r:embed="rId14">
            <a:alphaModFix/>
          </a:blip>
          <a:srcRect r="846"/>
          <a:stretch/>
        </p:blipFill>
        <p:spPr>
          <a:xfrm>
            <a:off x="11308323" y="27448316"/>
            <a:ext cx="21208425" cy="4249498"/>
          </a:xfrm>
          <a:prstGeom prst="rect">
            <a:avLst/>
          </a:prstGeom>
          <a:noFill/>
          <a:ln w="127000" cap="flat" cmpd="sng">
            <a:solidFill>
              <a:srgbClr val="520D67"/>
            </a:solidFill>
            <a:prstDash val="solid"/>
            <a:round/>
            <a:headEnd type="none" w="med" len="med"/>
            <a:tailEnd type="none" w="med" len="med"/>
          </a:ln>
        </p:spPr>
      </p:pic>
      <p:pic>
        <p:nvPicPr>
          <p:cNvPr id="110" name="Shape 110"/>
          <p:cNvPicPr preferRelativeResize="0"/>
          <p:nvPr/>
        </p:nvPicPr>
        <p:blipFill>
          <a:blip r:embed="rId15">
            <a:alphaModFix/>
          </a:blip>
          <a:stretch>
            <a:fillRect/>
          </a:stretch>
        </p:blipFill>
        <p:spPr>
          <a:xfrm>
            <a:off x="15813600" y="16481050"/>
            <a:ext cx="5804224" cy="3593999"/>
          </a:xfrm>
          <a:prstGeom prst="rect">
            <a:avLst/>
          </a:prstGeom>
          <a:noFill/>
          <a:ln>
            <a:noFill/>
          </a:ln>
        </p:spPr>
      </p:pic>
      <p:pic>
        <p:nvPicPr>
          <p:cNvPr id="111" name="Shape 111"/>
          <p:cNvPicPr preferRelativeResize="0"/>
          <p:nvPr/>
        </p:nvPicPr>
        <p:blipFill>
          <a:blip r:embed="rId16">
            <a:alphaModFix/>
          </a:blip>
          <a:stretch>
            <a:fillRect/>
          </a:stretch>
        </p:blipFill>
        <p:spPr>
          <a:xfrm>
            <a:off x="16085397" y="9496404"/>
            <a:ext cx="5440200" cy="2506200"/>
          </a:xfrm>
          <a:prstGeom prst="rect">
            <a:avLst/>
          </a:prstGeom>
          <a:noFill/>
          <a:ln>
            <a:noFill/>
          </a:ln>
        </p:spPr>
      </p:pic>
      <p:sp>
        <p:nvSpPr>
          <p:cNvPr id="112" name="Shape 112"/>
          <p:cNvSpPr txBox="1"/>
          <p:nvPr/>
        </p:nvSpPr>
        <p:spPr>
          <a:xfrm>
            <a:off x="16023115" y="12002604"/>
            <a:ext cx="5502481" cy="3762613"/>
          </a:xfrm>
          <a:prstGeom prst="rect">
            <a:avLst/>
          </a:prstGeom>
          <a:noFill/>
          <a:ln>
            <a:noFill/>
          </a:ln>
        </p:spPr>
        <p:txBody>
          <a:bodyPr lIns="91425" tIns="91425" rIns="91425" bIns="91425" anchor="t" anchorCtr="0">
            <a:noAutofit/>
          </a:bodyPr>
          <a:lstStyle/>
          <a:p>
            <a:pPr lvl="0" algn="just">
              <a:spcBef>
                <a:spcPts val="0"/>
              </a:spcBef>
              <a:buNone/>
            </a:pPr>
            <a:r>
              <a:rPr lang="en" sz="1800" b="1" dirty="0">
                <a:latin typeface="Open Sans"/>
                <a:ea typeface="Open Sans"/>
                <a:cs typeface="Open Sans"/>
                <a:sym typeface="Open Sans"/>
              </a:rPr>
              <a:t>Figure </a:t>
            </a:r>
            <a:r>
              <a:rPr lang="en" sz="1800" b="1" dirty="0" smtClean="0">
                <a:latin typeface="Open Sans"/>
                <a:ea typeface="Open Sans"/>
                <a:cs typeface="Open Sans"/>
                <a:sym typeface="Open Sans"/>
              </a:rPr>
              <a:t>4. </a:t>
            </a:r>
            <a:r>
              <a:rPr lang="en" sz="1800" dirty="0">
                <a:latin typeface="Open Sans"/>
                <a:ea typeface="Open Sans"/>
                <a:cs typeface="Open Sans"/>
                <a:sym typeface="Open Sans"/>
              </a:rPr>
              <a:t>A view of the coding potential for the  phage Timmi. This view is specifically the portion of coding potential that is covered by the 8th gene. The 8th gene completely covers this coding potential because of  an extension in the start codon to lengthen the gene and lessen the gap that was between the 7th and 8th gene. Shortens the gap between 7 and 8 by 14 bp and this also moves it closer to being the Longest Reasonable</a:t>
            </a:r>
            <a:r>
              <a:rPr lang="en" sz="1800" dirty="0" smtClean="0">
                <a:latin typeface="Open Sans"/>
                <a:ea typeface="Open Sans"/>
                <a:cs typeface="Open Sans"/>
                <a:sym typeface="Open Sans"/>
              </a:rPr>
              <a:t> </a:t>
            </a:r>
            <a:r>
              <a:rPr lang="en" sz="1800" dirty="0">
                <a:latin typeface="Open Sans"/>
                <a:ea typeface="Open Sans"/>
                <a:cs typeface="Open Sans"/>
                <a:sym typeface="Open Sans"/>
              </a:rPr>
              <a:t>Open Reading Frame. With this extension, the gene is completely covering this potential by extending to 4552 and covering the very beginning of the coding potential.</a:t>
            </a:r>
          </a:p>
        </p:txBody>
      </p:sp>
      <p:sp>
        <p:nvSpPr>
          <p:cNvPr id="113" name="Shape 113"/>
          <p:cNvSpPr txBox="1"/>
          <p:nvPr/>
        </p:nvSpPr>
        <p:spPr>
          <a:xfrm>
            <a:off x="15813600" y="20104499"/>
            <a:ext cx="5768362" cy="3039325"/>
          </a:xfrm>
          <a:prstGeom prst="rect">
            <a:avLst/>
          </a:prstGeom>
          <a:solidFill>
            <a:srgbClr val="D9D2E9"/>
          </a:solidFill>
          <a:ln>
            <a:noFill/>
          </a:ln>
        </p:spPr>
        <p:txBody>
          <a:bodyPr lIns="91425" tIns="91425" rIns="91425" bIns="91425" anchor="t" anchorCtr="0">
            <a:noAutofit/>
          </a:bodyPr>
          <a:lstStyle/>
          <a:p>
            <a:pPr lvl="0" algn="just">
              <a:spcBef>
                <a:spcPts val="0"/>
              </a:spcBef>
              <a:buNone/>
            </a:pPr>
            <a:r>
              <a:rPr lang="en" sz="1800" b="1" dirty="0">
                <a:latin typeface="Open Sans"/>
                <a:ea typeface="Open Sans"/>
                <a:cs typeface="Open Sans"/>
                <a:sym typeface="Open Sans"/>
              </a:rPr>
              <a:t>Figure </a:t>
            </a:r>
            <a:r>
              <a:rPr lang="en" sz="1800" b="1" dirty="0" smtClean="0">
                <a:latin typeface="Open Sans"/>
                <a:ea typeface="Open Sans"/>
                <a:cs typeface="Open Sans"/>
                <a:sym typeface="Open Sans"/>
              </a:rPr>
              <a:t>5.</a:t>
            </a:r>
            <a:r>
              <a:rPr lang="en" sz="1800" dirty="0" smtClean="0">
                <a:latin typeface="Open Sans"/>
                <a:ea typeface="Open Sans"/>
                <a:cs typeface="Open Sans"/>
                <a:sym typeface="Open Sans"/>
              </a:rPr>
              <a:t> </a:t>
            </a:r>
            <a:r>
              <a:rPr lang="en" sz="1800" dirty="0">
                <a:latin typeface="Open Sans"/>
                <a:ea typeface="Open Sans"/>
                <a:cs typeface="Open Sans"/>
                <a:sym typeface="Open Sans"/>
              </a:rPr>
              <a:t>This is a view of the 8th gene of Timmi found through DNA Master. This is the frames image of Timmi before the extension of the start.  Timmi was able to be extended without having it’s 7th and 8th gene being too close together. Also, with the placement of these two genes on separate reading frames, it gives the 8th gene a better option by not closing the bp gap by too large of an amount. </a:t>
            </a:r>
          </a:p>
        </p:txBody>
      </p:sp>
      <p:sp>
        <p:nvSpPr>
          <p:cNvPr id="114" name="Shape 114"/>
          <p:cNvSpPr txBox="1"/>
          <p:nvPr/>
        </p:nvSpPr>
        <p:spPr>
          <a:xfrm>
            <a:off x="15929424" y="24620212"/>
            <a:ext cx="5739890" cy="2273191"/>
          </a:xfrm>
          <a:prstGeom prst="rect">
            <a:avLst/>
          </a:prstGeom>
          <a:noFill/>
          <a:ln>
            <a:noFill/>
          </a:ln>
        </p:spPr>
        <p:txBody>
          <a:bodyPr lIns="91425" tIns="91425" rIns="91425" bIns="91425" anchor="t" anchorCtr="0">
            <a:noAutofit/>
          </a:bodyPr>
          <a:lstStyle/>
          <a:p>
            <a:pPr lvl="0" algn="just">
              <a:spcBef>
                <a:spcPts val="0"/>
              </a:spcBef>
              <a:buNone/>
            </a:pPr>
            <a:r>
              <a:rPr lang="en" sz="1800" b="1" dirty="0">
                <a:latin typeface="Open Sans"/>
                <a:ea typeface="Open Sans"/>
                <a:cs typeface="Open Sans"/>
                <a:sym typeface="Open Sans"/>
              </a:rPr>
              <a:t>Figure </a:t>
            </a:r>
            <a:r>
              <a:rPr lang="en" sz="1800" b="1" dirty="0" smtClean="0">
                <a:latin typeface="Open Sans"/>
                <a:ea typeface="Open Sans"/>
                <a:cs typeface="Open Sans"/>
                <a:sym typeface="Open Sans"/>
              </a:rPr>
              <a:t>2. (Below) </a:t>
            </a:r>
            <a:r>
              <a:rPr lang="en" sz="1800" dirty="0">
                <a:latin typeface="Open Sans"/>
                <a:ea typeface="Open Sans"/>
                <a:cs typeface="Open Sans"/>
                <a:sym typeface="Open Sans"/>
              </a:rPr>
              <a:t>Below shows the similarities between Timmi, Vista, and Vivaldi. Overall, throughout their sequences, they are very similar. The only major discrepancy is near the end starting at the 68th to the 70th gene. Other than that difference, the the start codons and stop codons for most of the genes throughout all three of the genomes line up almost exactly. </a:t>
            </a:r>
          </a:p>
        </p:txBody>
      </p:sp>
      <p:sp>
        <p:nvSpPr>
          <p:cNvPr id="116" name="Shape 116"/>
          <p:cNvSpPr txBox="1"/>
          <p:nvPr/>
        </p:nvSpPr>
        <p:spPr>
          <a:xfrm>
            <a:off x="11557576" y="24620212"/>
            <a:ext cx="3986286" cy="1096464"/>
          </a:xfrm>
          <a:prstGeom prst="rect">
            <a:avLst/>
          </a:prstGeom>
          <a:solidFill>
            <a:srgbClr val="D9D2E9"/>
          </a:solidFill>
          <a:ln>
            <a:noFill/>
          </a:ln>
        </p:spPr>
        <p:txBody>
          <a:bodyPr lIns="91425" tIns="91425" rIns="91425" bIns="91425" anchor="t" anchorCtr="0">
            <a:noAutofit/>
          </a:bodyPr>
          <a:lstStyle/>
          <a:p>
            <a:pPr lvl="0" algn="just">
              <a:spcBef>
                <a:spcPts val="0"/>
              </a:spcBef>
              <a:buNone/>
            </a:pPr>
            <a:r>
              <a:rPr lang="en" sz="1800" b="1" dirty="0">
                <a:latin typeface="Open Sans"/>
                <a:ea typeface="Open Sans"/>
                <a:cs typeface="Open Sans"/>
                <a:sym typeface="Open Sans"/>
              </a:rPr>
              <a:t>Figure 6</a:t>
            </a:r>
            <a:r>
              <a:rPr lang="en" sz="1800" b="1" dirty="0" smtClean="0">
                <a:latin typeface="Open Sans"/>
                <a:ea typeface="Open Sans"/>
                <a:cs typeface="Open Sans"/>
                <a:sym typeface="Open Sans"/>
              </a:rPr>
              <a:t>.</a:t>
            </a:r>
            <a:r>
              <a:rPr lang="en" sz="1800" dirty="0" smtClean="0">
                <a:latin typeface="Open Sans"/>
                <a:ea typeface="Open Sans"/>
                <a:cs typeface="Open Sans"/>
                <a:sym typeface="Open Sans"/>
              </a:rPr>
              <a:t> </a:t>
            </a:r>
            <a:r>
              <a:rPr lang="en" sz="1800" dirty="0">
                <a:latin typeface="Open Sans"/>
                <a:ea typeface="Open Sans"/>
                <a:cs typeface="Open Sans"/>
                <a:sym typeface="Open Sans"/>
              </a:rPr>
              <a:t>Timmi with large plaques at a lower total amount of plaques.</a:t>
            </a:r>
          </a:p>
        </p:txBody>
      </p:sp>
      <p:sp>
        <p:nvSpPr>
          <p:cNvPr id="117" name="Shape 117"/>
          <p:cNvSpPr txBox="1"/>
          <p:nvPr/>
        </p:nvSpPr>
        <p:spPr>
          <a:xfrm flipH="1">
            <a:off x="11531585" y="9434551"/>
            <a:ext cx="4459219" cy="2682105"/>
          </a:xfrm>
          <a:prstGeom prst="rect">
            <a:avLst/>
          </a:prstGeom>
          <a:noFill/>
          <a:ln>
            <a:noFill/>
          </a:ln>
        </p:spPr>
        <p:txBody>
          <a:bodyPr lIns="91425" tIns="91425" rIns="91425" bIns="91425" anchor="t" anchorCtr="0">
            <a:noAutofit/>
          </a:bodyPr>
          <a:lstStyle/>
          <a:p>
            <a:pPr algn="ctr"/>
            <a:r>
              <a:rPr lang="en" sz="2400" b="1" dirty="0">
                <a:latin typeface="Open Sans"/>
                <a:ea typeface="Open Sans"/>
                <a:cs typeface="Open Sans"/>
                <a:sym typeface="Open Sans"/>
              </a:rPr>
              <a:t>Function of the 8th </a:t>
            </a:r>
            <a:r>
              <a:rPr lang="en" sz="2400" b="1" dirty="0" smtClean="0">
                <a:latin typeface="Open Sans"/>
                <a:ea typeface="Open Sans"/>
                <a:cs typeface="Open Sans"/>
                <a:sym typeface="Open Sans"/>
              </a:rPr>
              <a:t>Gene</a:t>
            </a:r>
            <a:endParaRPr lang="en" sz="2400" dirty="0" smtClean="0">
              <a:latin typeface="Open Sans"/>
              <a:ea typeface="Open Sans"/>
              <a:cs typeface="Open Sans"/>
              <a:sym typeface="Open Sans"/>
            </a:endParaRPr>
          </a:p>
          <a:p>
            <a:pPr lvl="0" algn="just" rtl="0">
              <a:spcBef>
                <a:spcPts val="0"/>
              </a:spcBef>
              <a:buNone/>
            </a:pPr>
            <a:r>
              <a:rPr lang="en" sz="1800" dirty="0" smtClean="0">
                <a:latin typeface="Open Sans"/>
                <a:ea typeface="Open Sans"/>
                <a:cs typeface="Open Sans"/>
                <a:sym typeface="Open Sans"/>
              </a:rPr>
              <a:t>The </a:t>
            </a:r>
            <a:r>
              <a:rPr lang="en" sz="1800" dirty="0">
                <a:latin typeface="Open Sans"/>
                <a:ea typeface="Open Sans"/>
                <a:cs typeface="Open Sans"/>
                <a:sym typeface="Open Sans"/>
              </a:rPr>
              <a:t>8th gene is a phage portal  protein. The purpose of this gene is  to form a location for the DNA to pass through during packaging and ejection. This gene specifically forms the junction between the head of the phage and the proteins of the  tail </a:t>
            </a:r>
          </a:p>
        </p:txBody>
      </p:sp>
      <p:pic>
        <p:nvPicPr>
          <p:cNvPr id="119" name="Shape 119"/>
          <p:cNvPicPr preferRelativeResize="0"/>
          <p:nvPr/>
        </p:nvPicPr>
        <p:blipFill>
          <a:blip r:embed="rId17">
            <a:alphaModFix/>
          </a:blip>
          <a:stretch>
            <a:fillRect/>
          </a:stretch>
        </p:blipFill>
        <p:spPr>
          <a:xfrm>
            <a:off x="11605110" y="12138686"/>
            <a:ext cx="4011599" cy="5035475"/>
          </a:xfrm>
          <a:prstGeom prst="rect">
            <a:avLst/>
          </a:prstGeom>
          <a:noFill/>
          <a:ln>
            <a:noFill/>
          </a:ln>
        </p:spPr>
      </p:pic>
      <p:pic>
        <p:nvPicPr>
          <p:cNvPr id="120" name="Shape 120"/>
          <p:cNvPicPr preferRelativeResize="0"/>
          <p:nvPr/>
        </p:nvPicPr>
        <p:blipFill rotWithShape="1">
          <a:blip r:embed="rId18">
            <a:alphaModFix/>
          </a:blip>
          <a:srcRect t="12423" b="12734"/>
          <a:stretch/>
        </p:blipFill>
        <p:spPr>
          <a:xfrm flipH="1">
            <a:off x="11559162" y="19260523"/>
            <a:ext cx="4011574" cy="5326391"/>
          </a:xfrm>
          <a:prstGeom prst="rect">
            <a:avLst/>
          </a:prstGeom>
          <a:noFill/>
          <a:ln>
            <a:noFill/>
          </a:ln>
        </p:spPr>
      </p:pic>
      <p:grpSp>
        <p:nvGrpSpPr>
          <p:cNvPr id="2" name="Group 1"/>
          <p:cNvGrpSpPr/>
          <p:nvPr/>
        </p:nvGrpSpPr>
        <p:grpSpPr>
          <a:xfrm>
            <a:off x="515761" y="24972140"/>
            <a:ext cx="9314328" cy="6842720"/>
            <a:chOff x="688319" y="24822649"/>
            <a:chExt cx="9314328" cy="6842720"/>
          </a:xfrm>
        </p:grpSpPr>
        <p:sp>
          <p:nvSpPr>
            <p:cNvPr id="405" name="Rectangle 404"/>
            <p:cNvSpPr/>
            <p:nvPr/>
          </p:nvSpPr>
          <p:spPr>
            <a:xfrm>
              <a:off x="1925447" y="30761524"/>
              <a:ext cx="7407109" cy="377362"/>
            </a:xfrm>
            <a:prstGeom prst="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406" name="Isosceles Triangle 405"/>
            <p:cNvSpPr/>
            <p:nvPr/>
          </p:nvSpPr>
          <p:spPr>
            <a:xfrm rot="16200000">
              <a:off x="6804715" y="30830312"/>
              <a:ext cx="382306" cy="234841"/>
            </a:xfrm>
            <a:prstGeom prst="triangle">
              <a:avLst/>
            </a:prstGeom>
            <a:solidFill>
              <a:srgbClr val="8064A2"/>
            </a:solidFill>
            <a:ln w="38100" cap="flat" cmpd="sng" algn="ctr">
              <a:solidFill>
                <a:sysClr val="window" lastClr="FFFFFF"/>
              </a:solidFill>
              <a:prstDash val="solid"/>
            </a:ln>
            <a:effectLst>
              <a:outerShdw blurRad="50800" dist="38100" algn="l" rotWithShape="0">
                <a:prstClr val="black">
                  <a:alpha val="40000"/>
                </a:prstClr>
              </a:outerShdw>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407" name="Isosceles Triangle 406"/>
            <p:cNvSpPr/>
            <p:nvPr/>
          </p:nvSpPr>
          <p:spPr>
            <a:xfrm rot="16200000">
              <a:off x="3525550" y="30830312"/>
              <a:ext cx="382309" cy="234841"/>
            </a:xfrm>
            <a:prstGeom prst="triangle">
              <a:avLst/>
            </a:prstGeom>
            <a:solidFill>
              <a:srgbClr val="8064A2"/>
            </a:solidFill>
            <a:ln w="38100" cap="flat" cmpd="sng" algn="ctr">
              <a:solidFill>
                <a:sysClr val="window" lastClr="FFFFFF"/>
              </a:solidFill>
              <a:prstDash val="solid"/>
            </a:ln>
            <a:effectLst>
              <a:outerShdw blurRad="50800" dist="38100" algn="l" rotWithShape="0">
                <a:prstClr val="black">
                  <a:alpha val="40000"/>
                </a:prstClr>
              </a:outerShdw>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408" name="Rectangle 407"/>
            <p:cNvSpPr/>
            <p:nvPr/>
          </p:nvSpPr>
          <p:spPr>
            <a:xfrm rot="5400000">
              <a:off x="1282962" y="28060330"/>
              <a:ext cx="2271932" cy="377362"/>
            </a:xfrm>
            <a:prstGeom prst="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409" name="Rectangle 408"/>
            <p:cNvSpPr/>
            <p:nvPr/>
          </p:nvSpPr>
          <p:spPr>
            <a:xfrm rot="5400000">
              <a:off x="7912362" y="29889130"/>
              <a:ext cx="2271932" cy="377362"/>
            </a:xfrm>
            <a:prstGeom prst="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410" name="Rectangle 409"/>
            <p:cNvSpPr/>
            <p:nvPr/>
          </p:nvSpPr>
          <p:spPr>
            <a:xfrm rot="5400000">
              <a:off x="7912695" y="26487219"/>
              <a:ext cx="2271932" cy="377362"/>
            </a:xfrm>
            <a:prstGeom prst="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411" name="Rectangle 410"/>
            <p:cNvSpPr/>
            <p:nvPr/>
          </p:nvSpPr>
          <p:spPr>
            <a:xfrm>
              <a:off x="1921769" y="29003977"/>
              <a:ext cx="7407109" cy="377362"/>
            </a:xfrm>
            <a:prstGeom prst="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412" name="Rectangle 411"/>
            <p:cNvSpPr/>
            <p:nvPr/>
          </p:nvSpPr>
          <p:spPr>
            <a:xfrm>
              <a:off x="1921769" y="27255015"/>
              <a:ext cx="7407109" cy="377362"/>
            </a:xfrm>
            <a:prstGeom prst="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413" name="Rectangle 412"/>
            <p:cNvSpPr/>
            <p:nvPr/>
          </p:nvSpPr>
          <p:spPr>
            <a:xfrm>
              <a:off x="1769369" y="25352978"/>
              <a:ext cx="7407109" cy="377362"/>
            </a:xfrm>
            <a:prstGeom prst="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414" name="Isosceles Triangle 413"/>
            <p:cNvSpPr/>
            <p:nvPr/>
          </p:nvSpPr>
          <p:spPr>
            <a:xfrm rot="5400000">
              <a:off x="3572682" y="25424239"/>
              <a:ext cx="377361" cy="234841"/>
            </a:xfrm>
            <a:prstGeom prst="triangle">
              <a:avLst/>
            </a:prstGeom>
            <a:solidFill>
              <a:srgbClr val="8064A2"/>
            </a:solidFill>
            <a:ln w="38100" cap="flat" cmpd="sng" algn="ctr">
              <a:solidFill>
                <a:sysClr val="window" lastClr="FFFFFF"/>
              </a:solidFill>
              <a:prstDash val="solid"/>
            </a:ln>
            <a:effectLst>
              <a:outerShdw blurRad="50800" dist="38100" algn="l" rotWithShape="0">
                <a:prstClr val="black">
                  <a:alpha val="40000"/>
                </a:prstClr>
              </a:outerShdw>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415" name="Isosceles Triangle 414"/>
            <p:cNvSpPr/>
            <p:nvPr/>
          </p:nvSpPr>
          <p:spPr>
            <a:xfrm rot="5400000">
              <a:off x="6882391" y="25425235"/>
              <a:ext cx="379352" cy="234841"/>
            </a:xfrm>
            <a:prstGeom prst="triangle">
              <a:avLst/>
            </a:prstGeom>
            <a:solidFill>
              <a:srgbClr val="8064A2"/>
            </a:solidFill>
            <a:ln w="38100" cap="flat" cmpd="sng" algn="ctr">
              <a:solidFill>
                <a:sysClr val="window" lastClr="FFFFFF"/>
              </a:solidFill>
              <a:prstDash val="solid"/>
            </a:ln>
            <a:effectLst>
              <a:outerShdw blurRad="50800" dist="38100" algn="l" rotWithShape="0">
                <a:prstClr val="black">
                  <a:alpha val="40000"/>
                </a:prstClr>
              </a:outerShdw>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416" name="Isosceles Triangle 415"/>
            <p:cNvSpPr/>
            <p:nvPr/>
          </p:nvSpPr>
          <p:spPr>
            <a:xfrm rot="16200000">
              <a:off x="6845741" y="27323803"/>
              <a:ext cx="382306" cy="234841"/>
            </a:xfrm>
            <a:prstGeom prst="triangle">
              <a:avLst/>
            </a:prstGeom>
            <a:solidFill>
              <a:srgbClr val="8064A2"/>
            </a:solidFill>
            <a:ln w="38100" cap="flat" cmpd="sng" algn="ctr">
              <a:solidFill>
                <a:sysClr val="window" lastClr="FFFFFF"/>
              </a:solidFill>
              <a:prstDash val="solid"/>
            </a:ln>
            <a:effectLst>
              <a:outerShdw blurRad="50800" dist="38100" algn="l" rotWithShape="0">
                <a:prstClr val="black">
                  <a:alpha val="40000"/>
                </a:prstClr>
              </a:outerShdw>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417" name="Isosceles Triangle 416"/>
            <p:cNvSpPr/>
            <p:nvPr/>
          </p:nvSpPr>
          <p:spPr>
            <a:xfrm rot="16200000">
              <a:off x="3521872" y="27323803"/>
              <a:ext cx="382309" cy="234841"/>
            </a:xfrm>
            <a:prstGeom prst="triangle">
              <a:avLst/>
            </a:prstGeom>
            <a:solidFill>
              <a:srgbClr val="8064A2"/>
            </a:solidFill>
            <a:ln w="38100" cap="flat" cmpd="sng" algn="ctr">
              <a:solidFill>
                <a:sysClr val="window" lastClr="FFFFFF"/>
              </a:solidFill>
              <a:prstDash val="solid"/>
            </a:ln>
            <a:effectLst>
              <a:outerShdw blurRad="50800" dist="38100" algn="l" rotWithShape="0">
                <a:prstClr val="black">
                  <a:alpha val="40000"/>
                </a:prstClr>
              </a:outerShdw>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418" name="Isosceles Triangle 417"/>
            <p:cNvSpPr/>
            <p:nvPr/>
          </p:nvSpPr>
          <p:spPr>
            <a:xfrm rot="5400000">
              <a:off x="3572679" y="29075238"/>
              <a:ext cx="377361" cy="234841"/>
            </a:xfrm>
            <a:prstGeom prst="triangle">
              <a:avLst/>
            </a:prstGeom>
            <a:solidFill>
              <a:srgbClr val="8064A2"/>
            </a:solidFill>
            <a:ln w="38100" cap="flat" cmpd="sng" algn="ctr">
              <a:solidFill>
                <a:sysClr val="window" lastClr="FFFFFF"/>
              </a:solidFill>
              <a:prstDash val="solid"/>
            </a:ln>
            <a:effectLst>
              <a:outerShdw blurRad="50800" dist="38100" algn="l" rotWithShape="0">
                <a:prstClr val="black">
                  <a:alpha val="40000"/>
                </a:prstClr>
              </a:outerShdw>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419" name="Isosceles Triangle 418"/>
            <p:cNvSpPr/>
            <p:nvPr/>
          </p:nvSpPr>
          <p:spPr>
            <a:xfrm rot="5400000">
              <a:off x="6877144" y="29075238"/>
              <a:ext cx="377361" cy="234841"/>
            </a:xfrm>
            <a:prstGeom prst="triangle">
              <a:avLst/>
            </a:prstGeom>
            <a:solidFill>
              <a:srgbClr val="8064A2"/>
            </a:solidFill>
            <a:ln w="38100" cap="flat" cmpd="sng" algn="ctr">
              <a:solidFill>
                <a:sysClr val="window" lastClr="FFFFFF"/>
              </a:solidFill>
              <a:prstDash val="solid"/>
            </a:ln>
            <a:effectLst>
              <a:outerShdw blurRad="50800" dist="38100" algn="l" rotWithShape="0">
                <a:prstClr val="black">
                  <a:alpha val="40000"/>
                </a:prstClr>
              </a:outerShdw>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420" name="Isosceles Triangle 419"/>
            <p:cNvSpPr/>
            <p:nvPr/>
          </p:nvSpPr>
          <p:spPr>
            <a:xfrm rot="10800000">
              <a:off x="8859647" y="26399573"/>
              <a:ext cx="377362" cy="234841"/>
            </a:xfrm>
            <a:prstGeom prst="triangle">
              <a:avLst/>
            </a:prstGeom>
            <a:solidFill>
              <a:srgbClr val="8064A2"/>
            </a:solidFill>
            <a:ln w="381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421" name="Isosceles Triangle 420"/>
            <p:cNvSpPr/>
            <p:nvPr/>
          </p:nvSpPr>
          <p:spPr>
            <a:xfrm rot="10800000">
              <a:off x="8857707" y="29988331"/>
              <a:ext cx="379302" cy="234841"/>
            </a:xfrm>
            <a:prstGeom prst="triangle">
              <a:avLst/>
            </a:prstGeom>
            <a:solidFill>
              <a:srgbClr val="8064A2"/>
            </a:solidFill>
            <a:ln w="381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422" name="Isosceles Triangle 421"/>
            <p:cNvSpPr/>
            <p:nvPr/>
          </p:nvSpPr>
          <p:spPr>
            <a:xfrm rot="10800000">
              <a:off x="2259162" y="28235733"/>
              <a:ext cx="329950" cy="234841"/>
            </a:xfrm>
            <a:prstGeom prst="triangle">
              <a:avLst/>
            </a:prstGeom>
            <a:solidFill>
              <a:srgbClr val="8064A2"/>
            </a:solidFill>
            <a:ln w="381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grpSp>
          <p:nvGrpSpPr>
            <p:cNvPr id="423" name="Group 422"/>
            <p:cNvGrpSpPr/>
            <p:nvPr/>
          </p:nvGrpSpPr>
          <p:grpSpPr>
            <a:xfrm>
              <a:off x="720625" y="24822649"/>
              <a:ext cx="2815432" cy="1439042"/>
              <a:chOff x="14378" y="9672"/>
              <a:chExt cx="2815432" cy="1439042"/>
            </a:xfrm>
          </p:grpSpPr>
          <p:sp>
            <p:nvSpPr>
              <p:cNvPr id="424" name="Rounded Rectangle 423"/>
              <p:cNvSpPr/>
              <p:nvPr/>
            </p:nvSpPr>
            <p:spPr>
              <a:xfrm>
                <a:off x="381383" y="79487"/>
                <a:ext cx="2422233" cy="1299411"/>
              </a:xfrm>
              <a:prstGeom prst="round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425" name="TextBox 424"/>
              <p:cNvSpPr txBox="1"/>
              <p:nvPr/>
            </p:nvSpPr>
            <p:spPr>
              <a:xfrm>
                <a:off x="1428657" y="139871"/>
                <a:ext cx="1401153" cy="1169551"/>
              </a:xfrm>
              <a:prstGeom prst="rect">
                <a:avLst/>
              </a:prstGeom>
              <a:noFill/>
            </p:spPr>
            <p:txBody>
              <a:bodyPr wrap="square" rtlCol="0" anchor="ctr">
                <a:spAutoFit/>
              </a:bodyPr>
              <a:lstStyle/>
              <a:p>
                <a:pPr marL="0" marR="0" lvl="0" indent="0" algn="ctr" defTabSz="957706"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white"/>
                    </a:solidFill>
                    <a:effectLst/>
                    <a:uLnTx/>
                    <a:uFillTx/>
                    <a:latin typeface="Calibri"/>
                    <a:ea typeface="+mn-ea"/>
                    <a:cs typeface="+mn-cs"/>
                  </a:rPr>
                  <a:t>Collected dirt from the Whitehouse Nature Center at Albion College</a:t>
                </a:r>
              </a:p>
            </p:txBody>
          </p:sp>
          <p:sp>
            <p:nvSpPr>
              <p:cNvPr id="426" name="Oval 425" descr="https://lh5.googleusercontent.com/74O2WcMoUWXs3gGp9ZspYGMtYKHJNNlNZ9AeAO952KwWWli7hTLXWMdkgkPM4N8vkFtGEFU_gWUaJhNxhpSJAHJsot7kWMQ6atYesXS01CEcjJ0X0dOGuRlyRWJMITboRKy0vr4tHKI"/>
              <p:cNvSpPr/>
              <p:nvPr/>
            </p:nvSpPr>
            <p:spPr>
              <a:xfrm>
                <a:off x="14378" y="9672"/>
                <a:ext cx="1462971" cy="1439042"/>
              </a:xfrm>
              <a:prstGeom prst="ellipse">
                <a:avLst/>
              </a:prstGeom>
              <a:blipFill dpi="0" rotWithShape="1">
                <a:blip r:embed="rId19" cstate="print">
                  <a:extLst>
                    <a:ext uri="{28A0092B-C50C-407E-A947-70E740481C1C}">
                      <a14:useLocalDpi xmlns:a14="http://schemas.microsoft.com/office/drawing/2010/main" val="0"/>
                    </a:ext>
                  </a:extLst>
                </a:blip>
                <a:srcRect/>
                <a:stretch>
                  <a:fillRect l="-37072" r="-5920"/>
                </a:stretch>
              </a:blip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p:spPr>
          </p:sp>
        </p:grpSp>
        <p:grpSp>
          <p:nvGrpSpPr>
            <p:cNvPr id="427" name="Group 426"/>
            <p:cNvGrpSpPr/>
            <p:nvPr/>
          </p:nvGrpSpPr>
          <p:grpSpPr>
            <a:xfrm>
              <a:off x="739305" y="26718370"/>
              <a:ext cx="2766064" cy="1423242"/>
              <a:chOff x="33058" y="1905393"/>
              <a:chExt cx="2766064" cy="1423242"/>
            </a:xfrm>
          </p:grpSpPr>
          <p:sp>
            <p:nvSpPr>
              <p:cNvPr id="428" name="Rounded Rectangle 427"/>
              <p:cNvSpPr/>
              <p:nvPr/>
            </p:nvSpPr>
            <p:spPr>
              <a:xfrm>
                <a:off x="503591" y="1974996"/>
                <a:ext cx="2259638" cy="1299411"/>
              </a:xfrm>
              <a:prstGeom prst="round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429" name="TextBox 428"/>
              <p:cNvSpPr txBox="1"/>
              <p:nvPr/>
            </p:nvSpPr>
            <p:spPr>
              <a:xfrm>
                <a:off x="1524000" y="2186725"/>
                <a:ext cx="1275122" cy="867930"/>
              </a:xfrm>
              <a:prstGeom prst="rect">
                <a:avLst/>
              </a:prstGeom>
              <a:noFill/>
            </p:spPr>
            <p:txBody>
              <a:bodyPr wrap="square" rtlCol="0" anchor="ctr">
                <a:sp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b="0" i="0" u="none" strike="noStrike" kern="1200" cap="none" spc="0" normalizeH="0" baseline="0" noProof="0" dirty="0" smtClean="0">
                    <a:ln>
                      <a:noFill/>
                    </a:ln>
                    <a:solidFill>
                      <a:prstClr val="white"/>
                    </a:solidFill>
                    <a:effectLst/>
                    <a:uLnTx/>
                    <a:uFillTx/>
                    <a:latin typeface="Calibri"/>
                    <a:ea typeface="+mn-ea"/>
                    <a:cs typeface="+mn-cs"/>
                  </a:rPr>
                  <a:t>Further isolated phage colonies using Streak plating</a:t>
                </a:r>
              </a:p>
            </p:txBody>
          </p:sp>
          <p:pic>
            <p:nvPicPr>
              <p:cNvPr id="430" name="Picture 42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058" y="1905393"/>
                <a:ext cx="1452829" cy="1423242"/>
              </a:xfrm>
              <a:prstGeom prst="ellipse">
                <a:avLst/>
              </a:prstGeom>
              <a:ln w="28575">
                <a:solidFill>
                  <a:sysClr val="window" lastClr="FFFFFF"/>
                </a:solidFill>
              </a:ln>
              <a:effectLst>
                <a:outerShdw blurRad="50800" dist="38100" dir="2700000" algn="tl" rotWithShape="0">
                  <a:prstClr val="black">
                    <a:alpha val="40000"/>
                  </a:prstClr>
                </a:outerShdw>
              </a:effectLst>
            </p:spPr>
          </p:pic>
        </p:grpSp>
        <p:grpSp>
          <p:nvGrpSpPr>
            <p:cNvPr id="431" name="Group 430"/>
            <p:cNvGrpSpPr/>
            <p:nvPr/>
          </p:nvGrpSpPr>
          <p:grpSpPr>
            <a:xfrm>
              <a:off x="3970932" y="26704638"/>
              <a:ext cx="2831315" cy="1438230"/>
              <a:chOff x="3264685" y="1891661"/>
              <a:chExt cx="2831315" cy="1438230"/>
            </a:xfrm>
          </p:grpSpPr>
          <p:sp>
            <p:nvSpPr>
              <p:cNvPr id="432" name="Rounded Rectangle 431"/>
              <p:cNvSpPr/>
              <p:nvPr/>
            </p:nvSpPr>
            <p:spPr>
              <a:xfrm>
                <a:off x="3713747" y="1977189"/>
                <a:ext cx="2382253" cy="1299411"/>
              </a:xfrm>
              <a:prstGeom prst="round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433" name="TextBox 432"/>
              <p:cNvSpPr txBox="1"/>
              <p:nvPr/>
            </p:nvSpPr>
            <p:spPr>
              <a:xfrm>
                <a:off x="4681709" y="2081640"/>
                <a:ext cx="1414291" cy="1061829"/>
              </a:xfrm>
              <a:prstGeom prst="rect">
                <a:avLst/>
              </a:prstGeom>
              <a:noFill/>
            </p:spPr>
            <p:txBody>
              <a:bodyPr wrap="square" rtlCol="0" anchor="ctr">
                <a:sp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b="0" i="0" u="none" strike="noStrike" kern="1200" cap="none" spc="0" normalizeH="0" baseline="0" noProof="0" dirty="0" smtClean="0">
                    <a:ln>
                      <a:noFill/>
                    </a:ln>
                    <a:solidFill>
                      <a:prstClr val="white"/>
                    </a:solidFill>
                    <a:effectLst/>
                    <a:uLnTx/>
                    <a:uFillTx/>
                    <a:latin typeface="Calibri"/>
                    <a:ea typeface="+mn-ea"/>
                    <a:cs typeface="+mn-cs"/>
                  </a:rPr>
                  <a:t>Further isolated phage colonies using Spot plating and Serial Dilutions</a:t>
                </a:r>
              </a:p>
            </p:txBody>
          </p:sp>
          <p:grpSp>
            <p:nvGrpSpPr>
              <p:cNvPr id="434" name="Group 433"/>
              <p:cNvGrpSpPr/>
              <p:nvPr/>
            </p:nvGrpSpPr>
            <p:grpSpPr>
              <a:xfrm>
                <a:off x="3264685" y="1891661"/>
                <a:ext cx="1438237" cy="1438230"/>
                <a:chOff x="5632776" y="3955340"/>
                <a:chExt cx="1925061" cy="1925053"/>
              </a:xfrm>
            </p:grpSpPr>
            <p:sp>
              <p:nvSpPr>
                <p:cNvPr id="435" name="Oval 434"/>
                <p:cNvSpPr/>
                <p:nvPr/>
              </p:nvSpPr>
              <p:spPr>
                <a:xfrm>
                  <a:off x="5632784" y="3955340"/>
                  <a:ext cx="1925053" cy="192505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pic>
              <p:nvPicPr>
                <p:cNvPr id="436" name="Picture 435"/>
                <p:cNvPicPr>
                  <a:picLocks noChangeAspect="1"/>
                </p:cNvPicPr>
                <p:nvPr/>
              </p:nvPicPr>
              <p:blipFill rotWithShape="1">
                <a:blip r:embed="rId21" cstate="print">
                  <a:extLst>
                    <a:ext uri="{28A0092B-C50C-407E-A947-70E740481C1C}">
                      <a14:useLocalDpi xmlns:a14="http://schemas.microsoft.com/office/drawing/2010/main" val="0"/>
                    </a:ext>
                  </a:extLst>
                </a:blip>
                <a:srcRect l="634" t="14490" r="-634" b="3122"/>
                <a:stretch/>
              </p:blipFill>
              <p:spPr>
                <a:xfrm>
                  <a:off x="5632776" y="3969924"/>
                  <a:ext cx="1925054" cy="1908216"/>
                </a:xfrm>
                <a:prstGeom prst="ellipse">
                  <a:avLst/>
                </a:prstGeom>
                <a:ln w="28575">
                  <a:solidFill>
                    <a:sysClr val="window" lastClr="FFFFFF"/>
                  </a:solidFill>
                </a:ln>
                <a:effectLst>
                  <a:outerShdw blurRad="50800" dist="38100" dir="2700000" algn="tl" rotWithShape="0">
                    <a:prstClr val="black">
                      <a:alpha val="40000"/>
                    </a:prstClr>
                  </a:outerShdw>
                </a:effectLst>
              </p:spPr>
            </p:pic>
          </p:grpSp>
        </p:grpSp>
        <p:grpSp>
          <p:nvGrpSpPr>
            <p:cNvPr id="437" name="Group 436"/>
            <p:cNvGrpSpPr/>
            <p:nvPr/>
          </p:nvGrpSpPr>
          <p:grpSpPr>
            <a:xfrm>
              <a:off x="3935383" y="24849671"/>
              <a:ext cx="2871372" cy="1439042"/>
              <a:chOff x="3229136" y="36694"/>
              <a:chExt cx="2871372" cy="1439042"/>
            </a:xfrm>
          </p:grpSpPr>
          <p:sp>
            <p:nvSpPr>
              <p:cNvPr id="438" name="Rounded Rectangle 437"/>
              <p:cNvSpPr/>
              <p:nvPr/>
            </p:nvSpPr>
            <p:spPr>
              <a:xfrm>
                <a:off x="3712322" y="106508"/>
                <a:ext cx="2388186" cy="1299411"/>
              </a:xfrm>
              <a:prstGeom prst="round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439" name="TextBox 438"/>
              <p:cNvSpPr txBox="1"/>
              <p:nvPr/>
            </p:nvSpPr>
            <p:spPr>
              <a:xfrm>
                <a:off x="4626722" y="279160"/>
                <a:ext cx="1473786" cy="954107"/>
              </a:xfrm>
              <a:prstGeom prst="rect">
                <a:avLst/>
              </a:prstGeom>
              <a:noFill/>
            </p:spPr>
            <p:txBody>
              <a:bodyPr wrap="square" rtlCol="0" anchor="ctr">
                <a:spAutoFit/>
              </a:bodyPr>
              <a:lstStyle/>
              <a:p>
                <a:pPr marL="0" marR="0" lvl="0" indent="0" algn="ctr" defTabSz="957706"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white"/>
                    </a:solidFill>
                    <a:effectLst/>
                    <a:uLnTx/>
                    <a:uFillTx/>
                    <a:latin typeface="Calibri"/>
                    <a:ea typeface="+mn-ea"/>
                    <a:cs typeface="+mn-cs"/>
                  </a:rPr>
                  <a:t>Incubated dirt samples with enrichment media and SMEG</a:t>
                </a:r>
              </a:p>
            </p:txBody>
          </p:sp>
          <p:sp>
            <p:nvSpPr>
              <p:cNvPr id="440" name="Oval 439"/>
              <p:cNvSpPr/>
              <p:nvPr/>
            </p:nvSpPr>
            <p:spPr>
              <a:xfrm>
                <a:off x="3229136" y="36694"/>
                <a:ext cx="1473786" cy="1439042"/>
              </a:xfrm>
              <a:prstGeom prst="ellipse">
                <a:avLst/>
              </a:prstGeom>
              <a:blipFill dpi="0" rotWithShape="1">
                <a:blip r:embed="rId22">
                  <a:extLst>
                    <a:ext uri="{28A0092B-C50C-407E-A947-70E740481C1C}">
                      <a14:useLocalDpi xmlns:a14="http://schemas.microsoft.com/office/drawing/2010/main" val="0"/>
                    </a:ext>
                  </a:extLst>
                </a:blip>
                <a:srcRect/>
                <a:stretch>
                  <a:fillRect l="-12143" t="-735" r="-48045" b="-6057"/>
                </a:stretch>
              </a:blipFill>
              <a:ln w="25400" cap="flat" cmpd="sng" algn="ctr">
                <a:solidFill>
                  <a:sysClr val="window" lastClr="FFFFFF"/>
                </a:solidFill>
                <a:prstDash val="solid"/>
              </a:ln>
              <a:effectLst>
                <a:outerShdw blurRad="50800" dist="38100" dir="2700000" algn="tl" rotWithShape="0">
                  <a:prstClr val="black">
                    <a:alpha val="40000"/>
                  </a:prstClr>
                </a:outerShdw>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grpSp>
        <p:grpSp>
          <p:nvGrpSpPr>
            <p:cNvPr id="441" name="Group 440"/>
            <p:cNvGrpSpPr/>
            <p:nvPr/>
          </p:nvGrpSpPr>
          <p:grpSpPr>
            <a:xfrm>
              <a:off x="7202533" y="30276631"/>
              <a:ext cx="2717662" cy="1371600"/>
              <a:chOff x="6496286" y="5463654"/>
              <a:chExt cx="2717662" cy="1371600"/>
            </a:xfrm>
          </p:grpSpPr>
          <p:sp>
            <p:nvSpPr>
              <p:cNvPr id="442" name="Rounded Rectangle 441"/>
              <p:cNvSpPr/>
              <p:nvPr/>
            </p:nvSpPr>
            <p:spPr>
              <a:xfrm>
                <a:off x="6993422" y="5498664"/>
                <a:ext cx="2220526" cy="1299411"/>
              </a:xfrm>
              <a:prstGeom prst="round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443" name="TextBox 442"/>
              <p:cNvSpPr txBox="1"/>
              <p:nvPr/>
            </p:nvSpPr>
            <p:spPr>
              <a:xfrm>
                <a:off x="7817390" y="5614541"/>
                <a:ext cx="1392661" cy="1061829"/>
              </a:xfrm>
              <a:prstGeom prst="rect">
                <a:avLst/>
              </a:prstGeom>
              <a:noFill/>
            </p:spPr>
            <p:txBody>
              <a:bodyPr wrap="square" rtlCol="0" anchor="ctr">
                <a:sp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b="0" i="0" u="none" strike="noStrike" kern="1200" cap="none" spc="0" normalizeH="0" baseline="0" noProof="0" dirty="0" smtClean="0">
                    <a:ln>
                      <a:noFill/>
                    </a:ln>
                    <a:solidFill>
                      <a:prstClr val="white"/>
                    </a:solidFill>
                    <a:effectLst/>
                    <a:uLnTx/>
                    <a:uFillTx/>
                    <a:latin typeface="Calibri"/>
                    <a:ea typeface="+mn-ea"/>
                    <a:cs typeface="+mn-cs"/>
                  </a:rPr>
                  <a:t>Performed a gel electrophoresis with phage DNA to ensure that we isolated DNA </a:t>
                </a:r>
              </a:p>
            </p:txBody>
          </p:sp>
          <p:pic>
            <p:nvPicPr>
              <p:cNvPr id="444" name="Picture 443"/>
              <p:cNvPicPr>
                <a:picLocks noChangeAspect="1"/>
              </p:cNvPicPr>
              <p:nvPr/>
            </p:nvPicPr>
            <p:blipFill rotWithShape="1">
              <a:blip r:embed="rId23" cstate="print">
                <a:extLst>
                  <a:ext uri="{28A0092B-C50C-407E-A947-70E740481C1C}">
                    <a14:useLocalDpi xmlns:a14="http://schemas.microsoft.com/office/drawing/2010/main" val="0"/>
                  </a:ext>
                </a:extLst>
              </a:blip>
              <a:srcRect l="20000" r="20000"/>
              <a:stretch/>
            </p:blipFill>
            <p:spPr>
              <a:xfrm rot="5400000">
                <a:off x="6496286" y="5463654"/>
                <a:ext cx="1371600" cy="1371600"/>
              </a:xfrm>
              <a:prstGeom prst="ellipse">
                <a:avLst/>
              </a:prstGeom>
              <a:ln w="28575">
                <a:solidFill>
                  <a:sysClr val="window" lastClr="FFFFFF"/>
                </a:solidFill>
              </a:ln>
              <a:effectLst>
                <a:outerShdw blurRad="50800" dist="38100" dir="2700000" algn="tl" rotWithShape="0">
                  <a:prstClr val="black">
                    <a:alpha val="40000"/>
                  </a:prstClr>
                </a:outerShdw>
              </a:effectLst>
            </p:spPr>
          </p:pic>
        </p:grpSp>
        <p:grpSp>
          <p:nvGrpSpPr>
            <p:cNvPr id="445" name="Group 444"/>
            <p:cNvGrpSpPr/>
            <p:nvPr/>
          </p:nvGrpSpPr>
          <p:grpSpPr>
            <a:xfrm>
              <a:off x="7254749" y="28471666"/>
              <a:ext cx="2665446" cy="1460813"/>
              <a:chOff x="6548502" y="3658689"/>
              <a:chExt cx="2665446" cy="1460813"/>
            </a:xfrm>
          </p:grpSpPr>
          <p:sp>
            <p:nvSpPr>
              <p:cNvPr id="446" name="Rounded Rectangle 445"/>
              <p:cNvSpPr/>
              <p:nvPr/>
            </p:nvSpPr>
            <p:spPr>
              <a:xfrm>
                <a:off x="7150056" y="3772201"/>
                <a:ext cx="2063892" cy="1299411"/>
              </a:xfrm>
              <a:prstGeom prst="round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447" name="TextBox 446"/>
              <p:cNvSpPr txBox="1"/>
              <p:nvPr/>
            </p:nvSpPr>
            <p:spPr>
              <a:xfrm>
                <a:off x="7939627" y="3888220"/>
                <a:ext cx="1274321" cy="1061829"/>
              </a:xfrm>
              <a:prstGeom prst="rect">
                <a:avLst/>
              </a:prstGeom>
              <a:noFill/>
            </p:spPr>
            <p:txBody>
              <a:bodyPr wrap="square" rtlCol="0" anchor="ctr">
                <a:sp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b="0" i="0" u="none" strike="noStrike" kern="1200" cap="none" spc="0" normalizeH="0" baseline="0" noProof="0" dirty="0" smtClean="0">
                    <a:ln>
                      <a:noFill/>
                    </a:ln>
                    <a:solidFill>
                      <a:prstClr val="white"/>
                    </a:solidFill>
                    <a:effectLst/>
                    <a:uLnTx/>
                    <a:uFillTx/>
                    <a:latin typeface="Calibri"/>
                    <a:ea typeface="+mn-ea"/>
                    <a:cs typeface="+mn-cs"/>
                  </a:rPr>
                  <a:t>Isolated Phage DNA using Wizard DNA Clean-Up System</a:t>
                </a:r>
              </a:p>
            </p:txBody>
          </p:sp>
          <p:grpSp>
            <p:nvGrpSpPr>
              <p:cNvPr id="448" name="Group 447"/>
              <p:cNvGrpSpPr/>
              <p:nvPr/>
            </p:nvGrpSpPr>
            <p:grpSpPr>
              <a:xfrm>
                <a:off x="6548502" y="3658689"/>
                <a:ext cx="1502808" cy="1460813"/>
                <a:chOff x="5107605" y="4412552"/>
                <a:chExt cx="1601203" cy="1639712"/>
              </a:xfrm>
            </p:grpSpPr>
            <p:sp>
              <p:nvSpPr>
                <p:cNvPr id="449" name="Oval 448"/>
                <p:cNvSpPr/>
                <p:nvPr/>
              </p:nvSpPr>
              <p:spPr>
                <a:xfrm>
                  <a:off x="5107605" y="4412552"/>
                  <a:ext cx="1601203" cy="1639712"/>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pic>
              <p:nvPicPr>
                <p:cNvPr id="450" name="Picture 449"/>
                <p:cNvPicPr>
                  <a:picLocks noChangeAspect="1"/>
                </p:cNvPicPr>
                <p:nvPr/>
              </p:nvPicPr>
              <p:blipFill rotWithShape="1">
                <a:blip r:embed="rId24">
                  <a:extLst>
                    <a:ext uri="{28A0092B-C50C-407E-A947-70E740481C1C}">
                      <a14:useLocalDpi xmlns:a14="http://schemas.microsoft.com/office/drawing/2010/main" val="0"/>
                    </a:ext>
                  </a:extLst>
                </a:blip>
                <a:srcRect t="9178" r="9178"/>
                <a:stretch/>
              </p:blipFill>
              <p:spPr>
                <a:xfrm>
                  <a:off x="5124589" y="4412552"/>
                  <a:ext cx="1565027" cy="1639712"/>
                </a:xfrm>
                <a:prstGeom prst="ellipse">
                  <a:avLst/>
                </a:prstGeom>
                <a:ln w="28575">
                  <a:solidFill>
                    <a:sysClr val="window" lastClr="FFFFFF"/>
                  </a:solidFill>
                </a:ln>
                <a:effectLst>
                  <a:outerShdw blurRad="50800" dist="38100" dir="2700000" algn="tl" rotWithShape="0">
                    <a:prstClr val="black">
                      <a:alpha val="40000"/>
                    </a:prstClr>
                  </a:outerShdw>
                </a:effectLst>
              </p:spPr>
            </p:pic>
          </p:grpSp>
        </p:grpSp>
        <p:grpSp>
          <p:nvGrpSpPr>
            <p:cNvPr id="451" name="Group 450"/>
            <p:cNvGrpSpPr/>
            <p:nvPr/>
          </p:nvGrpSpPr>
          <p:grpSpPr>
            <a:xfrm>
              <a:off x="7333147" y="24861964"/>
              <a:ext cx="2608331" cy="1450890"/>
              <a:chOff x="6626900" y="48987"/>
              <a:chExt cx="2608331" cy="1450890"/>
            </a:xfrm>
          </p:grpSpPr>
          <p:sp>
            <p:nvSpPr>
              <p:cNvPr id="452" name="Rounded Rectangle 451"/>
              <p:cNvSpPr/>
              <p:nvPr/>
            </p:nvSpPr>
            <p:spPr>
              <a:xfrm>
                <a:off x="6988631" y="116316"/>
                <a:ext cx="2246600" cy="1299411"/>
              </a:xfrm>
              <a:prstGeom prst="round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453" name="TextBox 452"/>
              <p:cNvSpPr txBox="1"/>
              <p:nvPr/>
            </p:nvSpPr>
            <p:spPr>
              <a:xfrm>
                <a:off x="8008009" y="196062"/>
                <a:ext cx="1227221" cy="1169551"/>
              </a:xfrm>
              <a:prstGeom prst="rect">
                <a:avLst/>
              </a:prstGeom>
              <a:noFill/>
            </p:spPr>
            <p:txBody>
              <a:bodyPr wrap="square" rtlCol="0" anchor="ctr">
                <a:spAutoFit/>
              </a:bodyPr>
              <a:lstStyle/>
              <a:p>
                <a:pPr marL="0" marR="0" lvl="0" indent="0" algn="ctr" defTabSz="957706"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white"/>
                    </a:solidFill>
                    <a:effectLst/>
                    <a:uLnTx/>
                    <a:uFillTx/>
                    <a:latin typeface="Calibri"/>
                    <a:ea typeface="+mn-ea"/>
                    <a:cs typeface="+mn-cs"/>
                  </a:rPr>
                  <a:t>Centrifuged then filtered supernatant to rid solution of debris</a:t>
                </a:r>
              </a:p>
            </p:txBody>
          </p:sp>
          <p:pic>
            <p:nvPicPr>
              <p:cNvPr id="454" name="Picture 453"/>
              <p:cNvPicPr>
                <a:picLocks noChangeAspect="1"/>
              </p:cNvPicPr>
              <p:nvPr/>
            </p:nvPicPr>
            <p:blipFill rotWithShape="1">
              <a:blip r:embed="rId25" cstate="print">
                <a:extLst>
                  <a:ext uri="{28A0092B-C50C-407E-A947-70E740481C1C}">
                    <a14:useLocalDpi xmlns:a14="http://schemas.microsoft.com/office/drawing/2010/main" val="0"/>
                  </a:ext>
                </a:extLst>
              </a:blip>
              <a:srcRect l="-658" t="25555" r="658" b="18889"/>
              <a:stretch/>
            </p:blipFill>
            <p:spPr>
              <a:xfrm>
                <a:off x="6626900" y="48987"/>
                <a:ext cx="1470235" cy="1450890"/>
              </a:xfrm>
              <a:prstGeom prst="ellipse">
                <a:avLst/>
              </a:prstGeom>
              <a:ln w="28575">
                <a:solidFill>
                  <a:sysClr val="window" lastClr="FFFFFF"/>
                </a:solidFill>
              </a:ln>
              <a:effectLst>
                <a:outerShdw blurRad="50800" dist="38100" dir="2700000" algn="tl" rotWithShape="0">
                  <a:prstClr val="black">
                    <a:alpha val="40000"/>
                  </a:prstClr>
                </a:outerShdw>
              </a:effectLst>
            </p:spPr>
          </p:pic>
        </p:grpSp>
        <p:grpSp>
          <p:nvGrpSpPr>
            <p:cNvPr id="455" name="Group 454"/>
            <p:cNvGrpSpPr/>
            <p:nvPr/>
          </p:nvGrpSpPr>
          <p:grpSpPr>
            <a:xfrm>
              <a:off x="7293582" y="26724959"/>
              <a:ext cx="2709065" cy="1425142"/>
              <a:chOff x="6587335" y="1911982"/>
              <a:chExt cx="2709065" cy="1425142"/>
            </a:xfrm>
          </p:grpSpPr>
          <p:sp>
            <p:nvSpPr>
              <p:cNvPr id="456" name="Rounded Rectangle 455"/>
              <p:cNvSpPr/>
              <p:nvPr/>
            </p:nvSpPr>
            <p:spPr>
              <a:xfrm>
                <a:off x="6852976" y="1974848"/>
                <a:ext cx="2382253" cy="1299411"/>
              </a:xfrm>
              <a:prstGeom prst="round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457" name="TextBox 456"/>
              <p:cNvSpPr txBox="1"/>
              <p:nvPr/>
            </p:nvSpPr>
            <p:spPr>
              <a:xfrm>
                <a:off x="7951306" y="2093642"/>
                <a:ext cx="1345094" cy="1061829"/>
              </a:xfrm>
              <a:prstGeom prst="rect">
                <a:avLst/>
              </a:prstGeom>
              <a:noFill/>
            </p:spPr>
            <p:txBody>
              <a:bodyPr wrap="square" rtlCol="0" anchor="ctr">
                <a:sp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b="0" i="0" u="none" strike="noStrike" kern="1200" cap="none" spc="0" normalizeH="0" baseline="0" noProof="0" dirty="0" smtClean="0">
                    <a:ln>
                      <a:noFill/>
                    </a:ln>
                    <a:solidFill>
                      <a:prstClr val="white"/>
                    </a:solidFill>
                    <a:effectLst/>
                    <a:uLnTx/>
                    <a:uFillTx/>
                    <a:latin typeface="Calibri"/>
                    <a:ea typeface="+mn-ea"/>
                    <a:cs typeface="+mn-cs"/>
                  </a:rPr>
                  <a:t>Isolated phage colonies using Serial Dilutions of the filtered phage solution</a:t>
                </a:r>
              </a:p>
            </p:txBody>
          </p:sp>
          <p:pic>
            <p:nvPicPr>
              <p:cNvPr id="458" name="Picture 457"/>
              <p:cNvPicPr>
                <a:picLocks noChangeAspect="1"/>
              </p:cNvPicPr>
              <p:nvPr/>
            </p:nvPicPr>
            <p:blipFill rotWithShape="1">
              <a:blip r:embed="rId26" cstate="print">
                <a:extLst>
                  <a:ext uri="{28A0092B-C50C-407E-A947-70E740481C1C}">
                    <a14:useLocalDpi xmlns:a14="http://schemas.microsoft.com/office/drawing/2010/main" val="0"/>
                  </a:ext>
                </a:extLst>
              </a:blip>
              <a:srcRect l="-10957" t="-4445" r="-10784" b="-6667"/>
              <a:stretch/>
            </p:blipFill>
            <p:spPr>
              <a:xfrm>
                <a:off x="6587335" y="1911982"/>
                <a:ext cx="1425142" cy="1425142"/>
              </a:xfrm>
              <a:prstGeom prst="ellipse">
                <a:avLst/>
              </a:prstGeom>
              <a:solidFill>
                <a:sysClr val="windowText" lastClr="000000">
                  <a:lumMod val="75000"/>
                  <a:lumOff val="25000"/>
                </a:sysClr>
              </a:solidFill>
              <a:ln w="28575">
                <a:solidFill>
                  <a:sysClr val="window" lastClr="FFFFFF"/>
                </a:solidFill>
              </a:ln>
              <a:effectLst>
                <a:outerShdw blurRad="50800" dist="38100" dir="2700000" algn="tl" rotWithShape="0">
                  <a:prstClr val="black">
                    <a:alpha val="40000"/>
                  </a:prstClr>
                </a:outerShdw>
              </a:effectLst>
            </p:spPr>
          </p:pic>
        </p:grpSp>
        <p:grpSp>
          <p:nvGrpSpPr>
            <p:cNvPr id="459" name="Group 458"/>
            <p:cNvGrpSpPr/>
            <p:nvPr/>
          </p:nvGrpSpPr>
          <p:grpSpPr>
            <a:xfrm>
              <a:off x="688319" y="28464211"/>
              <a:ext cx="2925611" cy="1446585"/>
              <a:chOff x="-17928" y="3651234"/>
              <a:chExt cx="2925611" cy="1446585"/>
            </a:xfrm>
          </p:grpSpPr>
          <p:sp>
            <p:nvSpPr>
              <p:cNvPr id="460" name="Rounded Rectangle 459"/>
              <p:cNvSpPr/>
              <p:nvPr/>
            </p:nvSpPr>
            <p:spPr>
              <a:xfrm>
                <a:off x="299395" y="3772201"/>
                <a:ext cx="2499727" cy="1293868"/>
              </a:xfrm>
              <a:prstGeom prst="round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461" name="TextBox 460"/>
              <p:cNvSpPr txBox="1"/>
              <p:nvPr/>
            </p:nvSpPr>
            <p:spPr>
              <a:xfrm>
                <a:off x="1325941" y="3762778"/>
                <a:ext cx="1581742" cy="1292662"/>
              </a:xfrm>
              <a:prstGeom prst="rect">
                <a:avLst/>
              </a:prstGeom>
              <a:noFill/>
            </p:spPr>
            <p:txBody>
              <a:bodyPr wrap="square" rtlCol="0" anchor="ctr">
                <a:spAutoFit/>
              </a:bodyPr>
              <a:lstStyle/>
              <a:p>
                <a:pPr marL="0" marR="0" lvl="0" indent="0" algn="ctr" defTabSz="957706"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white"/>
                    </a:solidFill>
                    <a:effectLst/>
                    <a:uLnTx/>
                    <a:uFillTx/>
                    <a:latin typeface="Calibri"/>
                    <a:ea typeface="+mn-ea"/>
                    <a:cs typeface="+mn-cs"/>
                  </a:rPr>
                  <a:t>Made a serial dilution using a picked plaque and created web plates for a Medium Titer Lysate</a:t>
                </a:r>
              </a:p>
            </p:txBody>
          </p:sp>
          <p:pic>
            <p:nvPicPr>
              <p:cNvPr id="462" name="Picture 461"/>
              <p:cNvPicPr>
                <a:picLocks noChangeAspect="1"/>
              </p:cNvPicPr>
              <p:nvPr/>
            </p:nvPicPr>
            <p:blipFill rotWithShape="1">
              <a:blip r:embed="rId27" cstate="print">
                <a:extLst>
                  <a:ext uri="{28A0092B-C50C-407E-A947-70E740481C1C}">
                    <a14:useLocalDpi xmlns:a14="http://schemas.microsoft.com/office/drawing/2010/main" val="0"/>
                  </a:ext>
                </a:extLst>
              </a:blip>
              <a:srcRect l="23917" t="-4229" r="16083" b="4229"/>
              <a:stretch/>
            </p:blipFill>
            <p:spPr>
              <a:xfrm rot="5400000">
                <a:off x="-17928" y="3651234"/>
                <a:ext cx="1446585" cy="1446585"/>
              </a:xfrm>
              <a:prstGeom prst="ellipse">
                <a:avLst/>
              </a:prstGeom>
              <a:solidFill>
                <a:sysClr val="windowText" lastClr="000000">
                  <a:lumMod val="75000"/>
                  <a:lumOff val="25000"/>
                </a:sysClr>
              </a:solidFill>
              <a:ln w="28575">
                <a:solidFill>
                  <a:sysClr val="window" lastClr="FFFFFF"/>
                </a:solidFill>
              </a:ln>
              <a:effectLst>
                <a:outerShdw blurRad="50800" dist="38100" dir="2700000" algn="tl" rotWithShape="0">
                  <a:prstClr val="black">
                    <a:alpha val="40000"/>
                  </a:prstClr>
                </a:outerShdw>
              </a:effectLst>
            </p:spPr>
          </p:pic>
        </p:grpSp>
        <p:grpSp>
          <p:nvGrpSpPr>
            <p:cNvPr id="463" name="Group 462"/>
            <p:cNvGrpSpPr/>
            <p:nvPr/>
          </p:nvGrpSpPr>
          <p:grpSpPr>
            <a:xfrm>
              <a:off x="3967896" y="28497002"/>
              <a:ext cx="2836046" cy="1441268"/>
              <a:chOff x="3261649" y="3684025"/>
              <a:chExt cx="2836046" cy="1441268"/>
            </a:xfrm>
          </p:grpSpPr>
          <p:sp>
            <p:nvSpPr>
              <p:cNvPr id="464" name="Rounded Rectangle 463"/>
              <p:cNvSpPr/>
              <p:nvPr/>
            </p:nvSpPr>
            <p:spPr>
              <a:xfrm>
                <a:off x="4096077" y="3772201"/>
                <a:ext cx="2001618" cy="1293868"/>
              </a:xfrm>
              <a:prstGeom prst="round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465" name="TextBox 464"/>
              <p:cNvSpPr txBox="1"/>
              <p:nvPr/>
            </p:nvSpPr>
            <p:spPr>
              <a:xfrm>
                <a:off x="4677957" y="3886362"/>
                <a:ext cx="1415352" cy="978729"/>
              </a:xfrm>
              <a:prstGeom prst="rect">
                <a:avLst/>
              </a:prstGeom>
              <a:noFill/>
            </p:spPr>
            <p:txBody>
              <a:bodyPr wrap="square" rtlCol="0" anchor="ctr">
                <a:sp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Made five web plates for a High Titer Lysate</a:t>
                </a:r>
              </a:p>
            </p:txBody>
          </p:sp>
          <p:pic>
            <p:nvPicPr>
              <p:cNvPr id="466" name="Picture 465"/>
              <p:cNvPicPr>
                <a:picLocks noChangeAspect="1"/>
              </p:cNvPicPr>
              <p:nvPr/>
            </p:nvPicPr>
            <p:blipFill rotWithShape="1">
              <a:blip r:embed="rId28" cstate="print">
                <a:extLst>
                  <a:ext uri="{28A0092B-C50C-407E-A947-70E740481C1C}">
                    <a14:useLocalDpi xmlns:a14="http://schemas.microsoft.com/office/drawing/2010/main" val="0"/>
                  </a:ext>
                </a:extLst>
              </a:blip>
              <a:srcRect l="23917" t="-4229" r="16083" b="4229"/>
              <a:stretch/>
            </p:blipFill>
            <p:spPr>
              <a:xfrm rot="10800000">
                <a:off x="3261649" y="3684025"/>
                <a:ext cx="1441268" cy="1441268"/>
              </a:xfrm>
              <a:prstGeom prst="ellipse">
                <a:avLst/>
              </a:prstGeom>
              <a:solidFill>
                <a:sysClr val="windowText" lastClr="000000">
                  <a:lumMod val="75000"/>
                  <a:lumOff val="25000"/>
                </a:sysClr>
              </a:solidFill>
              <a:ln w="28575">
                <a:solidFill>
                  <a:sysClr val="window" lastClr="FFFFFF"/>
                </a:solidFill>
              </a:ln>
              <a:effectLst>
                <a:outerShdw blurRad="50800" dist="38100" dir="2700000" algn="tl" rotWithShape="0">
                  <a:prstClr val="black">
                    <a:alpha val="40000"/>
                  </a:prstClr>
                </a:outerShdw>
              </a:effectLst>
            </p:spPr>
          </p:pic>
        </p:grpSp>
        <p:grpSp>
          <p:nvGrpSpPr>
            <p:cNvPr id="467" name="Group 466"/>
            <p:cNvGrpSpPr/>
            <p:nvPr/>
          </p:nvGrpSpPr>
          <p:grpSpPr>
            <a:xfrm>
              <a:off x="3983867" y="30241051"/>
              <a:ext cx="2825405" cy="1424318"/>
              <a:chOff x="6388543" y="5436210"/>
              <a:chExt cx="2825405" cy="1424318"/>
            </a:xfrm>
          </p:grpSpPr>
          <p:sp>
            <p:nvSpPr>
              <p:cNvPr id="468" name="Rounded Rectangle 467"/>
              <p:cNvSpPr/>
              <p:nvPr/>
            </p:nvSpPr>
            <p:spPr>
              <a:xfrm>
                <a:off x="6993422" y="5498664"/>
                <a:ext cx="2220526" cy="1299411"/>
              </a:xfrm>
              <a:prstGeom prst="round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469" name="TextBox 468"/>
              <p:cNvSpPr txBox="1"/>
              <p:nvPr/>
            </p:nvSpPr>
            <p:spPr>
              <a:xfrm>
                <a:off x="7737646" y="5517594"/>
                <a:ext cx="1472406" cy="1255728"/>
              </a:xfrm>
              <a:prstGeom prst="rect">
                <a:avLst/>
              </a:prstGeom>
              <a:noFill/>
            </p:spPr>
            <p:txBody>
              <a:bodyPr wrap="square" rtlCol="0" anchor="ctr">
                <a:sp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b="0" i="0" u="none" strike="noStrike" kern="1200" cap="none" spc="0" normalizeH="0" baseline="0" noProof="0" dirty="0" smtClean="0">
                    <a:ln>
                      <a:noFill/>
                    </a:ln>
                    <a:solidFill>
                      <a:prstClr val="white"/>
                    </a:solidFill>
                    <a:effectLst/>
                    <a:uLnTx/>
                    <a:uFillTx/>
                    <a:latin typeface="Calibri"/>
                    <a:ea typeface="+mn-ea"/>
                    <a:cs typeface="+mn-cs"/>
                  </a:rPr>
                  <a:t>Electron Microscopic images were taken of our phages at Wayne State University</a:t>
                </a:r>
              </a:p>
            </p:txBody>
          </p:sp>
          <p:pic>
            <p:nvPicPr>
              <p:cNvPr id="470" name="Picture 469"/>
              <p:cNvPicPr>
                <a:picLocks noChangeAspect="1"/>
              </p:cNvPicPr>
              <p:nvPr/>
            </p:nvPicPr>
            <p:blipFill rotWithShape="1">
              <a:blip r:embed="rId29" cstate="print">
                <a:extLst>
                  <a:ext uri="{28A0092B-C50C-407E-A947-70E740481C1C}">
                    <a14:useLocalDpi xmlns:a14="http://schemas.microsoft.com/office/drawing/2010/main" val="0"/>
                  </a:ext>
                </a:extLst>
              </a:blip>
              <a:srcRect l="12087" t="1255" r="31617" b="-1255"/>
              <a:stretch/>
            </p:blipFill>
            <p:spPr>
              <a:xfrm>
                <a:off x="6388543" y="5436210"/>
                <a:ext cx="1424322" cy="1424318"/>
              </a:xfrm>
              <a:prstGeom prst="ellipse">
                <a:avLst/>
              </a:prstGeom>
              <a:ln w="28575">
                <a:solidFill>
                  <a:sysClr val="window" lastClr="FFFFFF"/>
                </a:solidFill>
              </a:ln>
              <a:effectLst>
                <a:outerShdw blurRad="50800" dist="38100" dir="2700000" algn="tl" rotWithShape="0">
                  <a:prstClr val="black">
                    <a:alpha val="40000"/>
                  </a:prstClr>
                </a:outerShdw>
              </a:effectLst>
            </p:spPr>
          </p:pic>
        </p:grpSp>
        <p:grpSp>
          <p:nvGrpSpPr>
            <p:cNvPr id="471" name="Group 470"/>
            <p:cNvGrpSpPr/>
            <p:nvPr/>
          </p:nvGrpSpPr>
          <p:grpSpPr>
            <a:xfrm>
              <a:off x="742090" y="30245319"/>
              <a:ext cx="2761647" cy="1371600"/>
              <a:chOff x="35843" y="5432342"/>
              <a:chExt cx="2761647" cy="1371600"/>
            </a:xfrm>
          </p:grpSpPr>
          <p:grpSp>
            <p:nvGrpSpPr>
              <p:cNvPr id="472" name="Group 471"/>
              <p:cNvGrpSpPr/>
              <p:nvPr/>
            </p:nvGrpSpPr>
            <p:grpSpPr>
              <a:xfrm>
                <a:off x="576964" y="5478259"/>
                <a:ext cx="2220526" cy="1299411"/>
                <a:chOff x="6993422" y="5498664"/>
                <a:chExt cx="2220526" cy="1299411"/>
              </a:xfrm>
            </p:grpSpPr>
            <p:sp>
              <p:nvSpPr>
                <p:cNvPr id="474" name="Rounded Rectangle 473"/>
                <p:cNvSpPr/>
                <p:nvPr/>
              </p:nvSpPr>
              <p:spPr>
                <a:xfrm>
                  <a:off x="6993422" y="5498664"/>
                  <a:ext cx="2220526" cy="1299411"/>
                </a:xfrm>
                <a:prstGeom prst="roundRect">
                  <a:avLst/>
                </a:prstGeom>
                <a:solidFill>
                  <a:srgbClr val="8064A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57706"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475" name="TextBox 474"/>
                <p:cNvSpPr txBox="1"/>
                <p:nvPr/>
              </p:nvSpPr>
              <p:spPr>
                <a:xfrm>
                  <a:off x="7817390" y="5517593"/>
                  <a:ext cx="1392661" cy="1255728"/>
                </a:xfrm>
                <a:prstGeom prst="rect">
                  <a:avLst/>
                </a:prstGeom>
                <a:noFill/>
              </p:spPr>
              <p:txBody>
                <a:bodyPr wrap="square" rtlCol="0" anchor="ctr">
                  <a:sp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0" lang="en-US" b="0" i="0" u="none" strike="noStrike" kern="1200" cap="none" spc="0" normalizeH="0" baseline="0" noProof="0" dirty="0" smtClean="0">
                      <a:ln>
                        <a:noFill/>
                      </a:ln>
                      <a:solidFill>
                        <a:prstClr val="white"/>
                      </a:solidFill>
                      <a:effectLst/>
                      <a:uLnTx/>
                      <a:uFillTx/>
                      <a:latin typeface="Calibri"/>
                      <a:ea typeface="+mn-ea"/>
                      <a:cs typeface="+mn-cs"/>
                    </a:rPr>
                    <a:t>Phage DNA sequenced in Pittsburg, Pennsylvania by the SEA-PHAGES project</a:t>
                  </a:r>
                </a:p>
              </p:txBody>
            </p:sp>
          </p:grpSp>
          <p:pic>
            <p:nvPicPr>
              <p:cNvPr id="473" name="Picture 472"/>
              <p:cNvPicPr>
                <a:picLocks noChangeAspect="1"/>
              </p:cNvPicPr>
              <p:nvPr/>
            </p:nvPicPr>
            <p:blipFill rotWithShape="1">
              <a:blip r:embed="rId23" cstate="print">
                <a:extLst>
                  <a:ext uri="{28A0092B-C50C-407E-A947-70E740481C1C}">
                    <a14:useLocalDpi xmlns:a14="http://schemas.microsoft.com/office/drawing/2010/main" val="0"/>
                  </a:ext>
                </a:extLst>
              </a:blip>
              <a:srcRect l="20000" r="20000"/>
              <a:stretch/>
            </p:blipFill>
            <p:spPr>
              <a:xfrm rot="5400000">
                <a:off x="35843" y="5432342"/>
                <a:ext cx="1371600" cy="1371600"/>
              </a:xfrm>
              <a:prstGeom prst="ellipse">
                <a:avLst/>
              </a:prstGeom>
              <a:ln w="28575">
                <a:solidFill>
                  <a:sysClr val="window" lastClr="FFFFFF"/>
                </a:solidFill>
              </a:ln>
              <a:effectLst>
                <a:outerShdw blurRad="50800" dist="38100" dir="2700000" algn="tl" rotWithShape="0">
                  <a:prstClr val="black">
                    <a:alpha val="40000"/>
                  </a:prstClr>
                </a:outerShdw>
              </a:effectLst>
            </p:spPr>
          </p:pic>
        </p:grpSp>
      </p:grpSp>
      <p:grpSp>
        <p:nvGrpSpPr>
          <p:cNvPr id="12" name="Group 11"/>
          <p:cNvGrpSpPr/>
          <p:nvPr/>
        </p:nvGrpSpPr>
        <p:grpSpPr>
          <a:xfrm>
            <a:off x="22168121" y="25623045"/>
            <a:ext cx="7153566" cy="1399982"/>
            <a:chOff x="22110971" y="25699245"/>
            <a:chExt cx="7153566" cy="1399982"/>
          </a:xfrm>
        </p:grpSpPr>
        <p:pic>
          <p:nvPicPr>
            <p:cNvPr id="476" name="Picture 475"/>
            <p:cNvPicPr/>
            <p:nvPr/>
          </p:nvPicPr>
          <p:blipFill rotWithShape="1">
            <a:blip r:embed="rId30"/>
            <a:srcRect l="6731" t="46076" r="35812" b="40339"/>
            <a:stretch/>
          </p:blipFill>
          <p:spPr>
            <a:xfrm>
              <a:off x="22222624" y="25699245"/>
              <a:ext cx="6943076" cy="914400"/>
            </a:xfrm>
            <a:prstGeom prst="rect">
              <a:avLst/>
            </a:prstGeom>
            <a:ln w="19050">
              <a:solidFill>
                <a:schemeClr val="tx1"/>
              </a:solidFill>
            </a:ln>
          </p:spPr>
        </p:pic>
        <p:sp>
          <p:nvSpPr>
            <p:cNvPr id="477" name="TextBox 476"/>
            <p:cNvSpPr txBox="1"/>
            <p:nvPr/>
          </p:nvSpPr>
          <p:spPr>
            <a:xfrm>
              <a:off x="22110971" y="26576007"/>
              <a:ext cx="7153566" cy="523220"/>
            </a:xfrm>
            <a:prstGeom prst="rect">
              <a:avLst/>
            </a:prstGeom>
            <a:noFill/>
          </p:spPr>
          <p:txBody>
            <a:bodyPr wrap="square" rtlCol="0">
              <a:spAutoFit/>
            </a:bodyPr>
            <a:lstStyle/>
            <a:p>
              <a:pPr algn="just"/>
              <a:r>
                <a:rPr lang="en-US" b="1" dirty="0" smtClean="0">
                  <a:latin typeface="Open Sans" panose="020B0604020202020204" charset="0"/>
                  <a:ea typeface="Open Sans" panose="020B0604020202020204" charset="0"/>
                  <a:cs typeface="Open Sans" panose="020B0604020202020204" charset="0"/>
                </a:rPr>
                <a:t>Figure 12. </a:t>
              </a:r>
              <a:r>
                <a:rPr lang="en-US" dirty="0" smtClean="0">
                  <a:latin typeface="Open Sans" panose="020B0604020202020204" charset="0"/>
                  <a:ea typeface="Open Sans" panose="020B0604020202020204" charset="0"/>
                  <a:cs typeface="Open Sans" panose="020B0604020202020204" charset="0"/>
                </a:rPr>
                <a:t>Results from Primer BLAST showing forward and reverse sequence, product length, start and stop position, and melting point.</a:t>
              </a:r>
              <a:endParaRPr lang="en-US" b="1" dirty="0" smtClean="0">
                <a:latin typeface="Open Sans" panose="020B0604020202020204" charset="0"/>
                <a:ea typeface="Open Sans" panose="020B0604020202020204" charset="0"/>
                <a:cs typeface="Open Sans" panose="020B0604020202020204" charset="0"/>
              </a:endParaRPr>
            </a:p>
          </p:txBody>
        </p:sp>
      </p:grpSp>
      <p:grpSp>
        <p:nvGrpSpPr>
          <p:cNvPr id="11" name="Group 10"/>
          <p:cNvGrpSpPr/>
          <p:nvPr/>
        </p:nvGrpSpPr>
        <p:grpSpPr>
          <a:xfrm>
            <a:off x="29253632" y="22765748"/>
            <a:ext cx="3177012" cy="4250306"/>
            <a:chOff x="29172513" y="22584714"/>
            <a:chExt cx="3177012" cy="4250306"/>
          </a:xfrm>
        </p:grpSpPr>
        <p:sp>
          <p:nvSpPr>
            <p:cNvPr id="107" name="Shape 107"/>
            <p:cNvSpPr txBox="1"/>
            <p:nvPr/>
          </p:nvSpPr>
          <p:spPr>
            <a:xfrm>
              <a:off x="29172513" y="25246825"/>
              <a:ext cx="3177012" cy="1588195"/>
            </a:xfrm>
            <a:prstGeom prst="rect">
              <a:avLst/>
            </a:prstGeom>
            <a:noFill/>
            <a:ln>
              <a:noFill/>
            </a:ln>
          </p:spPr>
          <p:txBody>
            <a:bodyPr lIns="91425" tIns="91425" rIns="91425" bIns="91425" anchor="t" anchorCtr="0">
              <a:noAutofit/>
            </a:bodyPr>
            <a:lstStyle/>
            <a:p>
              <a:pPr lvl="0" algn="just" rtl="0">
                <a:lnSpc>
                  <a:spcPct val="115000"/>
                </a:lnSpc>
                <a:spcBef>
                  <a:spcPts val="0"/>
                </a:spcBef>
                <a:buClr>
                  <a:schemeClr val="dk1"/>
                </a:buClr>
                <a:buFont typeface="Arial"/>
                <a:buNone/>
              </a:pPr>
              <a:r>
                <a:rPr lang="en" b="1" dirty="0">
                  <a:solidFill>
                    <a:schemeClr val="dk1"/>
                  </a:solidFill>
                  <a:latin typeface="Open Sans"/>
                  <a:ea typeface="Open Sans"/>
                  <a:cs typeface="Open Sans"/>
                  <a:sym typeface="Open Sans"/>
                </a:rPr>
                <a:t>Figure </a:t>
              </a:r>
              <a:r>
                <a:rPr lang="en" b="1" dirty="0" smtClean="0">
                  <a:solidFill>
                    <a:schemeClr val="dk1"/>
                  </a:solidFill>
                  <a:latin typeface="Open Sans"/>
                  <a:ea typeface="Open Sans"/>
                  <a:cs typeface="Open Sans"/>
                  <a:sym typeface="Open Sans"/>
                </a:rPr>
                <a:t>13. </a:t>
              </a:r>
              <a:r>
                <a:rPr lang="en" dirty="0">
                  <a:solidFill>
                    <a:schemeClr val="dk1"/>
                  </a:solidFill>
                  <a:latin typeface="Open Sans"/>
                  <a:ea typeface="Open Sans"/>
                  <a:cs typeface="Open Sans"/>
                  <a:sym typeface="Open Sans"/>
                </a:rPr>
                <a:t>A photo of the gel electrophoresis results.  The bright bands in wells 3 and 6 are the specific sequences of Briton15’s genome.  Shown to the left is the translation for the 1kb ladder.</a:t>
              </a:r>
            </a:p>
            <a:p>
              <a:pPr lvl="0">
                <a:spcBef>
                  <a:spcPts val="0"/>
                </a:spcBef>
                <a:buNone/>
              </a:pPr>
              <a:endParaRPr dirty="0"/>
            </a:p>
          </p:txBody>
        </p:sp>
        <p:grpSp>
          <p:nvGrpSpPr>
            <p:cNvPr id="478" name="Group 477"/>
            <p:cNvGrpSpPr/>
            <p:nvPr/>
          </p:nvGrpSpPr>
          <p:grpSpPr>
            <a:xfrm>
              <a:off x="29264537" y="22584714"/>
              <a:ext cx="2996638" cy="2686179"/>
              <a:chOff x="8604873" y="950828"/>
              <a:chExt cx="2996638" cy="2686179"/>
            </a:xfrm>
          </p:grpSpPr>
          <p:pic>
            <p:nvPicPr>
              <p:cNvPr id="479" name="Picture 478"/>
              <p:cNvPicPr>
                <a:picLocks noChangeAspect="1"/>
              </p:cNvPicPr>
              <p:nvPr/>
            </p:nvPicPr>
            <p:blipFill rotWithShape="1">
              <a:blip r:embed="rId31" cstate="print">
                <a:extLst>
                  <a:ext uri="{28A0092B-C50C-407E-A947-70E740481C1C}">
                    <a14:useLocalDpi xmlns:a14="http://schemas.microsoft.com/office/drawing/2010/main" val="0"/>
                  </a:ext>
                </a:extLst>
              </a:blip>
              <a:srcRect l="29199" b="28862"/>
              <a:stretch/>
            </p:blipFill>
            <p:spPr>
              <a:xfrm rot="16200000">
                <a:off x="9249504" y="1285000"/>
                <a:ext cx="2683188" cy="2020826"/>
              </a:xfrm>
              <a:prstGeom prst="rect">
                <a:avLst/>
              </a:prstGeom>
              <a:ln w="19050">
                <a:solidFill>
                  <a:schemeClr val="tx1"/>
                </a:solidFill>
              </a:ln>
            </p:spPr>
          </p:pic>
          <p:pic>
            <p:nvPicPr>
              <p:cNvPr id="480" name="Picture 479"/>
              <p:cNvPicPr>
                <a:picLocks noChangeAspect="1"/>
              </p:cNvPicPr>
              <p:nvPr/>
            </p:nvPicPr>
            <p:blipFill>
              <a:blip r:embed="rId32"/>
              <a:stretch>
                <a:fillRect/>
              </a:stretch>
            </p:blipFill>
            <p:spPr>
              <a:xfrm>
                <a:off x="8604873" y="950828"/>
                <a:ext cx="975811" cy="2686178"/>
              </a:xfrm>
              <a:prstGeom prst="rect">
                <a:avLst/>
              </a:prstGeom>
              <a:ln w="19050">
                <a:solidFill>
                  <a:schemeClr val="tx1"/>
                </a:solidFill>
              </a:ln>
            </p:spPr>
          </p:pic>
          <p:sp>
            <p:nvSpPr>
              <p:cNvPr id="481" name="TextBox 480"/>
              <p:cNvSpPr txBox="1"/>
              <p:nvPr/>
            </p:nvSpPr>
            <p:spPr>
              <a:xfrm>
                <a:off x="9656248" y="1034290"/>
                <a:ext cx="1800493" cy="743154"/>
              </a:xfrm>
              <a:prstGeom prst="rect">
                <a:avLst/>
              </a:prstGeom>
              <a:noFill/>
              <a:ln w="19050">
                <a:noFill/>
              </a:ln>
            </p:spPr>
            <p:txBody>
              <a:bodyPr vert="vert270" wrap="square" rtlCol="0">
                <a:spAutoFit/>
              </a:bodyPr>
              <a:lstStyle/>
              <a:p>
                <a:pPr>
                  <a:lnSpc>
                    <a:spcPts val="1800"/>
                  </a:lnSpc>
                </a:pPr>
                <a:r>
                  <a:rPr lang="en-US" sz="800" dirty="0" smtClean="0">
                    <a:solidFill>
                      <a:schemeClr val="bg1"/>
                    </a:solidFill>
                    <a:latin typeface="+mj-lt"/>
                  </a:rPr>
                  <a:t>1 kb ladder</a:t>
                </a:r>
              </a:p>
              <a:p>
                <a:pPr>
                  <a:lnSpc>
                    <a:spcPts val="1800"/>
                  </a:lnSpc>
                </a:pPr>
                <a:r>
                  <a:rPr lang="en-US" sz="800" dirty="0" smtClean="0">
                    <a:solidFill>
                      <a:schemeClr val="bg1"/>
                    </a:solidFill>
                    <a:latin typeface="+mj-lt"/>
                  </a:rPr>
                  <a:t>MM - No DNA</a:t>
                </a:r>
              </a:p>
              <a:p>
                <a:pPr>
                  <a:lnSpc>
                    <a:spcPts val="1800"/>
                  </a:lnSpc>
                </a:pPr>
                <a:r>
                  <a:rPr lang="en-US" sz="800" dirty="0" smtClean="0">
                    <a:solidFill>
                      <a:schemeClr val="bg1"/>
                    </a:solidFill>
                    <a:latin typeface="+mj-lt"/>
                  </a:rPr>
                  <a:t>MM - Briton15</a:t>
                </a:r>
              </a:p>
              <a:p>
                <a:pPr>
                  <a:lnSpc>
                    <a:spcPts val="1800"/>
                  </a:lnSpc>
                </a:pPr>
                <a:r>
                  <a:rPr lang="en-US" sz="800" dirty="0" smtClean="0">
                    <a:solidFill>
                      <a:schemeClr val="bg1"/>
                    </a:solidFill>
                    <a:latin typeface="+mj-lt"/>
                  </a:rPr>
                  <a:t>MM - </a:t>
                </a:r>
                <a:r>
                  <a:rPr lang="en-US" sz="800" dirty="0" err="1" smtClean="0">
                    <a:solidFill>
                      <a:schemeClr val="bg1"/>
                    </a:solidFill>
                    <a:latin typeface="+mj-lt"/>
                  </a:rPr>
                  <a:t>Timmi</a:t>
                </a:r>
                <a:endParaRPr lang="en-US" sz="800" dirty="0" smtClean="0">
                  <a:solidFill>
                    <a:schemeClr val="bg1"/>
                  </a:solidFill>
                  <a:latin typeface="+mj-lt"/>
                </a:endParaRPr>
              </a:p>
              <a:p>
                <a:pPr>
                  <a:lnSpc>
                    <a:spcPts val="1800"/>
                  </a:lnSpc>
                </a:pPr>
                <a:r>
                  <a:rPr lang="en-US" sz="800" dirty="0" smtClean="0">
                    <a:solidFill>
                      <a:schemeClr val="bg1"/>
                    </a:solidFill>
                    <a:latin typeface="+mj-lt"/>
                  </a:rPr>
                  <a:t>MS - NO DNA</a:t>
                </a:r>
              </a:p>
              <a:p>
                <a:pPr>
                  <a:lnSpc>
                    <a:spcPts val="1800"/>
                  </a:lnSpc>
                </a:pPr>
                <a:r>
                  <a:rPr lang="en-US" sz="800" dirty="0" smtClean="0">
                    <a:solidFill>
                      <a:schemeClr val="bg1"/>
                    </a:solidFill>
                    <a:latin typeface="+mj-lt"/>
                  </a:rPr>
                  <a:t>MS - Briton15</a:t>
                </a:r>
              </a:p>
              <a:p>
                <a:pPr>
                  <a:lnSpc>
                    <a:spcPts val="1800"/>
                  </a:lnSpc>
                </a:pPr>
                <a:r>
                  <a:rPr lang="en-US" sz="800" dirty="0" smtClean="0">
                    <a:solidFill>
                      <a:schemeClr val="bg1"/>
                    </a:solidFill>
                    <a:latin typeface="+mj-lt"/>
                  </a:rPr>
                  <a:t>MS - </a:t>
                </a:r>
                <a:r>
                  <a:rPr lang="en-US" sz="800" dirty="0" err="1" smtClean="0">
                    <a:solidFill>
                      <a:schemeClr val="bg1"/>
                    </a:solidFill>
                    <a:latin typeface="+mj-lt"/>
                  </a:rPr>
                  <a:t>Timmi</a:t>
                </a:r>
                <a:endParaRPr lang="en-US" sz="800" dirty="0">
                  <a:solidFill>
                    <a:schemeClr val="bg1"/>
                  </a:solidFill>
                  <a:latin typeface="+mj-lt"/>
                </a:endParaRPr>
              </a:p>
            </p:txBody>
          </p:sp>
        </p:grpSp>
      </p:grpSp>
      <p:cxnSp>
        <p:nvCxnSpPr>
          <p:cNvPr id="10" name="Straight Connector 9"/>
          <p:cNvCxnSpPr/>
          <p:nvPr/>
        </p:nvCxnSpPr>
        <p:spPr>
          <a:xfrm>
            <a:off x="22663927" y="22583784"/>
            <a:ext cx="9329549" cy="0"/>
          </a:xfrm>
          <a:prstGeom prst="line">
            <a:avLst/>
          </a:prstGeom>
          <a:ln w="28575">
            <a:solidFill>
              <a:srgbClr val="520D67"/>
            </a:solidFill>
          </a:ln>
        </p:spPr>
        <p:style>
          <a:lnRef idx="1">
            <a:schemeClr val="accent1"/>
          </a:lnRef>
          <a:fillRef idx="0">
            <a:schemeClr val="accent1"/>
          </a:fillRef>
          <a:effectRef idx="0">
            <a:schemeClr val="accent1"/>
          </a:effectRef>
          <a:fontRef idx="minor">
            <a:schemeClr val="tx1"/>
          </a:fontRef>
        </p:style>
      </p:cxnSp>
      <p:sp>
        <p:nvSpPr>
          <p:cNvPr id="483" name="Shape 80"/>
          <p:cNvSpPr txBox="1"/>
          <p:nvPr/>
        </p:nvSpPr>
        <p:spPr>
          <a:xfrm>
            <a:off x="22184659" y="22722934"/>
            <a:ext cx="7016226" cy="2850186"/>
          </a:xfrm>
          <a:prstGeom prst="rect">
            <a:avLst/>
          </a:prstGeom>
          <a:noFill/>
          <a:ln>
            <a:noFill/>
          </a:ln>
        </p:spPr>
        <p:txBody>
          <a:bodyPr lIns="91425" tIns="45700" rIns="91425" bIns="45700" anchor="t" anchorCtr="0">
            <a:noAutofit/>
          </a:bodyPr>
          <a:lstStyle/>
          <a:p>
            <a:pPr algn="ctr">
              <a:spcBef>
                <a:spcPts val="200"/>
              </a:spcBef>
              <a:buClr>
                <a:srgbClr val="674EA7"/>
              </a:buClr>
              <a:buSzPct val="100000"/>
            </a:pPr>
            <a:r>
              <a:rPr lang="en" sz="1600" b="1" dirty="0">
                <a:solidFill>
                  <a:schemeClr val="dk1"/>
                </a:solidFill>
                <a:latin typeface="Open Sans"/>
                <a:ea typeface="Open Sans"/>
                <a:cs typeface="Open Sans"/>
                <a:sym typeface="Open Sans"/>
              </a:rPr>
              <a:t>Finding a region of DNA specific to Briton15 through </a:t>
            </a:r>
            <a:r>
              <a:rPr lang="en" sz="1600" b="1" dirty="0" smtClean="0">
                <a:solidFill>
                  <a:schemeClr val="dk1"/>
                </a:solidFill>
                <a:latin typeface="Open Sans"/>
                <a:ea typeface="Open Sans"/>
                <a:cs typeface="Open Sans"/>
                <a:sym typeface="Open Sans"/>
              </a:rPr>
              <a:t>PCR</a:t>
            </a:r>
            <a:endParaRPr lang="en-US" sz="1600" b="0" i="0" u="none" strike="noStrike" cap="none" dirty="0" smtClean="0">
              <a:solidFill>
                <a:srgbClr val="000000"/>
              </a:solidFill>
              <a:latin typeface="Open Sans"/>
              <a:ea typeface="Open Sans"/>
              <a:cs typeface="Open Sans"/>
              <a:sym typeface="Open Sans"/>
            </a:endParaRPr>
          </a:p>
          <a:p>
            <a:pPr marL="88900" marR="0" lvl="0" indent="-152400" algn="just" rtl="0">
              <a:lnSpc>
                <a:spcPct val="100000"/>
              </a:lnSpc>
              <a:spcBef>
                <a:spcPts val="200"/>
              </a:spcBef>
              <a:spcAft>
                <a:spcPts val="0"/>
              </a:spcAft>
              <a:buClr>
                <a:srgbClr val="674EA7"/>
              </a:buClr>
              <a:buSzPct val="100000"/>
              <a:buFont typeface="Open Sans"/>
              <a:buChar char="●"/>
            </a:pPr>
            <a:r>
              <a:rPr lang="en" sz="1600" dirty="0" smtClean="0">
                <a:solidFill>
                  <a:schemeClr val="dk1"/>
                </a:solidFill>
                <a:latin typeface="Open Sans"/>
                <a:ea typeface="Open Sans"/>
                <a:cs typeface="Open Sans"/>
                <a:sym typeface="Open Sans"/>
              </a:rPr>
              <a:t>To </a:t>
            </a:r>
            <a:r>
              <a:rPr lang="en" sz="1600" dirty="0">
                <a:solidFill>
                  <a:schemeClr val="dk1"/>
                </a:solidFill>
                <a:latin typeface="Open Sans"/>
                <a:ea typeface="Open Sans"/>
                <a:cs typeface="Open Sans"/>
                <a:sym typeface="Open Sans"/>
              </a:rPr>
              <a:t>determine the DNA sequence to use for the PCR primer, we compared Briton15’s genome to other phage genomes (Dynamix, Wheeler, and Timmi) using a Phamerator </a:t>
            </a:r>
            <a:r>
              <a:rPr lang="en" sz="1600" dirty="0" smtClean="0">
                <a:solidFill>
                  <a:schemeClr val="dk1"/>
                </a:solidFill>
                <a:latin typeface="Open Sans"/>
                <a:ea typeface="Open Sans"/>
                <a:cs typeface="Open Sans"/>
                <a:sym typeface="Open Sans"/>
              </a:rPr>
              <a:t>map.</a:t>
            </a:r>
          </a:p>
          <a:p>
            <a:pPr marL="88900" marR="0" lvl="0" indent="-152400" algn="just" rtl="0">
              <a:lnSpc>
                <a:spcPct val="100000"/>
              </a:lnSpc>
              <a:spcBef>
                <a:spcPts val="200"/>
              </a:spcBef>
              <a:spcAft>
                <a:spcPts val="0"/>
              </a:spcAft>
              <a:buClr>
                <a:srgbClr val="674EA7"/>
              </a:buClr>
              <a:buSzPct val="100000"/>
              <a:buFont typeface="Open Sans"/>
              <a:buChar char="●"/>
            </a:pPr>
            <a:r>
              <a:rPr lang="en" sz="1600" dirty="0" smtClean="0">
                <a:solidFill>
                  <a:schemeClr val="dk1"/>
                </a:solidFill>
                <a:latin typeface="Open Sans"/>
                <a:ea typeface="Open Sans"/>
                <a:cs typeface="Open Sans"/>
                <a:sym typeface="Open Sans"/>
              </a:rPr>
              <a:t>We </a:t>
            </a:r>
            <a:r>
              <a:rPr lang="en" sz="1600" dirty="0">
                <a:solidFill>
                  <a:schemeClr val="dk1"/>
                </a:solidFill>
                <a:latin typeface="Open Sans"/>
                <a:ea typeface="Open Sans"/>
                <a:cs typeface="Open Sans"/>
                <a:sym typeface="Open Sans"/>
              </a:rPr>
              <a:t>then input the proposed Briton15 specific DNA sequence into primer BLAST to identify primer sets that would bind to our sequence. </a:t>
            </a:r>
            <a:endParaRPr lang="en" sz="1600" dirty="0" smtClean="0">
              <a:solidFill>
                <a:schemeClr val="dk1"/>
              </a:solidFill>
              <a:latin typeface="Open Sans"/>
              <a:ea typeface="Open Sans"/>
              <a:cs typeface="Open Sans"/>
              <a:sym typeface="Open Sans"/>
            </a:endParaRPr>
          </a:p>
          <a:p>
            <a:pPr marL="88900" marR="0" lvl="0" indent="-152400" algn="just" rtl="0">
              <a:lnSpc>
                <a:spcPct val="100000"/>
              </a:lnSpc>
              <a:spcBef>
                <a:spcPts val="200"/>
              </a:spcBef>
              <a:spcAft>
                <a:spcPts val="0"/>
              </a:spcAft>
              <a:buClr>
                <a:srgbClr val="674EA7"/>
              </a:buClr>
              <a:buSzPct val="100000"/>
              <a:buFont typeface="Open Sans"/>
              <a:buChar char="●"/>
            </a:pPr>
            <a:r>
              <a:rPr lang="en" sz="1600" dirty="0" smtClean="0">
                <a:solidFill>
                  <a:schemeClr val="dk1"/>
                </a:solidFill>
                <a:latin typeface="Open Sans"/>
                <a:ea typeface="Open Sans"/>
                <a:cs typeface="Open Sans"/>
                <a:sym typeface="Open Sans"/>
              </a:rPr>
              <a:t>We </a:t>
            </a:r>
            <a:r>
              <a:rPr lang="en" sz="1600" dirty="0">
                <a:solidFill>
                  <a:schemeClr val="dk1"/>
                </a:solidFill>
                <a:latin typeface="Open Sans"/>
                <a:ea typeface="Open Sans"/>
                <a:cs typeface="Open Sans"/>
                <a:sym typeface="Open Sans"/>
              </a:rPr>
              <a:t>used the custom primers to amplify the amount of specific DNA sequence using PCR.  As a negative control, we ran a PCR with no </a:t>
            </a:r>
            <a:r>
              <a:rPr lang="en" sz="1600" dirty="0" smtClean="0">
                <a:solidFill>
                  <a:schemeClr val="dk1"/>
                </a:solidFill>
                <a:latin typeface="Open Sans"/>
                <a:ea typeface="Open Sans"/>
                <a:cs typeface="Open Sans"/>
                <a:sym typeface="Open Sans"/>
              </a:rPr>
              <a:t>DNA.  To </a:t>
            </a:r>
            <a:r>
              <a:rPr lang="en" sz="1600" dirty="0">
                <a:solidFill>
                  <a:schemeClr val="dk1"/>
                </a:solidFill>
                <a:latin typeface="Open Sans"/>
                <a:ea typeface="Open Sans"/>
                <a:cs typeface="Open Sans"/>
                <a:sym typeface="Open Sans"/>
              </a:rPr>
              <a:t>test if the DNA sequence was only in Briton15, we ran a PCR using Briton15’s custom primers with Timmi’s </a:t>
            </a:r>
            <a:r>
              <a:rPr lang="en" sz="1600" dirty="0" smtClean="0">
                <a:solidFill>
                  <a:schemeClr val="dk1"/>
                </a:solidFill>
                <a:latin typeface="Open Sans"/>
                <a:ea typeface="Open Sans"/>
                <a:cs typeface="Open Sans"/>
                <a:sym typeface="Open Sans"/>
              </a:rPr>
              <a:t>DNA.  We </a:t>
            </a:r>
            <a:r>
              <a:rPr lang="en" sz="1600" dirty="0">
                <a:solidFill>
                  <a:schemeClr val="dk1"/>
                </a:solidFill>
                <a:latin typeface="Open Sans"/>
                <a:ea typeface="Open Sans"/>
                <a:cs typeface="Open Sans"/>
                <a:sym typeface="Open Sans"/>
              </a:rPr>
              <a:t>then ran a gel electrophoresis on the PCR products.</a:t>
            </a:r>
          </a:p>
          <a:p>
            <a:pPr marL="88900" marR="0" lvl="0" indent="-152400" algn="just" rtl="0">
              <a:lnSpc>
                <a:spcPct val="100000"/>
              </a:lnSpc>
              <a:spcBef>
                <a:spcPts val="200"/>
              </a:spcBef>
              <a:spcAft>
                <a:spcPts val="0"/>
              </a:spcAft>
              <a:buClr>
                <a:srgbClr val="674EA7"/>
              </a:buClr>
              <a:buSzPct val="100000"/>
              <a:buFont typeface="Open Sans"/>
              <a:buChar char="●"/>
            </a:pPr>
            <a:endParaRPr lang="en" sz="1600" b="0" i="0" u="none" strike="noStrike" cap="none" dirty="0">
              <a:solidFill>
                <a:srgbClr val="000000"/>
              </a:solidFill>
              <a:latin typeface="Open Sans"/>
              <a:ea typeface="Open Sans"/>
              <a:cs typeface="Open Sans"/>
              <a:sym typeface="Open Sans"/>
            </a:endParaRPr>
          </a:p>
        </p:txBody>
      </p:sp>
      <p:sp>
        <p:nvSpPr>
          <p:cNvPr id="7" name="TextBox 6"/>
          <p:cNvSpPr txBox="1"/>
          <p:nvPr/>
        </p:nvSpPr>
        <p:spPr>
          <a:xfrm>
            <a:off x="33285300" y="18903348"/>
            <a:ext cx="10078858" cy="1692771"/>
          </a:xfrm>
          <a:prstGeom prst="rect">
            <a:avLst/>
          </a:prstGeom>
          <a:noFill/>
        </p:spPr>
        <p:txBody>
          <a:bodyPr wrap="square" rtlCol="0">
            <a:spAutoFit/>
          </a:bodyPr>
          <a:lstStyle/>
          <a:p>
            <a:pPr lvl="0" algn="just"/>
            <a:r>
              <a:rPr lang="en" sz="2600" dirty="0">
                <a:latin typeface="Open Sans"/>
                <a:ea typeface="Open Sans"/>
                <a:cs typeface="Open Sans"/>
                <a:sym typeface="Open Sans"/>
              </a:rPr>
              <a:t>Possible future areas of study for this project are to investigate the efficacy of the viruses on </a:t>
            </a:r>
            <a:r>
              <a:rPr lang="en" sz="2600" i="1" dirty="0">
                <a:latin typeface="Open Sans"/>
                <a:ea typeface="Open Sans"/>
                <a:cs typeface="Open Sans"/>
                <a:sym typeface="Open Sans"/>
              </a:rPr>
              <a:t>Mycobacterium tuberculosis </a:t>
            </a:r>
            <a:r>
              <a:rPr lang="en" sz="2600" dirty="0" smtClean="0">
                <a:latin typeface="Open Sans"/>
                <a:ea typeface="Open Sans"/>
                <a:cs typeface="Open Sans"/>
                <a:sym typeface="Open Sans"/>
              </a:rPr>
              <a:t>and</a:t>
            </a:r>
            <a:endParaRPr lang="en" sz="2600" i="1" dirty="0" smtClean="0">
              <a:latin typeface="Open Sans"/>
              <a:ea typeface="Open Sans"/>
              <a:cs typeface="Open Sans"/>
              <a:sym typeface="Open Sans"/>
            </a:endParaRPr>
          </a:p>
          <a:p>
            <a:pPr lvl="0" algn="just"/>
            <a:r>
              <a:rPr lang="en" sz="2600" i="1" dirty="0">
                <a:latin typeface="Open Sans"/>
                <a:ea typeface="Open Sans"/>
                <a:cs typeface="Open Sans"/>
                <a:sym typeface="Open Sans"/>
              </a:rPr>
              <a:t> </a:t>
            </a:r>
            <a:r>
              <a:rPr lang="en" sz="2600" i="1" dirty="0" smtClean="0">
                <a:latin typeface="Open Sans"/>
                <a:ea typeface="Open Sans"/>
                <a:cs typeface="Open Sans"/>
                <a:sym typeface="Open Sans"/>
              </a:rPr>
              <a:t>    </a:t>
            </a:r>
            <a:r>
              <a:rPr lang="en" sz="2600" dirty="0" smtClean="0">
                <a:latin typeface="Open Sans"/>
                <a:ea typeface="Open Sans"/>
                <a:cs typeface="Open Sans"/>
                <a:sym typeface="Open Sans"/>
              </a:rPr>
              <a:t>determine </a:t>
            </a:r>
            <a:r>
              <a:rPr lang="en" sz="2600" dirty="0">
                <a:latin typeface="Open Sans"/>
                <a:ea typeface="Open Sans"/>
                <a:cs typeface="Open Sans"/>
                <a:sym typeface="Open Sans"/>
              </a:rPr>
              <a:t>the function of the genes with no known function.</a:t>
            </a:r>
          </a:p>
          <a:p>
            <a:pPr algn="just"/>
            <a:endParaRPr lang="en-US" sz="2600" dirty="0"/>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4120</TotalTime>
  <Words>1813</Words>
  <Application>Microsoft Office PowerPoint</Application>
  <PresentationFormat>Custom</PresentationFormat>
  <Paragraphs>139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vt:lpstr>
      <vt:lpstr>Arial</vt:lpstr>
      <vt:lpstr>Calibri</vt:lpstr>
      <vt:lpstr>Times New Roman</vt:lpstr>
      <vt:lpstr>simple-light-2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Matt S</cp:lastModifiedBy>
  <cp:revision>27</cp:revision>
  <dcterms:modified xsi:type="dcterms:W3CDTF">2016-06-10T03:53:34Z</dcterms:modified>
</cp:coreProperties>
</file>