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Source Code Pro"/>
      <p:regular r:id="rId10"/>
      <p:bold r:id="rId11"/>
      <p:italic r:id="rId12"/>
      <p:boldItalic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ourceCodePro-bold.fntdata"/><Relationship Id="rId10" Type="http://schemas.openxmlformats.org/officeDocument/2006/relationships/font" Target="fonts/SourceCodePro-regular.fntdata"/><Relationship Id="rId13" Type="http://schemas.openxmlformats.org/officeDocument/2006/relationships/font" Target="fonts/SourceCodePro-boldItalic.fntdata"/><Relationship Id="rId12" Type="http://schemas.openxmlformats.org/officeDocument/2006/relationships/font" Target="fonts/SourceCodePr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a3c71e6f6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a3c71e6f6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a3c71e6f6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a3c71e6f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a3c71e6f6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a3c71e6f6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Rosebush gp15 and gp16 Remote Homologs</a:t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2151600" y="3403800"/>
            <a:ext cx="484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Identification of Remote Homologs to the characterized capsid proteins of Rosebush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50" y="2278725"/>
            <a:ext cx="4570876" cy="27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0876" y="2389325"/>
            <a:ext cx="4208374" cy="256800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3008775" y="2389325"/>
            <a:ext cx="108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Rosebush gp15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774800" y="4298250"/>
            <a:ext cx="108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Rosebush gp16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9950" y="84050"/>
            <a:ext cx="829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Source Code Pro"/>
                <a:ea typeface="Source Code Pro"/>
                <a:cs typeface="Source Code Pro"/>
                <a:sym typeface="Source Code Pro"/>
              </a:rPr>
              <a:t>Rosebush gp15/gp16 Share Homology with Neighboring Phams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26925" y="1050550"/>
            <a:ext cx="768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Alignments of HMM-HMM Profiles built from Phams reveal that members of other phams share strong remote homology to the Phams containing Rosebush gp15 and gp16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378725" y="3315650"/>
            <a:ext cx="966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"/>
                <a:ea typeface="Source Code Pro"/>
                <a:cs typeface="Source Code Pro"/>
                <a:sym typeface="Source Code Pro"/>
              </a:rPr>
              <a:t>Alignment</a:t>
            </a:r>
            <a:endParaRPr sz="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"/>
                <a:ea typeface="Source Code Pro"/>
                <a:cs typeface="Source Code Pro"/>
                <a:sym typeface="Source Code Pro"/>
              </a:rPr>
              <a:t>Probability</a:t>
            </a:r>
            <a:endParaRPr sz="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5" name="Google Shape;75;p14"/>
          <p:cNvCxnSpPr>
            <a:stCxn id="70" idx="1"/>
          </p:cNvCxnSpPr>
          <p:nvPr/>
        </p:nvCxnSpPr>
        <p:spPr>
          <a:xfrm flipH="1">
            <a:off x="2689275" y="2697125"/>
            <a:ext cx="319500" cy="110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4"/>
          <p:cNvCxnSpPr>
            <a:stCxn id="74" idx="1"/>
          </p:cNvCxnSpPr>
          <p:nvPr/>
        </p:nvCxnSpPr>
        <p:spPr>
          <a:xfrm rot="10800000">
            <a:off x="3277725" y="3399500"/>
            <a:ext cx="1101000" cy="131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4"/>
          <p:cNvCxnSpPr>
            <a:stCxn id="74" idx="3"/>
          </p:cNvCxnSpPr>
          <p:nvPr/>
        </p:nvCxnSpPr>
        <p:spPr>
          <a:xfrm>
            <a:off x="5345325" y="3531200"/>
            <a:ext cx="932700" cy="129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4"/>
          <p:cNvSpPr txBox="1"/>
          <p:nvPr/>
        </p:nvSpPr>
        <p:spPr>
          <a:xfrm>
            <a:off x="1084175" y="2598275"/>
            <a:ext cx="71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"/>
                <a:ea typeface="Source Code Pro"/>
                <a:cs typeface="Source Code Pro"/>
                <a:sym typeface="Source Code Pro"/>
              </a:rPr>
              <a:t>Pham ID</a:t>
            </a:r>
            <a:endParaRPr sz="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9" name="Google Shape;79;p14"/>
          <p:cNvCxnSpPr>
            <a:stCxn id="78" idx="3"/>
          </p:cNvCxnSpPr>
          <p:nvPr/>
        </p:nvCxnSpPr>
        <p:spPr>
          <a:xfrm>
            <a:off x="1798475" y="2752175"/>
            <a:ext cx="252300" cy="96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4"/>
          <p:cNvCxnSpPr>
            <a:stCxn id="71" idx="3"/>
          </p:cNvCxnSpPr>
          <p:nvPr/>
        </p:nvCxnSpPr>
        <p:spPr>
          <a:xfrm flipH="1" rot="10800000">
            <a:off x="5859000" y="4504650"/>
            <a:ext cx="192300" cy="101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59950" y="84050"/>
            <a:ext cx="829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Rosebush gp16 Remote Homologs Share Conserved Residues</a:t>
            </a:r>
            <a:endParaRPr b="1" sz="18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5" y="899850"/>
            <a:ext cx="8839200" cy="410753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2739850" y="839963"/>
            <a:ext cx="75600" cy="422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4447050" y="839963"/>
            <a:ext cx="75600" cy="422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2951075" y="839963"/>
            <a:ext cx="75600" cy="422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3162300" y="839975"/>
            <a:ext cx="140700" cy="422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4708700" y="839975"/>
            <a:ext cx="140700" cy="422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5246575" y="839963"/>
            <a:ext cx="75600" cy="422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5943025" y="839963"/>
            <a:ext cx="75600" cy="422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7162775" y="839963"/>
            <a:ext cx="75600" cy="422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8278450" y="839963"/>
            <a:ext cx="75600" cy="422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754" y="694482"/>
            <a:ext cx="3569422" cy="438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2594" y="641225"/>
            <a:ext cx="3488094" cy="438066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593313" y="641225"/>
            <a:ext cx="149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Source Code Pro"/>
                <a:ea typeface="Source Code Pro"/>
                <a:cs typeface="Source Code Pro"/>
                <a:sym typeface="Source Code Pro"/>
              </a:rPr>
              <a:t>Rosebush (B2)</a:t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5062598" y="641225"/>
            <a:ext cx="144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Source Code Pro"/>
                <a:ea typeface="Source Code Pro"/>
                <a:cs typeface="Source Code Pro"/>
                <a:sym typeface="Source Code Pro"/>
              </a:rPr>
              <a:t>Rosebush (B2)</a:t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593313" y="2361846"/>
            <a:ext cx="149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Source Code Pro"/>
                <a:ea typeface="Source Code Pro"/>
                <a:cs typeface="Source Code Pro"/>
                <a:sym typeface="Source Code Pro"/>
              </a:rPr>
              <a:t>Wizard</a:t>
            </a:r>
            <a:r>
              <a:rPr b="1" lang="en" sz="1200">
                <a:latin typeface="Source Code Pro"/>
                <a:ea typeface="Source Code Pro"/>
                <a:cs typeface="Source Code Pro"/>
                <a:sym typeface="Source Code Pro"/>
              </a:rPr>
              <a:t> (DC)</a:t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93313" y="4082467"/>
            <a:ext cx="149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Source Code Pro"/>
                <a:ea typeface="Source Code Pro"/>
                <a:cs typeface="Source Code Pro"/>
                <a:sym typeface="Source Code Pro"/>
              </a:rPr>
              <a:t>LilBeanie (DE5)</a:t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5038290" y="2361846"/>
            <a:ext cx="149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Source Code Pro"/>
                <a:ea typeface="Source Code Pro"/>
                <a:cs typeface="Source Code Pro"/>
                <a:sym typeface="Source Code Pro"/>
              </a:rPr>
              <a:t>Megan (EC)</a:t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5038290" y="4082467"/>
            <a:ext cx="149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Source Code Pro"/>
                <a:ea typeface="Source Code Pro"/>
                <a:cs typeface="Source Code Pro"/>
                <a:sym typeface="Source Code Pro"/>
              </a:rPr>
              <a:t>Hendrix (GC)</a:t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974754" y="1188028"/>
            <a:ext cx="1216500" cy="44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974754" y="2884815"/>
            <a:ext cx="1148100" cy="44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974754" y="4339130"/>
            <a:ext cx="1148100" cy="44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5062598" y="1188028"/>
            <a:ext cx="1184100" cy="44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5124501" y="2884815"/>
            <a:ext cx="1184100" cy="44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5155961" y="4483691"/>
            <a:ext cx="1148100" cy="44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2151217" y="975567"/>
            <a:ext cx="557400" cy="44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2084674" y="2635247"/>
            <a:ext cx="557400" cy="44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2122812" y="4572923"/>
            <a:ext cx="557400" cy="44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6202168" y="975556"/>
            <a:ext cx="557400" cy="44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6246779" y="2607068"/>
            <a:ext cx="557400" cy="44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6613010" y="4483679"/>
            <a:ext cx="557400" cy="449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92450" y="92450"/>
            <a:ext cx="845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Evidence of Microsynteny Exists in Rosebush gp16 Remote Homologs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