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58"/>
  </p:normalViewPr>
  <p:slideViewPr>
    <p:cSldViewPr snapToGrid="0">
      <p:cViewPr varScale="1">
        <p:scale>
          <a:sx n="104" d="100"/>
          <a:sy n="104" d="100"/>
        </p:scale>
        <p:origin x="232" y="5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C0B19-2ED9-D97F-27AC-2E9433F96D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6D2379-CCE8-4EF3-52BA-A9763E23E0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40A1451-9301-20C7-0A5D-2199C2BB092A}"/>
              </a:ext>
            </a:extLst>
          </p:cNvPr>
          <p:cNvSpPr>
            <a:spLocks noGrp="1"/>
          </p:cNvSpPr>
          <p:nvPr>
            <p:ph type="dt" sz="half" idx="10"/>
          </p:nvPr>
        </p:nvSpPr>
        <p:spPr/>
        <p:txBody>
          <a:bodyPr/>
          <a:lstStyle/>
          <a:p>
            <a:fld id="{B9BA325B-E29C-3945-92BB-39640437042C}" type="datetimeFigureOut">
              <a:rPr lang="en-US" smtClean="0"/>
              <a:t>6/3/25</a:t>
            </a:fld>
            <a:endParaRPr lang="en-US"/>
          </a:p>
        </p:txBody>
      </p:sp>
      <p:sp>
        <p:nvSpPr>
          <p:cNvPr id="5" name="Footer Placeholder 4">
            <a:extLst>
              <a:ext uri="{FF2B5EF4-FFF2-40B4-BE49-F238E27FC236}">
                <a16:creationId xmlns:a16="http://schemas.microsoft.com/office/drawing/2014/main" id="{B13B3239-6264-E7E0-C6A7-789CEE092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4ED498-094B-0CDA-A939-A43F7E06A5EB}"/>
              </a:ext>
            </a:extLst>
          </p:cNvPr>
          <p:cNvSpPr>
            <a:spLocks noGrp="1"/>
          </p:cNvSpPr>
          <p:nvPr>
            <p:ph type="sldNum" sz="quarter" idx="12"/>
          </p:nvPr>
        </p:nvSpPr>
        <p:spPr/>
        <p:txBody>
          <a:bodyPr/>
          <a:lstStyle/>
          <a:p>
            <a:fld id="{0C9D13B8-A81A-DD46-9D92-86B67C032518}" type="slidenum">
              <a:rPr lang="en-US" smtClean="0"/>
              <a:t>‹#›</a:t>
            </a:fld>
            <a:endParaRPr lang="en-US"/>
          </a:p>
        </p:txBody>
      </p:sp>
    </p:spTree>
    <p:extLst>
      <p:ext uri="{BB962C8B-B14F-4D97-AF65-F5344CB8AC3E}">
        <p14:creationId xmlns:p14="http://schemas.microsoft.com/office/powerpoint/2010/main" val="2887391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21D3D-B47B-4607-50F7-E6E25E767E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6281635-6659-7410-E890-D0B234B21C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983828-45C4-FA86-AA47-8E11ADBA6129}"/>
              </a:ext>
            </a:extLst>
          </p:cNvPr>
          <p:cNvSpPr>
            <a:spLocks noGrp="1"/>
          </p:cNvSpPr>
          <p:nvPr>
            <p:ph type="dt" sz="half" idx="10"/>
          </p:nvPr>
        </p:nvSpPr>
        <p:spPr/>
        <p:txBody>
          <a:bodyPr/>
          <a:lstStyle/>
          <a:p>
            <a:fld id="{B9BA325B-E29C-3945-92BB-39640437042C}" type="datetimeFigureOut">
              <a:rPr lang="en-US" smtClean="0"/>
              <a:t>6/3/25</a:t>
            </a:fld>
            <a:endParaRPr lang="en-US"/>
          </a:p>
        </p:txBody>
      </p:sp>
      <p:sp>
        <p:nvSpPr>
          <p:cNvPr id="5" name="Footer Placeholder 4">
            <a:extLst>
              <a:ext uri="{FF2B5EF4-FFF2-40B4-BE49-F238E27FC236}">
                <a16:creationId xmlns:a16="http://schemas.microsoft.com/office/drawing/2014/main" id="{C821BCCE-D907-5E45-CFFD-1EBE076108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F41CE5-AAF0-E612-E66B-651F7FD37A13}"/>
              </a:ext>
            </a:extLst>
          </p:cNvPr>
          <p:cNvSpPr>
            <a:spLocks noGrp="1"/>
          </p:cNvSpPr>
          <p:nvPr>
            <p:ph type="sldNum" sz="quarter" idx="12"/>
          </p:nvPr>
        </p:nvSpPr>
        <p:spPr/>
        <p:txBody>
          <a:bodyPr/>
          <a:lstStyle/>
          <a:p>
            <a:fld id="{0C9D13B8-A81A-DD46-9D92-86B67C032518}" type="slidenum">
              <a:rPr lang="en-US" smtClean="0"/>
              <a:t>‹#›</a:t>
            </a:fld>
            <a:endParaRPr lang="en-US"/>
          </a:p>
        </p:txBody>
      </p:sp>
    </p:spTree>
    <p:extLst>
      <p:ext uri="{BB962C8B-B14F-4D97-AF65-F5344CB8AC3E}">
        <p14:creationId xmlns:p14="http://schemas.microsoft.com/office/powerpoint/2010/main" val="3860214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191C7E-A1C1-BAA1-62E3-73823038D8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D9423D-F4DC-304A-F709-CAE166FF76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6325B5-47C0-694E-64E9-166910E2FAB4}"/>
              </a:ext>
            </a:extLst>
          </p:cNvPr>
          <p:cNvSpPr>
            <a:spLocks noGrp="1"/>
          </p:cNvSpPr>
          <p:nvPr>
            <p:ph type="dt" sz="half" idx="10"/>
          </p:nvPr>
        </p:nvSpPr>
        <p:spPr/>
        <p:txBody>
          <a:bodyPr/>
          <a:lstStyle/>
          <a:p>
            <a:fld id="{B9BA325B-E29C-3945-92BB-39640437042C}" type="datetimeFigureOut">
              <a:rPr lang="en-US" smtClean="0"/>
              <a:t>6/3/25</a:t>
            </a:fld>
            <a:endParaRPr lang="en-US"/>
          </a:p>
        </p:txBody>
      </p:sp>
      <p:sp>
        <p:nvSpPr>
          <p:cNvPr id="5" name="Footer Placeholder 4">
            <a:extLst>
              <a:ext uri="{FF2B5EF4-FFF2-40B4-BE49-F238E27FC236}">
                <a16:creationId xmlns:a16="http://schemas.microsoft.com/office/drawing/2014/main" id="{2CA193C1-103C-59AC-9CE6-1B2D63A2E3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E00E6F-4EF0-308B-8716-A550ADE9AB34}"/>
              </a:ext>
            </a:extLst>
          </p:cNvPr>
          <p:cNvSpPr>
            <a:spLocks noGrp="1"/>
          </p:cNvSpPr>
          <p:nvPr>
            <p:ph type="sldNum" sz="quarter" idx="12"/>
          </p:nvPr>
        </p:nvSpPr>
        <p:spPr/>
        <p:txBody>
          <a:bodyPr/>
          <a:lstStyle/>
          <a:p>
            <a:fld id="{0C9D13B8-A81A-DD46-9D92-86B67C032518}" type="slidenum">
              <a:rPr lang="en-US" smtClean="0"/>
              <a:t>‹#›</a:t>
            </a:fld>
            <a:endParaRPr lang="en-US"/>
          </a:p>
        </p:txBody>
      </p:sp>
    </p:spTree>
    <p:extLst>
      <p:ext uri="{BB962C8B-B14F-4D97-AF65-F5344CB8AC3E}">
        <p14:creationId xmlns:p14="http://schemas.microsoft.com/office/powerpoint/2010/main" val="1963057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B8D93-E407-C25A-6AD0-55EA42D798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EC1BD5-DDF9-1098-B81F-2B2538A8E1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556A79-7ACB-A0F6-6314-7243C24381B9}"/>
              </a:ext>
            </a:extLst>
          </p:cNvPr>
          <p:cNvSpPr>
            <a:spLocks noGrp="1"/>
          </p:cNvSpPr>
          <p:nvPr>
            <p:ph type="dt" sz="half" idx="10"/>
          </p:nvPr>
        </p:nvSpPr>
        <p:spPr/>
        <p:txBody>
          <a:bodyPr/>
          <a:lstStyle/>
          <a:p>
            <a:fld id="{B9BA325B-E29C-3945-92BB-39640437042C}" type="datetimeFigureOut">
              <a:rPr lang="en-US" smtClean="0"/>
              <a:t>6/3/25</a:t>
            </a:fld>
            <a:endParaRPr lang="en-US"/>
          </a:p>
        </p:txBody>
      </p:sp>
      <p:sp>
        <p:nvSpPr>
          <p:cNvPr id="5" name="Footer Placeholder 4">
            <a:extLst>
              <a:ext uri="{FF2B5EF4-FFF2-40B4-BE49-F238E27FC236}">
                <a16:creationId xmlns:a16="http://schemas.microsoft.com/office/drawing/2014/main" id="{872A30E3-77AA-CA59-3DE1-88EE4AF815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3B6E60-044C-FFC9-FA52-3D8E723D7D52}"/>
              </a:ext>
            </a:extLst>
          </p:cNvPr>
          <p:cNvSpPr>
            <a:spLocks noGrp="1"/>
          </p:cNvSpPr>
          <p:nvPr>
            <p:ph type="sldNum" sz="quarter" idx="12"/>
          </p:nvPr>
        </p:nvSpPr>
        <p:spPr/>
        <p:txBody>
          <a:bodyPr/>
          <a:lstStyle/>
          <a:p>
            <a:fld id="{0C9D13B8-A81A-DD46-9D92-86B67C032518}" type="slidenum">
              <a:rPr lang="en-US" smtClean="0"/>
              <a:t>‹#›</a:t>
            </a:fld>
            <a:endParaRPr lang="en-US"/>
          </a:p>
        </p:txBody>
      </p:sp>
    </p:spTree>
    <p:extLst>
      <p:ext uri="{BB962C8B-B14F-4D97-AF65-F5344CB8AC3E}">
        <p14:creationId xmlns:p14="http://schemas.microsoft.com/office/powerpoint/2010/main" val="3429900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2C74F-7593-47B6-E6B0-D5FF941FF9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E90FF8-3CCC-308E-2C50-57B4E142297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8D4B6C-84C0-1DB8-E9DC-0791FA3AD7CF}"/>
              </a:ext>
            </a:extLst>
          </p:cNvPr>
          <p:cNvSpPr>
            <a:spLocks noGrp="1"/>
          </p:cNvSpPr>
          <p:nvPr>
            <p:ph type="dt" sz="half" idx="10"/>
          </p:nvPr>
        </p:nvSpPr>
        <p:spPr/>
        <p:txBody>
          <a:bodyPr/>
          <a:lstStyle/>
          <a:p>
            <a:fld id="{B9BA325B-E29C-3945-92BB-39640437042C}" type="datetimeFigureOut">
              <a:rPr lang="en-US" smtClean="0"/>
              <a:t>6/3/25</a:t>
            </a:fld>
            <a:endParaRPr lang="en-US"/>
          </a:p>
        </p:txBody>
      </p:sp>
      <p:sp>
        <p:nvSpPr>
          <p:cNvPr id="5" name="Footer Placeholder 4">
            <a:extLst>
              <a:ext uri="{FF2B5EF4-FFF2-40B4-BE49-F238E27FC236}">
                <a16:creationId xmlns:a16="http://schemas.microsoft.com/office/drawing/2014/main" id="{2CF0CA7E-9D89-2F5C-111D-4776E7EED8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A66677-24C0-3028-02AB-19845A73AE76}"/>
              </a:ext>
            </a:extLst>
          </p:cNvPr>
          <p:cNvSpPr>
            <a:spLocks noGrp="1"/>
          </p:cNvSpPr>
          <p:nvPr>
            <p:ph type="sldNum" sz="quarter" idx="12"/>
          </p:nvPr>
        </p:nvSpPr>
        <p:spPr/>
        <p:txBody>
          <a:bodyPr/>
          <a:lstStyle/>
          <a:p>
            <a:fld id="{0C9D13B8-A81A-DD46-9D92-86B67C032518}" type="slidenum">
              <a:rPr lang="en-US" smtClean="0"/>
              <a:t>‹#›</a:t>
            </a:fld>
            <a:endParaRPr lang="en-US"/>
          </a:p>
        </p:txBody>
      </p:sp>
    </p:spTree>
    <p:extLst>
      <p:ext uri="{BB962C8B-B14F-4D97-AF65-F5344CB8AC3E}">
        <p14:creationId xmlns:p14="http://schemas.microsoft.com/office/powerpoint/2010/main" val="1177915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3FC67-A654-F4DD-572F-A69DF6EF1A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BA9D59-CB76-EBC1-9B82-450D92138F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D8AD1A-7C78-B574-BE2E-B38840F783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B928CC-0BE9-C4F2-A83E-6AC7BCF4CE38}"/>
              </a:ext>
            </a:extLst>
          </p:cNvPr>
          <p:cNvSpPr>
            <a:spLocks noGrp="1"/>
          </p:cNvSpPr>
          <p:nvPr>
            <p:ph type="dt" sz="half" idx="10"/>
          </p:nvPr>
        </p:nvSpPr>
        <p:spPr/>
        <p:txBody>
          <a:bodyPr/>
          <a:lstStyle/>
          <a:p>
            <a:fld id="{B9BA325B-E29C-3945-92BB-39640437042C}" type="datetimeFigureOut">
              <a:rPr lang="en-US" smtClean="0"/>
              <a:t>6/3/25</a:t>
            </a:fld>
            <a:endParaRPr lang="en-US"/>
          </a:p>
        </p:txBody>
      </p:sp>
      <p:sp>
        <p:nvSpPr>
          <p:cNvPr id="6" name="Footer Placeholder 5">
            <a:extLst>
              <a:ext uri="{FF2B5EF4-FFF2-40B4-BE49-F238E27FC236}">
                <a16:creationId xmlns:a16="http://schemas.microsoft.com/office/drawing/2014/main" id="{E065BC90-0F42-AC79-0EA1-8736859AE3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8CFDD7-4AB1-5006-529E-A03C6B6B7CEA}"/>
              </a:ext>
            </a:extLst>
          </p:cNvPr>
          <p:cNvSpPr>
            <a:spLocks noGrp="1"/>
          </p:cNvSpPr>
          <p:nvPr>
            <p:ph type="sldNum" sz="quarter" idx="12"/>
          </p:nvPr>
        </p:nvSpPr>
        <p:spPr/>
        <p:txBody>
          <a:bodyPr/>
          <a:lstStyle/>
          <a:p>
            <a:fld id="{0C9D13B8-A81A-DD46-9D92-86B67C032518}" type="slidenum">
              <a:rPr lang="en-US" smtClean="0"/>
              <a:t>‹#›</a:t>
            </a:fld>
            <a:endParaRPr lang="en-US"/>
          </a:p>
        </p:txBody>
      </p:sp>
    </p:spTree>
    <p:extLst>
      <p:ext uri="{BB962C8B-B14F-4D97-AF65-F5344CB8AC3E}">
        <p14:creationId xmlns:p14="http://schemas.microsoft.com/office/powerpoint/2010/main" val="2500286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41F62-E71C-DFF1-31FB-AFC15F750E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57D1C7-2110-07A3-52FE-52EF8802C3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7C3391-FAF8-9FDD-9077-5072BD2C23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545291-D531-CA84-E954-D90A5E9981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EE832B-AC48-96BE-6204-4EDCCECBEB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C0B73BC-5F59-B92D-A202-DA471E22DC96}"/>
              </a:ext>
            </a:extLst>
          </p:cNvPr>
          <p:cNvSpPr>
            <a:spLocks noGrp="1"/>
          </p:cNvSpPr>
          <p:nvPr>
            <p:ph type="dt" sz="half" idx="10"/>
          </p:nvPr>
        </p:nvSpPr>
        <p:spPr/>
        <p:txBody>
          <a:bodyPr/>
          <a:lstStyle/>
          <a:p>
            <a:fld id="{B9BA325B-E29C-3945-92BB-39640437042C}" type="datetimeFigureOut">
              <a:rPr lang="en-US" smtClean="0"/>
              <a:t>6/3/25</a:t>
            </a:fld>
            <a:endParaRPr lang="en-US"/>
          </a:p>
        </p:txBody>
      </p:sp>
      <p:sp>
        <p:nvSpPr>
          <p:cNvPr id="8" name="Footer Placeholder 7">
            <a:extLst>
              <a:ext uri="{FF2B5EF4-FFF2-40B4-BE49-F238E27FC236}">
                <a16:creationId xmlns:a16="http://schemas.microsoft.com/office/drawing/2014/main" id="{191885A0-744F-FABB-E784-8D2D1AA897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580B9B7-0E4C-8C68-E31E-1FE591A925FA}"/>
              </a:ext>
            </a:extLst>
          </p:cNvPr>
          <p:cNvSpPr>
            <a:spLocks noGrp="1"/>
          </p:cNvSpPr>
          <p:nvPr>
            <p:ph type="sldNum" sz="quarter" idx="12"/>
          </p:nvPr>
        </p:nvSpPr>
        <p:spPr/>
        <p:txBody>
          <a:bodyPr/>
          <a:lstStyle/>
          <a:p>
            <a:fld id="{0C9D13B8-A81A-DD46-9D92-86B67C032518}" type="slidenum">
              <a:rPr lang="en-US" smtClean="0"/>
              <a:t>‹#›</a:t>
            </a:fld>
            <a:endParaRPr lang="en-US"/>
          </a:p>
        </p:txBody>
      </p:sp>
    </p:spTree>
    <p:extLst>
      <p:ext uri="{BB962C8B-B14F-4D97-AF65-F5344CB8AC3E}">
        <p14:creationId xmlns:p14="http://schemas.microsoft.com/office/powerpoint/2010/main" val="690584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A382E-7A5C-6171-24F0-8513CFAD75B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02D201-2C9E-1D13-9BB2-8B9B7AF36616}"/>
              </a:ext>
            </a:extLst>
          </p:cNvPr>
          <p:cNvSpPr>
            <a:spLocks noGrp="1"/>
          </p:cNvSpPr>
          <p:nvPr>
            <p:ph type="dt" sz="half" idx="10"/>
          </p:nvPr>
        </p:nvSpPr>
        <p:spPr/>
        <p:txBody>
          <a:bodyPr/>
          <a:lstStyle/>
          <a:p>
            <a:fld id="{B9BA325B-E29C-3945-92BB-39640437042C}" type="datetimeFigureOut">
              <a:rPr lang="en-US" smtClean="0"/>
              <a:t>6/3/25</a:t>
            </a:fld>
            <a:endParaRPr lang="en-US"/>
          </a:p>
        </p:txBody>
      </p:sp>
      <p:sp>
        <p:nvSpPr>
          <p:cNvPr id="4" name="Footer Placeholder 3">
            <a:extLst>
              <a:ext uri="{FF2B5EF4-FFF2-40B4-BE49-F238E27FC236}">
                <a16:creationId xmlns:a16="http://schemas.microsoft.com/office/drawing/2014/main" id="{0E4677C5-5261-7182-74B0-B42FF927E6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95785F-3C11-A177-A2DB-D56299E5ED44}"/>
              </a:ext>
            </a:extLst>
          </p:cNvPr>
          <p:cNvSpPr>
            <a:spLocks noGrp="1"/>
          </p:cNvSpPr>
          <p:nvPr>
            <p:ph type="sldNum" sz="quarter" idx="12"/>
          </p:nvPr>
        </p:nvSpPr>
        <p:spPr/>
        <p:txBody>
          <a:bodyPr/>
          <a:lstStyle/>
          <a:p>
            <a:fld id="{0C9D13B8-A81A-DD46-9D92-86B67C032518}" type="slidenum">
              <a:rPr lang="en-US" smtClean="0"/>
              <a:t>‹#›</a:t>
            </a:fld>
            <a:endParaRPr lang="en-US"/>
          </a:p>
        </p:txBody>
      </p:sp>
    </p:spTree>
    <p:extLst>
      <p:ext uri="{BB962C8B-B14F-4D97-AF65-F5344CB8AC3E}">
        <p14:creationId xmlns:p14="http://schemas.microsoft.com/office/powerpoint/2010/main" val="1342207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419B0B-1D21-96A3-1F70-CB78EFA5BA44}"/>
              </a:ext>
            </a:extLst>
          </p:cNvPr>
          <p:cNvSpPr>
            <a:spLocks noGrp="1"/>
          </p:cNvSpPr>
          <p:nvPr>
            <p:ph type="dt" sz="half" idx="10"/>
          </p:nvPr>
        </p:nvSpPr>
        <p:spPr/>
        <p:txBody>
          <a:bodyPr/>
          <a:lstStyle/>
          <a:p>
            <a:fld id="{B9BA325B-E29C-3945-92BB-39640437042C}" type="datetimeFigureOut">
              <a:rPr lang="en-US" smtClean="0"/>
              <a:t>6/3/25</a:t>
            </a:fld>
            <a:endParaRPr lang="en-US"/>
          </a:p>
        </p:txBody>
      </p:sp>
      <p:sp>
        <p:nvSpPr>
          <p:cNvPr id="3" name="Footer Placeholder 2">
            <a:extLst>
              <a:ext uri="{FF2B5EF4-FFF2-40B4-BE49-F238E27FC236}">
                <a16:creationId xmlns:a16="http://schemas.microsoft.com/office/drawing/2014/main" id="{161CE90A-0054-D2FA-D936-CE77E984F4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E4B6E2-E7F7-04FE-A41E-B5A8ABF3294D}"/>
              </a:ext>
            </a:extLst>
          </p:cNvPr>
          <p:cNvSpPr>
            <a:spLocks noGrp="1"/>
          </p:cNvSpPr>
          <p:nvPr>
            <p:ph type="sldNum" sz="quarter" idx="12"/>
          </p:nvPr>
        </p:nvSpPr>
        <p:spPr/>
        <p:txBody>
          <a:bodyPr/>
          <a:lstStyle/>
          <a:p>
            <a:fld id="{0C9D13B8-A81A-DD46-9D92-86B67C032518}" type="slidenum">
              <a:rPr lang="en-US" smtClean="0"/>
              <a:t>‹#›</a:t>
            </a:fld>
            <a:endParaRPr lang="en-US"/>
          </a:p>
        </p:txBody>
      </p:sp>
    </p:spTree>
    <p:extLst>
      <p:ext uri="{BB962C8B-B14F-4D97-AF65-F5344CB8AC3E}">
        <p14:creationId xmlns:p14="http://schemas.microsoft.com/office/powerpoint/2010/main" val="2959365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9FCAE-0E45-A137-A0BF-7D8C0867EF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F90EAD7-756C-C1B0-CE83-DC796D4F72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8C5E7D-AC42-6332-EF8F-3BA494320F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78F6F0-1414-3800-78F4-6B037FA32990}"/>
              </a:ext>
            </a:extLst>
          </p:cNvPr>
          <p:cNvSpPr>
            <a:spLocks noGrp="1"/>
          </p:cNvSpPr>
          <p:nvPr>
            <p:ph type="dt" sz="half" idx="10"/>
          </p:nvPr>
        </p:nvSpPr>
        <p:spPr/>
        <p:txBody>
          <a:bodyPr/>
          <a:lstStyle/>
          <a:p>
            <a:fld id="{B9BA325B-E29C-3945-92BB-39640437042C}" type="datetimeFigureOut">
              <a:rPr lang="en-US" smtClean="0"/>
              <a:t>6/3/25</a:t>
            </a:fld>
            <a:endParaRPr lang="en-US"/>
          </a:p>
        </p:txBody>
      </p:sp>
      <p:sp>
        <p:nvSpPr>
          <p:cNvPr id="6" name="Footer Placeholder 5">
            <a:extLst>
              <a:ext uri="{FF2B5EF4-FFF2-40B4-BE49-F238E27FC236}">
                <a16:creationId xmlns:a16="http://schemas.microsoft.com/office/drawing/2014/main" id="{0FD153B3-0772-7A14-EFDF-A1E0C12851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DB263D-850E-796C-03B6-EDD97691A641}"/>
              </a:ext>
            </a:extLst>
          </p:cNvPr>
          <p:cNvSpPr>
            <a:spLocks noGrp="1"/>
          </p:cNvSpPr>
          <p:nvPr>
            <p:ph type="sldNum" sz="quarter" idx="12"/>
          </p:nvPr>
        </p:nvSpPr>
        <p:spPr/>
        <p:txBody>
          <a:bodyPr/>
          <a:lstStyle/>
          <a:p>
            <a:fld id="{0C9D13B8-A81A-DD46-9D92-86B67C032518}" type="slidenum">
              <a:rPr lang="en-US" smtClean="0"/>
              <a:t>‹#›</a:t>
            </a:fld>
            <a:endParaRPr lang="en-US"/>
          </a:p>
        </p:txBody>
      </p:sp>
    </p:spTree>
    <p:extLst>
      <p:ext uri="{BB962C8B-B14F-4D97-AF65-F5344CB8AC3E}">
        <p14:creationId xmlns:p14="http://schemas.microsoft.com/office/powerpoint/2010/main" val="3258456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AF75B-BD97-523E-D9B4-52EDBCEEBB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2DAFEF-7B80-1FB1-0C28-CD128C6FD6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26E622-168B-3CA9-E4EE-60525FBC28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4CBD9E-18E8-10EA-3F35-BED7C9FA7926}"/>
              </a:ext>
            </a:extLst>
          </p:cNvPr>
          <p:cNvSpPr>
            <a:spLocks noGrp="1"/>
          </p:cNvSpPr>
          <p:nvPr>
            <p:ph type="dt" sz="half" idx="10"/>
          </p:nvPr>
        </p:nvSpPr>
        <p:spPr/>
        <p:txBody>
          <a:bodyPr/>
          <a:lstStyle/>
          <a:p>
            <a:fld id="{B9BA325B-E29C-3945-92BB-39640437042C}" type="datetimeFigureOut">
              <a:rPr lang="en-US" smtClean="0"/>
              <a:t>6/3/25</a:t>
            </a:fld>
            <a:endParaRPr lang="en-US"/>
          </a:p>
        </p:txBody>
      </p:sp>
      <p:sp>
        <p:nvSpPr>
          <p:cNvPr id="6" name="Footer Placeholder 5">
            <a:extLst>
              <a:ext uri="{FF2B5EF4-FFF2-40B4-BE49-F238E27FC236}">
                <a16:creationId xmlns:a16="http://schemas.microsoft.com/office/drawing/2014/main" id="{D099CE74-9A62-6EED-0A8E-0EED9087E1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129B24-C2D9-4155-4004-7B97192B4D02}"/>
              </a:ext>
            </a:extLst>
          </p:cNvPr>
          <p:cNvSpPr>
            <a:spLocks noGrp="1"/>
          </p:cNvSpPr>
          <p:nvPr>
            <p:ph type="sldNum" sz="quarter" idx="12"/>
          </p:nvPr>
        </p:nvSpPr>
        <p:spPr/>
        <p:txBody>
          <a:bodyPr/>
          <a:lstStyle/>
          <a:p>
            <a:fld id="{0C9D13B8-A81A-DD46-9D92-86B67C032518}" type="slidenum">
              <a:rPr lang="en-US" smtClean="0"/>
              <a:t>‹#›</a:t>
            </a:fld>
            <a:endParaRPr lang="en-US"/>
          </a:p>
        </p:txBody>
      </p:sp>
    </p:spTree>
    <p:extLst>
      <p:ext uri="{BB962C8B-B14F-4D97-AF65-F5344CB8AC3E}">
        <p14:creationId xmlns:p14="http://schemas.microsoft.com/office/powerpoint/2010/main" val="2227441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69197F-6AC9-69C4-298E-C445CABC90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5B4D37-BCA6-FD2F-86AB-D743238B46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25B89F-D0B4-EE16-54FF-464BE49C56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9BA325B-E29C-3945-92BB-39640437042C}" type="datetimeFigureOut">
              <a:rPr lang="en-US" smtClean="0"/>
              <a:t>6/3/25</a:t>
            </a:fld>
            <a:endParaRPr lang="en-US"/>
          </a:p>
        </p:txBody>
      </p:sp>
      <p:sp>
        <p:nvSpPr>
          <p:cNvPr id="5" name="Footer Placeholder 4">
            <a:extLst>
              <a:ext uri="{FF2B5EF4-FFF2-40B4-BE49-F238E27FC236}">
                <a16:creationId xmlns:a16="http://schemas.microsoft.com/office/drawing/2014/main" id="{15EC6874-EE12-28EB-A12C-39387D226C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D5CE003-A637-CBF6-C214-DB7F0CC3FD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C9D13B8-A81A-DD46-9D92-86B67C032518}" type="slidenum">
              <a:rPr lang="en-US" smtClean="0"/>
              <a:t>‹#›</a:t>
            </a:fld>
            <a:endParaRPr lang="en-US"/>
          </a:p>
        </p:txBody>
      </p:sp>
    </p:spTree>
    <p:extLst>
      <p:ext uri="{BB962C8B-B14F-4D97-AF65-F5344CB8AC3E}">
        <p14:creationId xmlns:p14="http://schemas.microsoft.com/office/powerpoint/2010/main" val="4218660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group of numbers and symbols&#10;&#10;AI-generated content may be incorrect.">
            <a:extLst>
              <a:ext uri="{FF2B5EF4-FFF2-40B4-BE49-F238E27FC236}">
                <a16:creationId xmlns:a16="http://schemas.microsoft.com/office/drawing/2014/main" id="{6961FFB8-3CCF-4106-4C22-8676730078E6}"/>
              </a:ext>
            </a:extLst>
          </p:cNvPr>
          <p:cNvPicPr>
            <a:picLocks noChangeAspect="1"/>
          </p:cNvPicPr>
          <p:nvPr/>
        </p:nvPicPr>
        <p:blipFill>
          <a:blip r:embed="rId2"/>
          <a:srcRect l="26357"/>
          <a:stretch>
            <a:fillRect/>
          </a:stretch>
        </p:blipFill>
        <p:spPr>
          <a:xfrm>
            <a:off x="7740686" y="4590935"/>
            <a:ext cx="3046892" cy="1763648"/>
          </a:xfrm>
          <a:prstGeom prst="rect">
            <a:avLst/>
          </a:prstGeom>
        </p:spPr>
      </p:pic>
      <p:sp>
        <p:nvSpPr>
          <p:cNvPr id="3" name="Rectangle 2">
            <a:extLst>
              <a:ext uri="{FF2B5EF4-FFF2-40B4-BE49-F238E27FC236}">
                <a16:creationId xmlns:a16="http://schemas.microsoft.com/office/drawing/2014/main" id="{43C1160D-480A-4C37-BCCA-59AE2009DD40}"/>
              </a:ext>
            </a:extLst>
          </p:cNvPr>
          <p:cNvSpPr/>
          <p:nvPr/>
        </p:nvSpPr>
        <p:spPr>
          <a:xfrm>
            <a:off x="8138008" y="4738810"/>
            <a:ext cx="1643513" cy="1523147"/>
          </a:xfrm>
          <a:prstGeom prst="rect">
            <a:avLst/>
          </a:prstGeom>
          <a:noFill/>
          <a:ln w="698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DE7465C2-6846-4625-3E51-3484A4712872}"/>
              </a:ext>
            </a:extLst>
          </p:cNvPr>
          <p:cNvSpPr txBox="1"/>
          <p:nvPr/>
        </p:nvSpPr>
        <p:spPr>
          <a:xfrm>
            <a:off x="10134769" y="3762610"/>
            <a:ext cx="1761188" cy="923330"/>
          </a:xfrm>
          <a:prstGeom prst="rect">
            <a:avLst/>
          </a:prstGeom>
          <a:noFill/>
          <a:ln w="69850">
            <a:solidFill>
              <a:schemeClr val="accent3">
                <a:lumMod val="40000"/>
                <a:lumOff val="60000"/>
              </a:schemeClr>
            </a:solidFill>
          </a:ln>
        </p:spPr>
        <p:txBody>
          <a:bodyPr wrap="square" rtlCol="0">
            <a:spAutoFit/>
          </a:bodyPr>
          <a:lstStyle/>
          <a:p>
            <a:r>
              <a:rPr lang="en-US" dirty="0"/>
              <a:t>End of protein!</a:t>
            </a:r>
          </a:p>
          <a:p>
            <a:r>
              <a:rPr lang="en-US" dirty="0"/>
              <a:t>Mg++ binding tail not present</a:t>
            </a:r>
          </a:p>
        </p:txBody>
      </p:sp>
      <p:sp>
        <p:nvSpPr>
          <p:cNvPr id="5" name="Rectangle 4">
            <a:extLst>
              <a:ext uri="{FF2B5EF4-FFF2-40B4-BE49-F238E27FC236}">
                <a16:creationId xmlns:a16="http://schemas.microsoft.com/office/drawing/2014/main" id="{487A07AB-0089-FA60-6E38-153D488E0BC0}"/>
              </a:ext>
            </a:extLst>
          </p:cNvPr>
          <p:cNvSpPr/>
          <p:nvPr/>
        </p:nvSpPr>
        <p:spPr>
          <a:xfrm>
            <a:off x="9866692" y="4804933"/>
            <a:ext cx="697601" cy="348147"/>
          </a:xfrm>
          <a:prstGeom prst="rect">
            <a:avLst/>
          </a:prstGeom>
          <a:noFill/>
          <a:ln w="69850">
            <a:solidFill>
              <a:schemeClr val="accent3">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close up of a line&#10;&#10;AI-generated content may be incorrect.">
            <a:extLst>
              <a:ext uri="{FF2B5EF4-FFF2-40B4-BE49-F238E27FC236}">
                <a16:creationId xmlns:a16="http://schemas.microsoft.com/office/drawing/2014/main" id="{D342EECB-9739-CFE4-6446-1CE6AC36346E}"/>
              </a:ext>
            </a:extLst>
          </p:cNvPr>
          <p:cNvPicPr>
            <a:picLocks noChangeAspect="1"/>
          </p:cNvPicPr>
          <p:nvPr/>
        </p:nvPicPr>
        <p:blipFill>
          <a:blip r:embed="rId3"/>
          <a:stretch>
            <a:fillRect/>
          </a:stretch>
        </p:blipFill>
        <p:spPr>
          <a:xfrm>
            <a:off x="0" y="388841"/>
            <a:ext cx="12560184" cy="2422113"/>
          </a:xfrm>
          <a:prstGeom prst="rect">
            <a:avLst/>
          </a:prstGeom>
        </p:spPr>
      </p:pic>
      <p:sp>
        <p:nvSpPr>
          <p:cNvPr id="9" name="Rectangle 8">
            <a:extLst>
              <a:ext uri="{FF2B5EF4-FFF2-40B4-BE49-F238E27FC236}">
                <a16:creationId xmlns:a16="http://schemas.microsoft.com/office/drawing/2014/main" id="{D4B86EAD-32B1-E1AD-791C-8E37FD063A14}"/>
              </a:ext>
            </a:extLst>
          </p:cNvPr>
          <p:cNvSpPr/>
          <p:nvPr/>
        </p:nvSpPr>
        <p:spPr>
          <a:xfrm>
            <a:off x="3213652" y="492016"/>
            <a:ext cx="728869" cy="2422113"/>
          </a:xfrm>
          <a:prstGeom prst="rect">
            <a:avLst/>
          </a:prstGeom>
          <a:noFill/>
          <a:ln w="69850">
            <a:solidFill>
              <a:schemeClr val="tx2">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5B05F0AC-E1CE-F49E-FFFF-B36835A0163A}"/>
              </a:ext>
            </a:extLst>
          </p:cNvPr>
          <p:cNvSpPr txBox="1"/>
          <p:nvPr/>
        </p:nvSpPr>
        <p:spPr>
          <a:xfrm>
            <a:off x="530717" y="3192059"/>
            <a:ext cx="6823607" cy="3139321"/>
          </a:xfrm>
          <a:prstGeom prst="rect">
            <a:avLst/>
          </a:prstGeom>
          <a:noFill/>
        </p:spPr>
        <p:txBody>
          <a:bodyPr wrap="square" rtlCol="0">
            <a:spAutoFit/>
          </a:bodyPr>
          <a:lstStyle/>
          <a:p>
            <a:r>
              <a:rPr lang="en-US" dirty="0"/>
              <a:t>Based on the “How to call a RecA this protein had two issues which suggested it might not be a valid </a:t>
            </a:r>
            <a:r>
              <a:rPr lang="en-US" dirty="0" err="1"/>
              <a:t>recA</a:t>
            </a:r>
            <a:endParaRPr lang="en-US" dirty="0"/>
          </a:p>
          <a:p>
            <a:endParaRPr lang="en-US" dirty="0"/>
          </a:p>
          <a:p>
            <a:r>
              <a:rPr lang="en-US" dirty="0"/>
              <a:t>Note above how in this particular phage protein the Hydrolytic residue (i.e. the E in the 4PPF crystal) is aligning to a S in this phage protein. Biochemically a Serine cannot substitute for a Glutamic Acid they are very different. However, there is a Glu just to the right.</a:t>
            </a:r>
          </a:p>
          <a:p>
            <a:endParaRPr lang="en-US" dirty="0"/>
          </a:p>
          <a:p>
            <a:r>
              <a:rPr lang="en-US" dirty="0"/>
              <a:t>Second the protein was shorter and while alignment to the C-terminal domain was present this phage protein was only 338 amino acids long so it was missing the final Mg binding domain.</a:t>
            </a:r>
          </a:p>
        </p:txBody>
      </p:sp>
    </p:spTree>
    <p:extLst>
      <p:ext uri="{BB962C8B-B14F-4D97-AF65-F5344CB8AC3E}">
        <p14:creationId xmlns:p14="http://schemas.microsoft.com/office/powerpoint/2010/main" val="698590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8" descr="A close-up of a molecule&#10;&#10;AI-generated content may be incorrect.">
            <a:extLst>
              <a:ext uri="{FF2B5EF4-FFF2-40B4-BE49-F238E27FC236}">
                <a16:creationId xmlns:a16="http://schemas.microsoft.com/office/drawing/2014/main" id="{5F669E15-E96E-B367-EFA8-469316A01011}"/>
              </a:ext>
            </a:extLst>
          </p:cNvPr>
          <p:cNvPicPr>
            <a:picLocks noChangeAspect="1"/>
          </p:cNvPicPr>
          <p:nvPr/>
        </p:nvPicPr>
        <p:blipFill>
          <a:blip r:embed="rId2"/>
          <a:stretch>
            <a:fillRect/>
          </a:stretch>
        </p:blipFill>
        <p:spPr>
          <a:xfrm>
            <a:off x="0" y="1269982"/>
            <a:ext cx="9403602" cy="5222893"/>
          </a:xfrm>
          <a:prstGeom prst="rect">
            <a:avLst/>
          </a:prstGeom>
        </p:spPr>
      </p:pic>
      <p:sp>
        <p:nvSpPr>
          <p:cNvPr id="3" name="TextBox 2">
            <a:extLst>
              <a:ext uri="{FF2B5EF4-FFF2-40B4-BE49-F238E27FC236}">
                <a16:creationId xmlns:a16="http://schemas.microsoft.com/office/drawing/2014/main" id="{B6ED31D1-C55D-F46B-7D77-5549741631D1}"/>
              </a:ext>
            </a:extLst>
          </p:cNvPr>
          <p:cNvSpPr txBox="1"/>
          <p:nvPr/>
        </p:nvSpPr>
        <p:spPr>
          <a:xfrm>
            <a:off x="348563" y="152570"/>
            <a:ext cx="11494873" cy="1077218"/>
          </a:xfrm>
          <a:prstGeom prst="rect">
            <a:avLst/>
          </a:prstGeom>
          <a:noFill/>
        </p:spPr>
        <p:txBody>
          <a:bodyPr wrap="square">
            <a:spAutoFit/>
          </a:bodyPr>
          <a:lstStyle/>
          <a:p>
            <a:r>
              <a:rPr lang="en-US" sz="2800" dirty="0"/>
              <a:t>Could the E to the right of the S provide the hydrolytic activity needed? </a:t>
            </a:r>
          </a:p>
          <a:p>
            <a:r>
              <a:rPr lang="en-US" dirty="0"/>
              <a:t>We used </a:t>
            </a:r>
            <a:r>
              <a:rPr lang="en-US" dirty="0" err="1"/>
              <a:t>alphafold</a:t>
            </a:r>
            <a:r>
              <a:rPr lang="en-US" dirty="0"/>
              <a:t> to predict the 3d structure of this protein and then compared that structure to three other published structures of RecA. By using special software we could focus in on the region with this hydrolytic residue.</a:t>
            </a:r>
          </a:p>
        </p:txBody>
      </p:sp>
      <p:sp>
        <p:nvSpPr>
          <p:cNvPr id="5" name="TextBox 4">
            <a:extLst>
              <a:ext uri="{FF2B5EF4-FFF2-40B4-BE49-F238E27FC236}">
                <a16:creationId xmlns:a16="http://schemas.microsoft.com/office/drawing/2014/main" id="{E8B0C813-980F-9341-1DAD-07B9420CD6D3}"/>
              </a:ext>
            </a:extLst>
          </p:cNvPr>
          <p:cNvSpPr txBox="1"/>
          <p:nvPr/>
        </p:nvSpPr>
        <p:spPr>
          <a:xfrm>
            <a:off x="8861518" y="1950861"/>
            <a:ext cx="2676104" cy="3785652"/>
          </a:xfrm>
          <a:prstGeom prst="rect">
            <a:avLst/>
          </a:prstGeom>
          <a:noFill/>
        </p:spPr>
        <p:txBody>
          <a:bodyPr wrap="square" rtlCol="0">
            <a:spAutoFit/>
          </a:bodyPr>
          <a:lstStyle/>
          <a:p>
            <a:r>
              <a:rPr lang="en-US" sz="2000" dirty="0"/>
              <a:t>Note that while the backbone moves around the placement of the Glu is predicted to be in the same place for all 4 so this shift in the HHPRED alignment is NOT good evidence for lack of hydrolytic activity and shows a limitation in the HHPRED analysis</a:t>
            </a:r>
          </a:p>
        </p:txBody>
      </p:sp>
    </p:spTree>
    <p:extLst>
      <p:ext uri="{BB962C8B-B14F-4D97-AF65-F5344CB8AC3E}">
        <p14:creationId xmlns:p14="http://schemas.microsoft.com/office/powerpoint/2010/main" val="1891263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group of numbers and symbols&#10;&#10;AI-generated content may be incorrect.">
            <a:extLst>
              <a:ext uri="{FF2B5EF4-FFF2-40B4-BE49-F238E27FC236}">
                <a16:creationId xmlns:a16="http://schemas.microsoft.com/office/drawing/2014/main" id="{2D381ACE-8786-AFAD-AC8E-9A0A9A67396E}"/>
              </a:ext>
            </a:extLst>
          </p:cNvPr>
          <p:cNvPicPr>
            <a:picLocks noChangeAspect="1"/>
          </p:cNvPicPr>
          <p:nvPr/>
        </p:nvPicPr>
        <p:blipFill>
          <a:blip r:embed="rId2"/>
          <a:srcRect l="26357"/>
          <a:stretch>
            <a:fillRect/>
          </a:stretch>
        </p:blipFill>
        <p:spPr>
          <a:xfrm>
            <a:off x="7777757" y="1489389"/>
            <a:ext cx="3046892" cy="1763648"/>
          </a:xfrm>
          <a:prstGeom prst="rect">
            <a:avLst/>
          </a:prstGeom>
        </p:spPr>
      </p:pic>
      <p:sp>
        <p:nvSpPr>
          <p:cNvPr id="3" name="Rectangle 2">
            <a:extLst>
              <a:ext uri="{FF2B5EF4-FFF2-40B4-BE49-F238E27FC236}">
                <a16:creationId xmlns:a16="http://schemas.microsoft.com/office/drawing/2014/main" id="{9D4C97D3-D977-8229-F685-722B7EACE034}"/>
              </a:ext>
            </a:extLst>
          </p:cNvPr>
          <p:cNvSpPr/>
          <p:nvPr/>
        </p:nvSpPr>
        <p:spPr>
          <a:xfrm>
            <a:off x="8175079" y="1637264"/>
            <a:ext cx="1643513" cy="1523147"/>
          </a:xfrm>
          <a:prstGeom prst="rect">
            <a:avLst/>
          </a:prstGeom>
          <a:noFill/>
          <a:ln w="698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06C5427D-E60B-3808-DA23-8ACA8BA0836E}"/>
              </a:ext>
            </a:extLst>
          </p:cNvPr>
          <p:cNvSpPr txBox="1"/>
          <p:nvPr/>
        </p:nvSpPr>
        <p:spPr>
          <a:xfrm>
            <a:off x="10171840" y="661064"/>
            <a:ext cx="1761188" cy="923330"/>
          </a:xfrm>
          <a:prstGeom prst="rect">
            <a:avLst/>
          </a:prstGeom>
          <a:noFill/>
          <a:ln w="69850">
            <a:solidFill>
              <a:schemeClr val="accent3">
                <a:lumMod val="40000"/>
                <a:lumOff val="60000"/>
              </a:schemeClr>
            </a:solidFill>
          </a:ln>
        </p:spPr>
        <p:txBody>
          <a:bodyPr wrap="square" rtlCol="0">
            <a:spAutoFit/>
          </a:bodyPr>
          <a:lstStyle/>
          <a:p>
            <a:r>
              <a:rPr lang="en-US" dirty="0"/>
              <a:t>End of protein!</a:t>
            </a:r>
          </a:p>
          <a:p>
            <a:r>
              <a:rPr lang="en-US" dirty="0"/>
              <a:t>Mg++ binding tail not present</a:t>
            </a:r>
          </a:p>
        </p:txBody>
      </p:sp>
      <p:sp>
        <p:nvSpPr>
          <p:cNvPr id="5" name="Rectangle 4">
            <a:extLst>
              <a:ext uri="{FF2B5EF4-FFF2-40B4-BE49-F238E27FC236}">
                <a16:creationId xmlns:a16="http://schemas.microsoft.com/office/drawing/2014/main" id="{051A5B30-03E9-8C23-6296-CCAA43DAD668}"/>
              </a:ext>
            </a:extLst>
          </p:cNvPr>
          <p:cNvSpPr/>
          <p:nvPr/>
        </p:nvSpPr>
        <p:spPr>
          <a:xfrm>
            <a:off x="9903763" y="1703387"/>
            <a:ext cx="697601" cy="348147"/>
          </a:xfrm>
          <a:prstGeom prst="rect">
            <a:avLst/>
          </a:prstGeom>
          <a:noFill/>
          <a:ln w="69850">
            <a:solidFill>
              <a:schemeClr val="accent3">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2010C32F-659F-701C-418F-AF300A60BDF7}"/>
              </a:ext>
            </a:extLst>
          </p:cNvPr>
          <p:cNvSpPr txBox="1"/>
          <p:nvPr/>
        </p:nvSpPr>
        <p:spPr>
          <a:xfrm>
            <a:off x="348563" y="152570"/>
            <a:ext cx="11494873" cy="523220"/>
          </a:xfrm>
          <a:prstGeom prst="rect">
            <a:avLst/>
          </a:prstGeom>
          <a:noFill/>
        </p:spPr>
        <p:txBody>
          <a:bodyPr wrap="square">
            <a:spAutoFit/>
          </a:bodyPr>
          <a:lstStyle/>
          <a:p>
            <a:r>
              <a:rPr lang="en-US" sz="2800" dirty="0"/>
              <a:t>What about the missing Mg binding domain at the end?</a:t>
            </a:r>
            <a:endParaRPr lang="en-US" dirty="0"/>
          </a:p>
        </p:txBody>
      </p:sp>
      <p:sp>
        <p:nvSpPr>
          <p:cNvPr id="8" name="Content Placeholder 2">
            <a:extLst>
              <a:ext uri="{FF2B5EF4-FFF2-40B4-BE49-F238E27FC236}">
                <a16:creationId xmlns:a16="http://schemas.microsoft.com/office/drawing/2014/main" id="{C9772388-17AE-4F39-04FC-A03BDB5B7229}"/>
              </a:ext>
            </a:extLst>
          </p:cNvPr>
          <p:cNvSpPr txBox="1">
            <a:spLocks/>
          </p:cNvSpPr>
          <p:nvPr/>
        </p:nvSpPr>
        <p:spPr>
          <a:xfrm>
            <a:off x="152919" y="2881510"/>
            <a:ext cx="11582400" cy="433141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We found this paper:</a:t>
            </a:r>
          </a:p>
          <a:p>
            <a:r>
              <a:rPr lang="en-US" dirty="0"/>
              <a:t>.” </a:t>
            </a:r>
            <a:r>
              <a:rPr lang="en-US" i="1" dirty="0"/>
              <a:t>Journal of Biological Chemistry</a:t>
            </a:r>
            <a:r>
              <a:rPr lang="en-US" dirty="0"/>
              <a:t>, vol. 278, no. 18, 2003, pp. 16381–88, ‌</a:t>
            </a:r>
            <a:r>
              <a:rPr lang="en-US" dirty="0" err="1"/>
              <a:t>Lusetti</a:t>
            </a:r>
            <a:r>
              <a:rPr lang="en-US" dirty="0"/>
              <a:t>, Shelley L., et al. “Magnesium Ion-Dependent Activation of the RecA Protein Involves the C Terminus</a:t>
            </a:r>
          </a:p>
          <a:p>
            <a:r>
              <a:rPr lang="en-US" dirty="0"/>
              <a:t>It turns out, the last 17 amino acid residues of the RecA C-terminus (RecA</a:t>
            </a:r>
            <a:r>
              <a:rPr lang="el-GR" dirty="0"/>
              <a:t>Δ</a:t>
            </a:r>
            <a:r>
              <a:rPr lang="en-US" dirty="0"/>
              <a:t>C17) are important for regulating the RecA activity, and removing these amino acids makes the RecA MORE ACTIVE. Thus this phage protein is also very likely active and the fact that the end is missing is not good evidence of lack of activity.</a:t>
            </a:r>
          </a:p>
        </p:txBody>
      </p:sp>
    </p:spTree>
    <p:extLst>
      <p:ext uri="{BB962C8B-B14F-4D97-AF65-F5344CB8AC3E}">
        <p14:creationId xmlns:p14="http://schemas.microsoft.com/office/powerpoint/2010/main" val="3312778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TotalTime>
  <Words>356</Words>
  <Application>Microsoft Macintosh PowerPoint</Application>
  <PresentationFormat>Widescreen</PresentationFormat>
  <Paragraphs>16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Aptos</vt:lpstr>
      <vt:lpstr>Aptos Display</vt:lpstr>
      <vt:lpstr>Arial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Shaffer, Chris</dc:creator>
  <cp:lastModifiedBy>Shaffer, Chris</cp:lastModifiedBy>
  <cp:revision>1</cp:revision>
  <dcterms:created xsi:type="dcterms:W3CDTF">2025-06-03T16:54:48Z</dcterms:created>
  <dcterms:modified xsi:type="dcterms:W3CDTF">2025-06-03T17:14:44Z</dcterms:modified>
</cp:coreProperties>
</file>