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56" r:id="rId2"/>
    <p:sldId id="257" r:id="rId3"/>
    <p:sldId id="274" r:id="rId4"/>
    <p:sldId id="273" r:id="rId5"/>
    <p:sldId id="275" r:id="rId6"/>
    <p:sldId id="276" r:id="rId7"/>
    <p:sldId id="270" r:id="rId8"/>
    <p:sldId id="272" r:id="rId9"/>
    <p:sldId id="282" r:id="rId10"/>
    <p:sldId id="283" r:id="rId11"/>
    <p:sldId id="284" r:id="rId12"/>
    <p:sldId id="285" r:id="rId13"/>
    <p:sldId id="28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1C5024-FCC1-4058-81CC-00B63705BC73}" type="datetimeFigureOut">
              <a:rPr lang="en-US" smtClean="0"/>
              <a:t>1/26/2022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422542-B87F-4385-819D-689F5F14B1E8}" type="slidenum">
              <a:rPr lang="en-US" smtClean="0"/>
              <a:t>‹#›</a:t>
            </a:fld>
            <a:endParaRPr lang="en-US"/>
          </a:p>
        </p:txBody>
      </p:sp>
    </p:spTree>
    <p:extLst>
      <p:ext uri="{BB962C8B-B14F-4D97-AF65-F5344CB8AC3E}">
        <p14:creationId xmlns:p14="http://schemas.microsoft.com/office/powerpoint/2010/main" val="896283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3D75F403-64F3-4704-845E-3860D3AF4F8C}" type="datetimeFigureOut">
              <a:rPr lang="en-US" smtClean="0"/>
              <a:t>1/26/2022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E869F9AE-E25D-487E-B642-3F3B61AB696E}"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solidFill>
                  <a:schemeClr val="accent2">
                    <a:lumMod val="60000"/>
                    <a:lumOff val="40000"/>
                  </a:schemeClr>
                </a:solidFill>
                <a:effectLst>
                  <a:reflection blurRad="12700" stA="34000" endA="740" endPos="53000" dir="5400000" sy="-100000" algn="bl" rotWithShape="0"/>
                </a:effectLst>
              </a:defRPr>
            </a:lvl1pPr>
            <a:extLst/>
          </a:lstStyle>
          <a:p>
            <a:r>
              <a:rPr kumimoji="0" lang="en-US" dirty="0"/>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rgbClr val="00B05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D75F403-64F3-4704-845E-3860D3AF4F8C}"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9F9AE-E25D-487E-B642-3F3B61AB696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D75F403-64F3-4704-845E-3860D3AF4F8C}"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9F9AE-E25D-487E-B642-3F3B61AB696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60000"/>
                    <a:lumOff val="40000"/>
                  </a:schemeClr>
                </a:solidFill>
              </a:defRPr>
            </a:lvl1pPr>
          </a:lstStyle>
          <a:p>
            <a:r>
              <a:rPr kumimoji="0" lang="en-US" dirty="0"/>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D75F403-64F3-4704-845E-3860D3AF4F8C}"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9F9AE-E25D-487E-B642-3F3B61AB696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D75F403-64F3-4704-845E-3860D3AF4F8C}"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9F9AE-E25D-487E-B642-3F3B61AB696E}"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D75F403-64F3-4704-845E-3860D3AF4F8C}"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9F9AE-E25D-487E-B642-3F3B61AB696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D75F403-64F3-4704-845E-3860D3AF4F8C}" type="datetimeFigureOut">
              <a:rPr lang="en-US" smtClean="0"/>
              <a:t>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69F9AE-E25D-487E-B642-3F3B61AB696E}"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3D75F403-64F3-4704-845E-3860D3AF4F8C}" type="datetimeFigureOut">
              <a:rPr lang="en-US" smtClean="0"/>
              <a:t>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69F9AE-E25D-487E-B642-3F3B61AB696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75F403-64F3-4704-845E-3860D3AF4F8C}" type="datetimeFigureOut">
              <a:rPr lang="en-US" smtClean="0"/>
              <a:t>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69F9AE-E25D-487E-B642-3F3B61AB696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D75F403-64F3-4704-845E-3860D3AF4F8C}"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9F9AE-E25D-487E-B642-3F3B61AB696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3D75F403-64F3-4704-845E-3860D3AF4F8C}" type="datetimeFigureOut">
              <a:rPr lang="en-US" smtClean="0"/>
              <a:t>1/26/2022</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E869F9AE-E25D-487E-B642-3F3B61AB696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shade val="100000"/>
                <a:satMod val="150000"/>
              </a:schemeClr>
            </a:gs>
            <a:gs pos="65000">
              <a:schemeClr val="bg1">
                <a:shade val="90000"/>
                <a:satMod val="375000"/>
              </a:schemeClr>
            </a:gs>
            <a:gs pos="100000">
              <a:srgbClr val="00B050"/>
            </a:gs>
          </a:gsLst>
          <a:lin ang="5400000" scaled="0"/>
          <a:tileRect/>
        </a:gradFill>
        <a:effectLst/>
      </p:bgPr>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3D75F403-64F3-4704-845E-3860D3AF4F8C}" type="datetimeFigureOut">
              <a:rPr lang="en-US" smtClean="0"/>
              <a:t>1/26/2022</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E869F9AE-E25D-487E-B642-3F3B61AB696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iscover.kbrinsgd.org/evidence/summar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INTRODUCTORY BIOLOGY RESEARCH Laboratory Ii</a:t>
            </a:r>
          </a:p>
        </p:txBody>
      </p:sp>
      <p:sp>
        <p:nvSpPr>
          <p:cNvPr id="3" name="Subtitle 2"/>
          <p:cNvSpPr>
            <a:spLocks noGrp="1"/>
          </p:cNvSpPr>
          <p:nvPr>
            <p:ph type="subTitle" idx="1"/>
          </p:nvPr>
        </p:nvSpPr>
        <p:spPr/>
        <p:txBody>
          <a:bodyPr/>
          <a:lstStyle/>
          <a:p>
            <a:r>
              <a:rPr lang="en-US" dirty="0"/>
              <a:t>PHAGES</a:t>
            </a:r>
          </a:p>
        </p:txBody>
      </p:sp>
    </p:spTree>
    <p:extLst>
      <p:ext uri="{BB962C8B-B14F-4D97-AF65-F5344CB8AC3E}">
        <p14:creationId xmlns:p14="http://schemas.microsoft.com/office/powerpoint/2010/main" val="485336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14400" y="457200"/>
            <a:ext cx="7772400" cy="5898360"/>
          </a:xfrm>
        </p:spPr>
        <p:txBody>
          <a:bodyPr>
            <a:noAutofit/>
          </a:bodyPr>
          <a:lstStyle/>
          <a:p>
            <a:pPr marL="68580" indent="0">
              <a:buNone/>
            </a:pPr>
            <a:r>
              <a:rPr lang="en-US" sz="1800" dirty="0"/>
              <a:t>10.   Each protein-coding gene ends with a stop codon (TAG, TGA, or TAA).</a:t>
            </a:r>
          </a:p>
          <a:p>
            <a:pPr marL="68580" indent="0">
              <a:buNone/>
            </a:pPr>
            <a:endParaRPr lang="en-US" sz="1800" dirty="0"/>
          </a:p>
          <a:p>
            <a:pPr marL="68580" indent="0">
              <a:buNone/>
            </a:pPr>
            <a:r>
              <a:rPr lang="en-US" sz="1800" dirty="0"/>
              <a:t>11.   Each protein-coding gene starts with an initiation codon, ATG, GTG, or TTG.  But note that TTG is used rarely (about 7% of all genes).  ATG and GTG are used at almost equivalent frequencies.</a:t>
            </a:r>
          </a:p>
          <a:p>
            <a:pPr marL="68580" indent="0">
              <a:buNone/>
            </a:pPr>
            <a:endParaRPr lang="en-US" sz="1800" dirty="0"/>
          </a:p>
          <a:p>
            <a:pPr marL="68580" indent="0">
              <a:buNone/>
            </a:pPr>
            <a:r>
              <a:rPr lang="en-US" sz="1800" dirty="0"/>
              <a:t>12. An important task is choosing between different possible translation initiation (i.e., start) codons.  The best choice of start site is gene-specific, and gene function and synteny must be carefully considered. As phage genes are frequently co-transcribed and co-translated, less weight may be given to optimal ribosome binding site sequences in start site selection. Identifying the correct start site is not always easy and is predicated on the following sub-principles:</a:t>
            </a:r>
          </a:p>
          <a:p>
            <a:pPr marL="68580" indent="0">
              <a:buNone/>
            </a:pPr>
            <a:endParaRPr lang="en-US" sz="1800" dirty="0"/>
          </a:p>
          <a:p>
            <a:pPr marL="68580" indent="0">
              <a:buNone/>
            </a:pPr>
            <a:r>
              <a:rPr lang="en-US" sz="1800" dirty="0"/>
              <a:t>a. The relationship to the closest upstream gene is important.  Usually, there is neither a large gap nor a large overlap (i.e., more than about 7 </a:t>
            </a:r>
            <a:r>
              <a:rPr lang="en-US" sz="1800" dirty="0" err="1"/>
              <a:t>bp</a:t>
            </a:r>
            <a:r>
              <a:rPr lang="en-US" sz="1800" dirty="0"/>
              <a:t>).  If the genes are part of an operon, a 4bp overlap (ATGA), where a start codon overlaps the stop codon of the upstream gene, is preferred by the ribosome.  Therefore RBS scores may have little bearing in this type of gene arrangement.</a:t>
            </a:r>
          </a:p>
        </p:txBody>
      </p:sp>
    </p:spTree>
    <p:extLst>
      <p:ext uri="{BB962C8B-B14F-4D97-AF65-F5344CB8AC3E}">
        <p14:creationId xmlns:p14="http://schemas.microsoft.com/office/powerpoint/2010/main" val="752554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14400" y="457200"/>
            <a:ext cx="7772400" cy="5898360"/>
          </a:xfrm>
        </p:spPr>
        <p:txBody>
          <a:bodyPr>
            <a:noAutofit/>
          </a:bodyPr>
          <a:lstStyle/>
          <a:p>
            <a:pPr marL="68580" indent="0">
              <a:buNone/>
            </a:pPr>
            <a:r>
              <a:rPr lang="en-US" sz="1800" dirty="0"/>
              <a:t>b. The position of the start site is often conserved among homologues of genes.  Therefore, the start site of a gene in your phage is likely to be in the same position as those in related genes in other genomes.  But be aware that one or more previously annotated and published genes could be suboptimal, and you may have the opportunity to help change it to a more optimal one.  Homologues in more distantly related genomes (those of a different cluster) may prove more informative because alternate incorrect start sites are less likely to be conserved.  Use </a:t>
            </a:r>
            <a:r>
              <a:rPr lang="en-US" sz="1800" dirty="0" err="1"/>
              <a:t>Starterator</a:t>
            </a:r>
            <a:r>
              <a:rPr lang="en-US" sz="1800" dirty="0"/>
              <a:t>!</a:t>
            </a:r>
          </a:p>
          <a:p>
            <a:pPr marL="68580" indent="0">
              <a:buNone/>
            </a:pPr>
            <a:r>
              <a:rPr lang="en-US" sz="1800" dirty="0"/>
              <a:t>c. The preferred start site usually has a favorable RBS score within all the potential start codons, but not necessarily the best. A notable exception is the integrase in many genomes, which has a very low RBS score.  Our experimental data suggests that some genes do not have an SD sequence.</a:t>
            </a:r>
          </a:p>
          <a:p>
            <a:pPr marL="68580" indent="0">
              <a:buNone/>
            </a:pPr>
            <a:r>
              <a:rPr lang="en-US" sz="1800" dirty="0"/>
              <a:t>d. Manual inspection can be helpful to distinguish between possible start sites.  The consensus is as follows:  AAGGAGG – 3-12 </a:t>
            </a:r>
            <a:r>
              <a:rPr lang="en-US" sz="1800" dirty="0" err="1"/>
              <a:t>bp</a:t>
            </a:r>
            <a:r>
              <a:rPr lang="en-US" sz="1800" dirty="0"/>
              <a:t> – start codon.</a:t>
            </a:r>
          </a:p>
          <a:p>
            <a:pPr marL="68580" indent="0">
              <a:buNone/>
            </a:pPr>
            <a:r>
              <a:rPr lang="en-US" sz="1800" dirty="0"/>
              <a:t>e. Your final start-site selection will likely represent a compromise of these sub-principles. </a:t>
            </a:r>
          </a:p>
          <a:p>
            <a:pPr marL="68580" indent="0">
              <a:buNone/>
            </a:pPr>
            <a:r>
              <a:rPr lang="en-US" sz="1800" dirty="0"/>
              <a:t>13. </a:t>
            </a:r>
            <a:r>
              <a:rPr lang="en-US" sz="1800" dirty="0" err="1"/>
              <a:t>tRNA</a:t>
            </a:r>
            <a:r>
              <a:rPr lang="en-US" sz="1800" dirty="0"/>
              <a:t> genes are not called precisely in the program embedded in DNA Master, and require extra attention.  </a:t>
            </a:r>
          </a:p>
          <a:p>
            <a:pPr marL="68580" indent="0">
              <a:buNone/>
            </a:pPr>
            <a:endParaRPr lang="en-US" sz="1800" dirty="0"/>
          </a:p>
        </p:txBody>
      </p:sp>
    </p:spTree>
    <p:extLst>
      <p:ext uri="{BB962C8B-B14F-4D97-AF65-F5344CB8AC3E}">
        <p14:creationId xmlns:p14="http://schemas.microsoft.com/office/powerpoint/2010/main" val="841191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14400" y="457200"/>
            <a:ext cx="7772400" cy="5898360"/>
          </a:xfrm>
        </p:spPr>
        <p:txBody>
          <a:bodyPr>
            <a:noAutofit/>
          </a:bodyPr>
          <a:lstStyle/>
          <a:p>
            <a:pPr marL="68580" indent="0">
              <a:buNone/>
            </a:pPr>
            <a:r>
              <a:rPr lang="en-US" sz="1800" dirty="0"/>
              <a:t>14. Protein assignments require rigorous review of the ever-increasing available data.  At a minimum, each gene should be evaluated using </a:t>
            </a:r>
            <a:r>
              <a:rPr lang="en-US" sz="1800" dirty="0" err="1"/>
              <a:t>HHPred</a:t>
            </a:r>
            <a:r>
              <a:rPr lang="en-US" sz="1800" dirty="0"/>
              <a:t> and BLASTP, as well as examined in the context of the functions of the flanking genes (synteny).</a:t>
            </a:r>
          </a:p>
          <a:p>
            <a:pPr marL="68580" indent="0">
              <a:buNone/>
            </a:pPr>
            <a:endParaRPr lang="en-US" sz="1800" dirty="0"/>
          </a:p>
          <a:p>
            <a:pPr marL="68580" indent="0">
              <a:buNone/>
            </a:pPr>
            <a:r>
              <a:rPr lang="en-US" sz="1800" dirty="0"/>
              <a:t>15. Iteration is key. Annotation is like writing a paper; after you've made a rough draft, you will need to refine, revise, and polish all your genes calls to produce a cohesive whole.</a:t>
            </a:r>
          </a:p>
        </p:txBody>
      </p:sp>
    </p:spTree>
    <p:extLst>
      <p:ext uri="{BB962C8B-B14F-4D97-AF65-F5344CB8AC3E}">
        <p14:creationId xmlns:p14="http://schemas.microsoft.com/office/powerpoint/2010/main" val="2289917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Notes</a:t>
            </a:r>
          </a:p>
        </p:txBody>
      </p:sp>
      <p:sp>
        <p:nvSpPr>
          <p:cNvPr id="3" name="Content Placeholder 2"/>
          <p:cNvSpPr>
            <a:spLocks noGrp="1"/>
          </p:cNvSpPr>
          <p:nvPr>
            <p:ph idx="1"/>
          </p:nvPr>
        </p:nvSpPr>
        <p:spPr/>
        <p:txBody>
          <a:bodyPr>
            <a:normAutofit fontScale="92500" lnSpcReduction="20000"/>
          </a:bodyPr>
          <a:lstStyle/>
          <a:p>
            <a:r>
              <a:rPr lang="en-US" dirty="0"/>
              <a:t>We will begin discussing the evidence used to make decisions on the gene calls in your phage during next class. </a:t>
            </a:r>
          </a:p>
          <a:p>
            <a:pPr lvl="1"/>
            <a:r>
              <a:rPr lang="en-US" dirty="0"/>
              <a:t>MAKE SURE YOU HAVE ACCESS TO A COMPUTER OR TABLET during the next class meeting.</a:t>
            </a:r>
          </a:p>
          <a:p>
            <a:r>
              <a:rPr lang="en-US" dirty="0"/>
              <a:t>Homework: </a:t>
            </a:r>
          </a:p>
          <a:p>
            <a:pPr lvl="1"/>
            <a:r>
              <a:rPr lang="en-US" dirty="0"/>
              <a:t>Read the following portions of </a:t>
            </a:r>
            <a:r>
              <a:rPr lang="en-US" dirty="0" err="1"/>
              <a:t>the“Phage</a:t>
            </a:r>
            <a:r>
              <a:rPr lang="en-US" dirty="0"/>
              <a:t> Annotation, Genomics and Data Interpretation” section of the guide:</a:t>
            </a:r>
          </a:p>
          <a:p>
            <a:pPr lvl="2"/>
            <a:r>
              <a:rPr lang="en-US" dirty="0"/>
              <a:t>“Genome Annotation Overview” through “Predicting Phage Gene Functions”</a:t>
            </a:r>
          </a:p>
          <a:p>
            <a:pPr lvl="1"/>
            <a:r>
              <a:rPr lang="en-US" dirty="0"/>
              <a:t>Log in to PECAAN using the credentials given to you: </a:t>
            </a:r>
            <a:r>
              <a:rPr lang="en-US" dirty="0">
                <a:hlinkClick r:id="rId2"/>
              </a:rPr>
              <a:t>https://discover.kbrinsgd.org/evidence/summary</a:t>
            </a:r>
            <a:r>
              <a:rPr lang="en-US" dirty="0"/>
              <a:t> </a:t>
            </a:r>
          </a:p>
        </p:txBody>
      </p:sp>
    </p:spTree>
    <p:extLst>
      <p:ext uri="{BB962C8B-B14F-4D97-AF65-F5344CB8AC3E}">
        <p14:creationId xmlns:p14="http://schemas.microsoft.com/office/powerpoint/2010/main" val="147090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Goal</a:t>
            </a:r>
          </a:p>
        </p:txBody>
      </p:sp>
      <p:sp>
        <p:nvSpPr>
          <p:cNvPr id="3" name="Content Placeholder 2"/>
          <p:cNvSpPr>
            <a:spLocks noGrp="1"/>
          </p:cNvSpPr>
          <p:nvPr>
            <p:ph idx="1"/>
          </p:nvPr>
        </p:nvSpPr>
        <p:spPr/>
        <p:txBody>
          <a:bodyPr/>
          <a:lstStyle/>
          <a:p>
            <a:r>
              <a:rPr lang="en-US" dirty="0"/>
              <a:t>Comparative Genomics Tools (BLAST and HHPRED)</a:t>
            </a:r>
          </a:p>
          <a:p>
            <a:endParaRPr lang="en-US" dirty="0"/>
          </a:p>
          <a:p>
            <a:r>
              <a:rPr lang="en-US" dirty="0"/>
              <a:t>Guiding Principles of Phage Genome Annotation</a:t>
            </a:r>
          </a:p>
        </p:txBody>
      </p:sp>
    </p:spTree>
    <p:extLst>
      <p:ext uri="{BB962C8B-B14F-4D97-AF65-F5344CB8AC3E}">
        <p14:creationId xmlns:p14="http://schemas.microsoft.com/office/powerpoint/2010/main" val="1007530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BLAST Example</a:t>
            </a:r>
          </a:p>
        </p:txBody>
      </p:sp>
      <p:sp>
        <p:nvSpPr>
          <p:cNvPr id="3" name="Content Placeholder 2"/>
          <p:cNvSpPr>
            <a:spLocks noGrp="1"/>
          </p:cNvSpPr>
          <p:nvPr>
            <p:ph idx="1"/>
          </p:nvPr>
        </p:nvSpPr>
        <p:spPr/>
        <p:txBody>
          <a:bodyPr>
            <a:normAutofit fontScale="70000" lnSpcReduction="20000"/>
          </a:bodyPr>
          <a:lstStyle/>
          <a:p>
            <a:pPr marL="68580" indent="0">
              <a:buNone/>
            </a:pPr>
            <a:r>
              <a:rPr lang="en-US" dirty="0"/>
              <a:t>(copy protein sequence below and run BLAST on both NCBI and </a:t>
            </a:r>
            <a:r>
              <a:rPr lang="en-US" dirty="0" err="1"/>
              <a:t>PhagesDB</a:t>
            </a:r>
            <a:r>
              <a:rPr lang="en-US" dirty="0"/>
              <a:t>)</a:t>
            </a:r>
          </a:p>
          <a:p>
            <a:pPr marL="68580" indent="0">
              <a:buNone/>
            </a:pPr>
            <a:r>
              <a:rPr lang="en-US" dirty="0"/>
              <a:t>&gt;Aaronocolus_6</a:t>
            </a:r>
          </a:p>
          <a:p>
            <a:pPr marL="68580" indent="0">
              <a:buNone/>
            </a:pPr>
            <a:r>
              <a:rPr lang="en-US" dirty="0"/>
              <a:t>MTPQAGLTLEEIEALEPTYIGPTWKKDAFGQWVLPKHTLGWQIAGWCAQWLKAEDGGPWKFTKEQLRFVLHWYAVDETGRFINRKGVLQRLKGWGKDPLLAVLCLVELVGPSRFSHWDENGDPVGEPHPQAWVQVTAVNQSQTTNTMSLIPSLMSDAFKAHFDIKDGAVLIRANGGKQRLEAVTSSYRALEGKRTTFTLLNETHHWVSGNNGHKMYETIDGNATKKDSRYLAITNAYLPGEDSVAERMRESFEKILEGRALDVGFMYDSLEAHPKTPLSPEALKVVIPKIRGDAVWLRVESIIQSVLDTTIAPSRSRRMWLNQIVAEEDALYGPAEWDVLGNEKLILQPGDEIVLGFDGGKTHDATALVAIRVRDMAAFLLGLWEKPDGPQGDNWEVPRWEVDSEVHSAFKQFKVQAFYADVALWESYISEWSETYGDSLVVKSPVGRDAIGFDMRSSLKLVTMAHERLMRSIFDGKLAHDGDRSLRRHALNARRRTNNYGVSFGKESRESPRKIDAYAALMLAHEALYDLRARGKKQKVRTGRGYFL</a:t>
            </a:r>
          </a:p>
        </p:txBody>
      </p:sp>
    </p:spTree>
    <p:extLst>
      <p:ext uri="{BB962C8B-B14F-4D97-AF65-F5344CB8AC3E}">
        <p14:creationId xmlns:p14="http://schemas.microsoft.com/office/powerpoint/2010/main" val="595778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Comparative Tools</a:t>
            </a:r>
          </a:p>
        </p:txBody>
      </p:sp>
      <p:sp>
        <p:nvSpPr>
          <p:cNvPr id="3" name="Content Placeholder 2"/>
          <p:cNvSpPr>
            <a:spLocks noGrp="1"/>
          </p:cNvSpPr>
          <p:nvPr>
            <p:ph idx="1"/>
          </p:nvPr>
        </p:nvSpPr>
        <p:spPr/>
        <p:txBody>
          <a:bodyPr>
            <a:normAutofit/>
          </a:bodyPr>
          <a:lstStyle/>
          <a:p>
            <a:r>
              <a:rPr lang="en-US" dirty="0"/>
              <a:t>HHPRED</a:t>
            </a:r>
          </a:p>
          <a:p>
            <a:pPr lvl="1"/>
            <a:r>
              <a:rPr lang="en-US" dirty="0"/>
              <a:t>Protein homology detection and structure prediction</a:t>
            </a:r>
          </a:p>
          <a:p>
            <a:pPr lvl="1"/>
            <a:r>
              <a:rPr lang="en-US" dirty="0"/>
              <a:t>Example: Aaronocolus_6</a:t>
            </a:r>
          </a:p>
        </p:txBody>
      </p:sp>
    </p:spTree>
    <p:extLst>
      <p:ext uri="{BB962C8B-B14F-4D97-AF65-F5344CB8AC3E}">
        <p14:creationId xmlns:p14="http://schemas.microsoft.com/office/powerpoint/2010/main" val="1176309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61975" y="209550"/>
            <a:ext cx="8020050" cy="6438900"/>
          </a:xfrm>
          <a:prstGeom prst="rect">
            <a:avLst/>
          </a:prstGeom>
        </p:spPr>
      </p:pic>
    </p:spTree>
    <p:extLst>
      <p:ext uri="{BB962C8B-B14F-4D97-AF65-F5344CB8AC3E}">
        <p14:creationId xmlns:p14="http://schemas.microsoft.com/office/powerpoint/2010/main" val="1084086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33400" y="676275"/>
            <a:ext cx="8143875" cy="5505450"/>
          </a:xfrm>
          <a:prstGeom prst="rect">
            <a:avLst/>
          </a:prstGeom>
        </p:spPr>
      </p:pic>
    </p:spTree>
    <p:extLst>
      <p:ext uri="{BB962C8B-B14F-4D97-AF65-F5344CB8AC3E}">
        <p14:creationId xmlns:p14="http://schemas.microsoft.com/office/powerpoint/2010/main" val="3427475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Guiding Principles</a:t>
            </a:r>
          </a:p>
        </p:txBody>
      </p:sp>
      <p:sp>
        <p:nvSpPr>
          <p:cNvPr id="3" name="Content Placeholder 2"/>
          <p:cNvSpPr>
            <a:spLocks noGrp="1"/>
          </p:cNvSpPr>
          <p:nvPr>
            <p:ph idx="1"/>
          </p:nvPr>
        </p:nvSpPr>
        <p:spPr>
          <a:xfrm>
            <a:off x="914400" y="1371600"/>
            <a:ext cx="7772400" cy="5410200"/>
          </a:xfrm>
        </p:spPr>
        <p:txBody>
          <a:bodyPr>
            <a:normAutofit fontScale="85000" lnSpcReduction="20000"/>
          </a:bodyPr>
          <a:lstStyle/>
          <a:p>
            <a:r>
              <a:rPr lang="en-US" dirty="0"/>
              <a:t>Found in the Bioinformatics Guide</a:t>
            </a:r>
          </a:p>
          <a:p>
            <a:endParaRPr lang="en-US" dirty="0"/>
          </a:p>
          <a:p>
            <a:r>
              <a:rPr lang="en-US" dirty="0"/>
              <a:t>The Guiding Principles are “rules” for good annotation</a:t>
            </a:r>
          </a:p>
          <a:p>
            <a:pPr lvl="1"/>
            <a:r>
              <a:rPr lang="en-US" dirty="0"/>
              <a:t>But they are not absolutes (not all data is clear-cut and not all will fit neatly into the guidelines)</a:t>
            </a:r>
          </a:p>
          <a:p>
            <a:pPr lvl="1"/>
            <a:r>
              <a:rPr lang="en-US" dirty="0"/>
              <a:t>Use the guidelines to help make good decisions, but some sometimes different pieces of data will contradict different parts of the guidelines</a:t>
            </a:r>
          </a:p>
          <a:p>
            <a:r>
              <a:rPr lang="en-US" dirty="0"/>
              <a:t>Use the principles to decide if an </a:t>
            </a:r>
            <a:r>
              <a:rPr lang="en-US" dirty="0" err="1"/>
              <a:t>autoannotation</a:t>
            </a:r>
            <a:r>
              <a:rPr lang="en-US" dirty="0"/>
              <a:t> call:</a:t>
            </a:r>
          </a:p>
          <a:p>
            <a:pPr lvl="1"/>
            <a:r>
              <a:rPr lang="en-US" dirty="0"/>
              <a:t>should be deleted (isn’t really a gene)</a:t>
            </a:r>
          </a:p>
          <a:p>
            <a:pPr lvl="1"/>
            <a:r>
              <a:rPr lang="en-US" dirty="0"/>
              <a:t>was called with the correct start location</a:t>
            </a:r>
          </a:p>
          <a:p>
            <a:pPr lvl="1"/>
            <a:r>
              <a:rPr lang="en-US" dirty="0"/>
              <a:t>should be replaced with an alternate ORF (different reading frame) that wasn’t called</a:t>
            </a:r>
          </a:p>
        </p:txBody>
      </p:sp>
    </p:spTree>
    <p:extLst>
      <p:ext uri="{BB962C8B-B14F-4D97-AF65-F5344CB8AC3E}">
        <p14:creationId xmlns:p14="http://schemas.microsoft.com/office/powerpoint/2010/main" val="2703400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14400" y="457200"/>
            <a:ext cx="7772400" cy="5898360"/>
          </a:xfrm>
        </p:spPr>
        <p:txBody>
          <a:bodyPr>
            <a:noAutofit/>
          </a:bodyPr>
          <a:lstStyle/>
          <a:p>
            <a:pPr marL="68580" indent="0">
              <a:buNone/>
            </a:pPr>
            <a:r>
              <a:rPr lang="en-US" sz="1800" dirty="0"/>
              <a:t>1.   In any segment of DNA, typically only one frame in one strand is used for a protein-coding gene.  That is, each double-stranded segment of DNA is generally part of only one gene.</a:t>
            </a:r>
          </a:p>
          <a:p>
            <a:pPr marL="68580" indent="0">
              <a:buNone/>
            </a:pPr>
            <a:endParaRPr lang="en-US" sz="1800" dirty="0"/>
          </a:p>
          <a:p>
            <a:pPr marL="68580" indent="0">
              <a:buNone/>
            </a:pPr>
            <a:r>
              <a:rPr lang="en-US" sz="1800" dirty="0"/>
              <a:t>2.   Genes do not often overlap by more than a few </a:t>
            </a:r>
            <a:r>
              <a:rPr lang="en-US" sz="1800" dirty="0" err="1"/>
              <a:t>bp</a:t>
            </a:r>
            <a:r>
              <a:rPr lang="en-US" sz="1800" dirty="0"/>
              <a:t>, although up to about 30 </a:t>
            </a:r>
            <a:r>
              <a:rPr lang="en-US" sz="1800" dirty="0" err="1"/>
              <a:t>bp</a:t>
            </a:r>
            <a:r>
              <a:rPr lang="en-US" sz="1800" dirty="0"/>
              <a:t> is legitimate.</a:t>
            </a:r>
          </a:p>
          <a:p>
            <a:pPr marL="68580" indent="0">
              <a:buNone/>
            </a:pPr>
            <a:endParaRPr lang="en-US" sz="1800" dirty="0"/>
          </a:p>
          <a:p>
            <a:pPr marL="68580" indent="0">
              <a:buNone/>
            </a:pPr>
            <a:r>
              <a:rPr lang="en-US" sz="1800" dirty="0"/>
              <a:t>3.   The gene density in phage genomes is very high, so genes tend to be tightly packed.  Thus, there are typically not large non-coding gaps between genes. </a:t>
            </a:r>
          </a:p>
          <a:p>
            <a:pPr marL="68580" indent="0">
              <a:buNone/>
            </a:pPr>
            <a:endParaRPr lang="en-US" sz="1800" dirty="0"/>
          </a:p>
          <a:p>
            <a:pPr marL="68580" indent="0">
              <a:buNone/>
            </a:pPr>
            <a:r>
              <a:rPr lang="en-US" sz="1800" dirty="0"/>
              <a:t>4.   Most protein-coding genes will have coding potential predicted by Glimmer, </a:t>
            </a:r>
            <a:r>
              <a:rPr lang="en-US" sz="1800" dirty="0" err="1"/>
              <a:t>GeneMarkS</a:t>
            </a:r>
            <a:r>
              <a:rPr lang="en-US" sz="1800" dirty="0"/>
              <a:t> (self), or </a:t>
            </a:r>
            <a:r>
              <a:rPr lang="en-US" sz="1800" dirty="0" err="1"/>
              <a:t>GeneMarkHost</a:t>
            </a:r>
            <a:r>
              <a:rPr lang="en-US" sz="1800" dirty="0"/>
              <a:t> (version 2.5).  Start sites are chosen to include all coding potential.   These are, by far, the strongest pieces of data for predicting genes. </a:t>
            </a:r>
          </a:p>
          <a:p>
            <a:pPr marL="68580" indent="0">
              <a:buNone/>
            </a:pPr>
            <a:endParaRPr lang="en-US" sz="1800" dirty="0"/>
          </a:p>
          <a:p>
            <a:pPr marL="68580" indent="0">
              <a:buNone/>
            </a:pPr>
            <a:r>
              <a:rPr lang="en-US" sz="1800" dirty="0"/>
              <a:t>5.   Many phage genes are unique, and will not have any homologues in any databases. This is OK, and lack of similar sequences in databases should not be the sole reason for removing a Glimmer or </a:t>
            </a:r>
            <a:r>
              <a:rPr lang="en-US" sz="1800" dirty="0" err="1"/>
              <a:t>GeneMark</a:t>
            </a:r>
            <a:r>
              <a:rPr lang="en-US" sz="1800" dirty="0"/>
              <a:t> gene prediction from an annotation.</a:t>
            </a:r>
          </a:p>
        </p:txBody>
      </p:sp>
    </p:spTree>
    <p:extLst>
      <p:ext uri="{BB962C8B-B14F-4D97-AF65-F5344CB8AC3E}">
        <p14:creationId xmlns:p14="http://schemas.microsoft.com/office/powerpoint/2010/main" val="1781957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14400" y="457200"/>
            <a:ext cx="7772400" cy="5898360"/>
          </a:xfrm>
        </p:spPr>
        <p:txBody>
          <a:bodyPr>
            <a:noAutofit/>
          </a:bodyPr>
          <a:lstStyle/>
          <a:p>
            <a:pPr marL="68580" indent="0">
              <a:buNone/>
            </a:pPr>
            <a:r>
              <a:rPr lang="en-US" sz="1800" dirty="0"/>
              <a:t>6.   Some protein-coding genes may not be predicted by Glimmer or </a:t>
            </a:r>
            <a:r>
              <a:rPr lang="en-US" sz="1800" dirty="0" err="1"/>
              <a:t>GeneMark</a:t>
            </a:r>
            <a:r>
              <a:rPr lang="en-US" sz="1800" dirty="0"/>
              <a:t>. Therefore, all ORFs over 120bp that fall into gaps in predicted genes in the annotation should be carefully evaluated for similarity to genes in the databases. In this case, evidence such as strong sequence similarity to previously annotated genes in GenBank or phagesdb.org, or a likely functional prediction with </a:t>
            </a:r>
            <a:r>
              <a:rPr lang="en-US" sz="1800" dirty="0" err="1"/>
              <a:t>HHPred</a:t>
            </a:r>
            <a:r>
              <a:rPr lang="en-US" sz="1800" dirty="0"/>
              <a:t> is sufficient for inclusion in the annotation.  If you have no data to support the filling of a gap, do not fill the gap.</a:t>
            </a:r>
          </a:p>
          <a:p>
            <a:pPr marL="68580" indent="0">
              <a:buNone/>
            </a:pPr>
            <a:endParaRPr lang="en-US" sz="1800" dirty="0"/>
          </a:p>
          <a:p>
            <a:pPr marL="68580" indent="0">
              <a:buNone/>
            </a:pPr>
            <a:r>
              <a:rPr lang="en-US" sz="1800" dirty="0"/>
              <a:t>7.   If there are two genes transcribed in opposite directions whose start sites are near one another, there typically has to be space between them for transcription promoters in both directions.  This usually requires at least a 50 </a:t>
            </a:r>
            <a:r>
              <a:rPr lang="en-US" sz="1800" dirty="0" err="1"/>
              <a:t>bp</a:t>
            </a:r>
            <a:r>
              <a:rPr lang="en-US" sz="1800" dirty="0"/>
              <a:t> gap.</a:t>
            </a:r>
          </a:p>
          <a:p>
            <a:pPr marL="68580" indent="0">
              <a:buNone/>
            </a:pPr>
            <a:endParaRPr lang="en-US" sz="1800" dirty="0"/>
          </a:p>
          <a:p>
            <a:pPr marL="68580" indent="0">
              <a:buNone/>
            </a:pPr>
            <a:r>
              <a:rPr lang="en-US" sz="1800" dirty="0"/>
              <a:t>8.   Protein-coding genes are generally at least 120 </a:t>
            </a:r>
            <a:r>
              <a:rPr lang="en-US" sz="1800" dirty="0" err="1"/>
              <a:t>bp</a:t>
            </a:r>
            <a:r>
              <a:rPr lang="en-US" sz="1800" dirty="0"/>
              <a:t> (40 codons) long.  There are a small number of exceptions.  Genes below about 200 </a:t>
            </a:r>
            <a:r>
              <a:rPr lang="en-US" sz="1800" dirty="0" err="1"/>
              <a:t>bp</a:t>
            </a:r>
            <a:r>
              <a:rPr lang="en-US" sz="1800" dirty="0"/>
              <a:t> require careful examination.</a:t>
            </a:r>
          </a:p>
          <a:p>
            <a:pPr marL="68580" indent="0">
              <a:buNone/>
            </a:pPr>
            <a:endParaRPr lang="en-US" sz="1800" dirty="0"/>
          </a:p>
          <a:p>
            <a:pPr marL="68580" indent="0">
              <a:buNone/>
            </a:pPr>
            <a:r>
              <a:rPr lang="en-US" sz="1800" dirty="0"/>
              <a:t>9.   Switches in gene orientation (from forward to reverse, or vice versa) are relatively rare.  In other words, it is common to find groups of genes transcribed in the same direction.</a:t>
            </a:r>
          </a:p>
        </p:txBody>
      </p:sp>
    </p:spTree>
    <p:extLst>
      <p:ext uri="{BB962C8B-B14F-4D97-AF65-F5344CB8AC3E}">
        <p14:creationId xmlns:p14="http://schemas.microsoft.com/office/powerpoint/2010/main" val="9493009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3794</TotalTime>
  <Words>1193</Words>
  <Application>Microsoft Office PowerPoint</Application>
  <PresentationFormat>On-screen Show (4:3)</PresentationFormat>
  <Paragraphs>62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Calibri</vt:lpstr>
      <vt:lpstr>Consolas</vt:lpstr>
      <vt:lpstr>Corbel</vt:lpstr>
      <vt:lpstr>Wingdings</vt:lpstr>
      <vt:lpstr>Wingdings 2</vt:lpstr>
      <vt:lpstr>Wingdings 3</vt:lpstr>
      <vt:lpstr>Metro</vt:lpstr>
      <vt:lpstr>INTRODUCTORY BIOLOGY RESEARCH Laboratory Ii</vt:lpstr>
      <vt:lpstr>Today’s Goal</vt:lpstr>
      <vt:lpstr>BLAST Example</vt:lpstr>
      <vt:lpstr>Comparative Tools</vt:lpstr>
      <vt:lpstr>PowerPoint Presentation</vt:lpstr>
      <vt:lpstr>PowerPoint Presentation</vt:lpstr>
      <vt:lpstr>Guiding Principles</vt:lpstr>
      <vt:lpstr>PowerPoint Presentation</vt:lpstr>
      <vt:lpstr>PowerPoint Presentation</vt:lpstr>
      <vt:lpstr>PowerPoint Presentation</vt:lpstr>
      <vt:lpstr>PowerPoint Presentation</vt:lpstr>
      <vt:lpstr>PowerPoint Presentation</vt:lpstr>
      <vt:lpstr>Final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INTRODUCTORY BIOLOGY RESEARCH Laboratory Ii</dc:title>
  <dc:creator>Owner</dc:creator>
  <cp:lastModifiedBy>Lee Hughes</cp:lastModifiedBy>
  <cp:revision>51</cp:revision>
  <dcterms:created xsi:type="dcterms:W3CDTF">2016-08-27T19:57:50Z</dcterms:created>
  <dcterms:modified xsi:type="dcterms:W3CDTF">2022-01-27T03:29:52Z</dcterms:modified>
</cp:coreProperties>
</file>