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652" r:id="rId3"/>
    <p:sldId id="2145706409" r:id="rId4"/>
    <p:sldId id="2145706398" r:id="rId5"/>
    <p:sldId id="2145706399" r:id="rId6"/>
    <p:sldId id="2145706400" r:id="rId7"/>
    <p:sldId id="2145706401" r:id="rId8"/>
    <p:sldId id="2145706402" r:id="rId9"/>
    <p:sldId id="2145706403" r:id="rId10"/>
    <p:sldId id="2145706405" r:id="rId11"/>
    <p:sldId id="2145706404" r:id="rId12"/>
    <p:sldId id="2145706408" r:id="rId13"/>
    <p:sldId id="2145706415" r:id="rId14"/>
    <p:sldId id="2145706416" r:id="rId15"/>
    <p:sldId id="2145706417" r:id="rId16"/>
    <p:sldId id="2145706418" r:id="rId17"/>
    <p:sldId id="2145706419" r:id="rId18"/>
    <p:sldId id="2145706420" r:id="rId19"/>
    <p:sldId id="2145706421" r:id="rId20"/>
    <p:sldId id="21457064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EDC179-B561-7229-72B9-AE8CD977389E}" name="Ramakrishna, Pushpa" initials="RP" userId="S::ramakrishnap@hhmi.org::67a3872d-185b-4c3b-8617-aaa6a03c2298" providerId="AD"/>
  <p188:author id="{703EEBA3-54B6-D3C7-8C84-EE45EF411564}" name="Sivanathan, Vic" initials="SV" userId="S::sivanathanv@hhmi.org::f971c32b-0d6d-43f5-9c57-d0b0a21b6d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5CB2B-DDA4-469A-BF6F-A9E0BA5A786D}" v="1" dt="2025-07-14T15:14:05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0" autoAdjust="0"/>
  </p:normalViewPr>
  <p:slideViewPr>
    <p:cSldViewPr snapToGrid="0">
      <p:cViewPr varScale="1">
        <p:scale>
          <a:sx n="81" d="100"/>
          <a:sy n="81" d="100"/>
        </p:scale>
        <p:origin x="6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AB94-8AD5-455B-9BDC-7DB047DDF1F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F5F8-DA0B-44EA-8B66-84B8F573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help you have a successful semester of SEA-PHAGES, we recommend 4 hours/week meeting twice a week. In addition, have open lab times.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7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1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1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2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FF5F8-DA0B-44EA-8B66-84B8F57300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8" descr="A close-up of a logo">
            <a:extLst>
              <a:ext uri="{FF2B5EF4-FFF2-40B4-BE49-F238E27FC236}">
                <a16:creationId xmlns:a16="http://schemas.microsoft.com/office/drawing/2014/main" id="{5563D04B-4ACB-4ED4-3EA0-111148D87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75" y="-3889"/>
            <a:ext cx="2363213" cy="7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894">
            <a:off x="1083375" y="-51312"/>
            <a:ext cx="3081487" cy="7067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42327">
            <a:off x="7563960" y="-70709"/>
            <a:ext cx="2582413" cy="317388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" y="1752600"/>
            <a:ext cx="12192003" cy="3048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336" y="2023185"/>
            <a:ext cx="10363200" cy="2387600"/>
          </a:xfrm>
        </p:spPr>
        <p:txBody>
          <a:bodyPr anchor="ctr" anchorCtr="1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(e.g. DNA Extraction)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156200"/>
            <a:ext cx="9144000" cy="6270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sp>
        <p:nvSpPr>
          <p:cNvPr id="9" name="Rectangle 8"/>
          <p:cNvSpPr/>
          <p:nvPr userDrawn="1"/>
        </p:nvSpPr>
        <p:spPr>
          <a:xfrm flipH="1">
            <a:off x="1695020" y="6567505"/>
            <a:ext cx="8975713" cy="121954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882337" y="6663363"/>
            <a:ext cx="9788396" cy="130483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r="51201"/>
          <a:stretch/>
        </p:blipFill>
        <p:spPr>
          <a:xfrm>
            <a:off x="10774128" y="6520604"/>
            <a:ext cx="1388677" cy="35121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H="1">
            <a:off x="-2" y="6767749"/>
            <a:ext cx="10670735" cy="107649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676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10 at 2.16.2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18" y="-327695"/>
            <a:ext cx="12371627" cy="719951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49418" y="1752600"/>
            <a:ext cx="12371627" cy="3048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336" y="2023185"/>
            <a:ext cx="10363200" cy="2387600"/>
          </a:xfrm>
        </p:spPr>
        <p:txBody>
          <a:bodyPr anchor="ctr" anchorCtr="1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(e.g. DNA Extraction)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156200"/>
            <a:ext cx="9144000" cy="6270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10757527" y="6520604"/>
            <a:ext cx="1388677" cy="3512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4427027" y="4009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7688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12192000" cy="58420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42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0253"/>
            <a:ext cx="10515600" cy="516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1695020" y="6567505"/>
            <a:ext cx="8975713" cy="121954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882337" y="6663363"/>
            <a:ext cx="9788396" cy="130483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10774128" y="6520604"/>
            <a:ext cx="1388677" cy="3512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6767749"/>
            <a:ext cx="10670735" cy="107649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0637" y="101601"/>
            <a:ext cx="396192" cy="9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"/>
            <a:ext cx="12192000" cy="58420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10255"/>
            <a:ext cx="5181600" cy="516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10255"/>
            <a:ext cx="5181600" cy="516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80637" y="101601"/>
            <a:ext cx="396192" cy="90865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695020" y="6567505"/>
            <a:ext cx="8975713" cy="121954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882337" y="6663363"/>
            <a:ext cx="9788396" cy="130483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10774128" y="6520604"/>
            <a:ext cx="1388677" cy="35121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H="1">
            <a:off x="-2" y="6767749"/>
            <a:ext cx="10670735" cy="107649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42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9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7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7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9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6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2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ClrTx/>
              <a:buFont typeface="Arial" panose="020B0604020202020204" pitchFamily="34" charset="0"/>
              <a:buChar char="•"/>
              <a:defRPr sz="3600">
                <a:latin typeface="+mn-lt"/>
              </a:defRPr>
            </a:lvl1pPr>
            <a:lvl2pPr marL="658368" indent="-457200">
              <a:buClrTx/>
              <a:buFont typeface="Arial" panose="020B0604020202020204" pitchFamily="34" charset="0"/>
              <a:buChar char="•"/>
              <a:defRPr sz="2800">
                <a:latin typeface="+mn-lt"/>
              </a:defRPr>
            </a:lvl2pPr>
            <a:lvl3pPr marL="726948" indent="-342900">
              <a:buClrTx/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2678" indent="-285750">
              <a:buClrTx/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1035558" indent="-285750">
              <a:buClrTx/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2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1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1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9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091CAF-ACA7-4FAC-A40E-CEC674F1D82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D4468B-1650-4FFD-89BE-665953312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8" descr="A close-up of a logo">
            <a:extLst>
              <a:ext uri="{FF2B5EF4-FFF2-40B4-BE49-F238E27FC236}">
                <a16:creationId xmlns:a16="http://schemas.microsoft.com/office/drawing/2014/main" id="{F747EA01-A7A7-6B08-5710-CC5F2DE44A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03" y="361060"/>
            <a:ext cx="2363213" cy="7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1E93-DB25-594E-8F10-94809B245192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eaphages.org/video/74/" TargetMode="External"/><Relationship Id="rId3" Type="http://schemas.openxmlformats.org/officeDocument/2006/relationships/hyperlink" Target="https://www.youtube.com/watch?v=b67emjIv0UM" TargetMode="External"/><Relationship Id="rId7" Type="http://schemas.openxmlformats.org/officeDocument/2006/relationships/hyperlink" Target="https://seaphages.org/video/4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aphages.org/video/75/" TargetMode="External"/><Relationship Id="rId5" Type="http://schemas.openxmlformats.org/officeDocument/2006/relationships/hyperlink" Target="https://seaphages.org/video/49/" TargetMode="External"/><Relationship Id="rId4" Type="http://schemas.openxmlformats.org/officeDocument/2006/relationships/hyperlink" Target="https://seaphages.org/video/69/" TargetMode="External"/><Relationship Id="rId9" Type="http://schemas.openxmlformats.org/officeDocument/2006/relationships/hyperlink" Target="https://seaphages.org/video/45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eaphage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ea@hhmi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 Plan</a:t>
            </a:r>
          </a:p>
        </p:txBody>
      </p:sp>
    </p:spTree>
    <p:extLst>
      <p:ext uri="{BB962C8B-B14F-4D97-AF65-F5344CB8AC3E}">
        <p14:creationId xmlns:p14="http://schemas.microsoft.com/office/powerpoint/2010/main" val="126533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F9E6-60EC-8C5C-E558-A588B134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and learning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DD49-F42F-CB73-C463-28D7DDCF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249593" cy="4725663"/>
          </a:xfrm>
        </p:spPr>
        <p:txBody>
          <a:bodyPr vert="horz" lIns="0" tIns="45720" rIns="0" bIns="45720" rtlCol="0" anchor="t">
            <a:normAutofit/>
          </a:bodyPr>
          <a:lstStyle/>
          <a:p>
            <a:pPr marL="657860" lvl="1">
              <a:lnSpc>
                <a:spcPct val="150000"/>
              </a:lnSpc>
            </a:pPr>
            <a:r>
              <a:rPr lang="en-US" dirty="0" err="1"/>
              <a:t>Powerpoints</a:t>
            </a:r>
            <a:endParaRPr lang="en-US" dirty="0">
              <a:cs typeface="Arial" panose="020B0604020202020204"/>
            </a:endParaRPr>
          </a:p>
          <a:p>
            <a:pPr marL="657860" lvl="1">
              <a:lnSpc>
                <a:spcPct val="150000"/>
              </a:lnSpc>
            </a:pPr>
            <a:r>
              <a:rPr lang="en-US" dirty="0"/>
              <a:t>Videos</a:t>
            </a:r>
            <a:endParaRPr lang="en-US" dirty="0">
              <a:cs typeface="Arial"/>
            </a:endParaRPr>
          </a:p>
          <a:p>
            <a:pPr marL="657860" lvl="1">
              <a:lnSpc>
                <a:spcPct val="150000"/>
              </a:lnSpc>
            </a:pPr>
            <a:r>
              <a:rPr lang="en-US" dirty="0"/>
              <a:t>Readings</a:t>
            </a:r>
            <a:endParaRPr lang="en-US" dirty="0">
              <a:cs typeface="Arial"/>
            </a:endParaRPr>
          </a:p>
          <a:p>
            <a:pPr marL="657860" lvl="1">
              <a:lnSpc>
                <a:spcPct val="150000"/>
              </a:lnSpc>
            </a:pPr>
            <a:r>
              <a:rPr lang="en-US" dirty="0">
                <a:cs typeface="Arial"/>
              </a:rPr>
              <a:t>QUBES resource: An example: 5Qs</a:t>
            </a:r>
            <a:endParaRPr lang="en-US" dirty="0"/>
          </a:p>
          <a:p>
            <a:pPr marL="200660" lvl="1" indent="0">
              <a:buNone/>
            </a:pPr>
            <a:endParaRPr lang="en-US" dirty="0">
              <a:cs typeface="Arial" panose="020B0604020202020204"/>
            </a:endParaRPr>
          </a:p>
          <a:p>
            <a:pPr marL="657860" lvl="1"/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8063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9B63D-0780-817A-68C1-E2816C46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98" y="1954107"/>
            <a:ext cx="10058400" cy="4023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strategy to bolster student development and confidence as scientists.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simple pedagogy tool research mentors can use to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help students think through their observations systematically, to draw supported conclusions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to decide on next steps, all of which can be done independently and prior to seeking input/advice from their mentor.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7909C-A330-2611-46DD-F7AD3CD3D6B6}"/>
              </a:ext>
            </a:extLst>
          </p:cNvPr>
          <p:cNvSpPr txBox="1"/>
          <p:nvPr/>
        </p:nvSpPr>
        <p:spPr>
          <a:xfrm>
            <a:off x="7452360" y="5654302"/>
            <a:ext cx="609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" sz="1800" b="1" dirty="0">
                <a:cs typeface="+mj-lt"/>
              </a:rPr>
            </a:br>
            <a:r>
              <a:rPr lang="en" sz="1800" dirty="0">
                <a:ea typeface="+mj-lt"/>
                <a:cs typeface="+mj-lt"/>
              </a:rPr>
              <a:t>https://qubeshub.org/publications/2032/1</a:t>
            </a:r>
            <a:r>
              <a:rPr lang="en" sz="1800" dirty="0">
                <a:cs typeface="Arial"/>
              </a:rPr>
              <a:t> 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A1A09C-7A34-70DF-F656-226AC4FC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21" y="1076644"/>
            <a:ext cx="8895284" cy="649743"/>
          </a:xfrm>
        </p:spPr>
        <p:txBody>
          <a:bodyPr>
            <a:noAutofit/>
          </a:bodyPr>
          <a:lstStyle/>
          <a:p>
            <a:r>
              <a:rPr lang="en-US" sz="3200" dirty="0"/>
              <a:t>5Qs: An Activity to Support Students Develop Skills to Interpret Research Observation</a:t>
            </a:r>
          </a:p>
        </p:txBody>
      </p:sp>
    </p:spTree>
    <p:extLst>
      <p:ext uri="{BB962C8B-B14F-4D97-AF65-F5344CB8AC3E}">
        <p14:creationId xmlns:p14="http://schemas.microsoft.com/office/powerpoint/2010/main" val="407289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6CAA-BEF8-0782-9C0A-6F39C0A8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064137" cy="1450757"/>
          </a:xfrm>
        </p:spPr>
        <p:txBody>
          <a:bodyPr/>
          <a:lstStyle/>
          <a:p>
            <a:r>
              <a:rPr lang="en-US" dirty="0"/>
              <a:t>Instructional model of</a:t>
            </a:r>
            <a:br>
              <a:rPr lang="en-US" dirty="0"/>
            </a:br>
            <a:r>
              <a:rPr lang="en-US" dirty="0"/>
              <a:t>“Becoming a scientist”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4C41-5EF9-6C3F-0FC7-F2633971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0534"/>
            <a:ext cx="10058400" cy="4023360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rabicParenR"/>
            </a:pPr>
            <a:r>
              <a:rPr lang="en-US" dirty="0"/>
              <a:t>Encouraging independence </a:t>
            </a:r>
          </a:p>
          <a:p>
            <a:pPr marL="742950" indent="-742950">
              <a:buAutoNum type="arabicParenR"/>
            </a:pPr>
            <a:r>
              <a:rPr lang="en-US" dirty="0"/>
              <a:t>Facing ambiguity</a:t>
            </a:r>
          </a:p>
          <a:p>
            <a:pPr marL="742950" indent="-742950">
              <a:buAutoNum type="arabicParenR"/>
            </a:pPr>
            <a:r>
              <a:rPr lang="en-US" dirty="0"/>
              <a:t>Modelling scientific thinking. </a:t>
            </a:r>
          </a:p>
          <a:p>
            <a:pPr marL="742950" indent="-7429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onus to review the data is on the students, especially in the context of course-based research with high student-to-instructor ratios</a:t>
            </a:r>
          </a:p>
        </p:txBody>
      </p:sp>
    </p:spTree>
    <p:extLst>
      <p:ext uri="{BB962C8B-B14F-4D97-AF65-F5344CB8AC3E}">
        <p14:creationId xmlns:p14="http://schemas.microsoft.com/office/powerpoint/2010/main" val="164906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09B9-9CC2-D5B2-F09D-6629E09C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42" y="519544"/>
            <a:ext cx="8194551" cy="190910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An Activity to Support Students Develop Skills to Interpret Research Observation</a:t>
            </a:r>
            <a:br>
              <a:rPr lang="en" sz="3600" b="1" dirty="0">
                <a:cs typeface="Arial"/>
              </a:rPr>
            </a:br>
            <a:br>
              <a:rPr lang="en" sz="3600" b="1" dirty="0">
                <a:cs typeface="+mj-lt"/>
              </a:rPr>
            </a:br>
            <a:endParaRPr lang="en-US" sz="2800" dirty="0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4B2B-B181-4BEE-391F-E24DAAF9A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ea typeface="+mn-lt"/>
                <a:cs typeface="+mn-lt"/>
              </a:rPr>
              <a:t>List the following 5 questions on the board, or at a visible location within the lab classroom. Do so early and have it available to students throughout the research experience.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400" dirty="0"/>
            </a:br>
            <a:r>
              <a:rPr lang="en-US" sz="1800" dirty="0">
                <a:solidFill>
                  <a:srgbClr val="000000"/>
                </a:solidFill>
                <a:cs typeface="Arial"/>
              </a:rPr>
              <a:t>Q1: What did you anticipate observing?</a:t>
            </a:r>
            <a:endParaRPr lang="en-US" sz="1800" dirty="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Q2: What did you observe?</a:t>
            </a:r>
            <a:endParaRPr lang="en-US" sz="1800" dirty="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Q3: What materials did you use and, from your observations, how can you tell if those materials were OK?</a:t>
            </a:r>
            <a:endParaRPr lang="en-US" sz="1800" dirty="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Q4: What experimental steps did you perform and, from your observations, can you tell if there may have been an experimental error?</a:t>
            </a:r>
            <a:endParaRPr lang="en-US" sz="1800" dirty="0">
              <a:cs typeface="Arial" panose="020B060402020202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1800" dirty="0">
                <a:solidFill>
                  <a:srgbClr val="000000"/>
                </a:solidFill>
                <a:cs typeface="Arial"/>
              </a:rPr>
              <a:t>Q5: What do you think happened?  Is there a plausible explanation for your result?  </a:t>
            </a:r>
            <a:endParaRPr lang="en-US" sz="1800" dirty="0">
              <a:cs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25525-D4C4-8812-BA00-ACBE3A1A9132}"/>
              </a:ext>
            </a:extLst>
          </p:cNvPr>
          <p:cNvSpPr txBox="1"/>
          <p:nvPr/>
        </p:nvSpPr>
        <p:spPr>
          <a:xfrm>
            <a:off x="7284110" y="6000559"/>
            <a:ext cx="4456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ea typeface="+mj-lt"/>
                <a:cs typeface="+mj-lt"/>
              </a:rPr>
              <a:t>https://qubeshub.org/publications/2032/1</a:t>
            </a:r>
            <a:r>
              <a:rPr lang="en" sz="2000" dirty="0">
                <a:cs typeface="Arial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3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445DD9-FF46-CFF8-C526-C82C53BED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641058"/>
              </p:ext>
            </p:extLst>
          </p:nvPr>
        </p:nvGraphicFramePr>
        <p:xfrm>
          <a:off x="299404" y="342901"/>
          <a:ext cx="11628617" cy="6552097"/>
        </p:xfrm>
        <a:graphic>
          <a:graphicData uri="http://schemas.openxmlformats.org/drawingml/2006/table">
            <a:tbl>
              <a:tblPr/>
              <a:tblGrid>
                <a:gridCol w="556046">
                  <a:extLst>
                    <a:ext uri="{9D8B030D-6E8A-4147-A177-3AD203B41FA5}">
                      <a16:colId xmlns:a16="http://schemas.microsoft.com/office/drawing/2014/main" val="4168581650"/>
                    </a:ext>
                  </a:extLst>
                </a:gridCol>
                <a:gridCol w="1921987">
                  <a:extLst>
                    <a:ext uri="{9D8B030D-6E8A-4147-A177-3AD203B41FA5}">
                      <a16:colId xmlns:a16="http://schemas.microsoft.com/office/drawing/2014/main" val="4084565215"/>
                    </a:ext>
                  </a:extLst>
                </a:gridCol>
                <a:gridCol w="3481331">
                  <a:extLst>
                    <a:ext uri="{9D8B030D-6E8A-4147-A177-3AD203B41FA5}">
                      <a16:colId xmlns:a16="http://schemas.microsoft.com/office/drawing/2014/main" val="976505055"/>
                    </a:ext>
                  </a:extLst>
                </a:gridCol>
                <a:gridCol w="3481331">
                  <a:extLst>
                    <a:ext uri="{9D8B030D-6E8A-4147-A177-3AD203B41FA5}">
                      <a16:colId xmlns:a16="http://schemas.microsoft.com/office/drawing/2014/main" val="921566488"/>
                    </a:ext>
                  </a:extLst>
                </a:gridCol>
                <a:gridCol w="2187922">
                  <a:extLst>
                    <a:ext uri="{9D8B030D-6E8A-4147-A177-3AD203B41FA5}">
                      <a16:colId xmlns:a16="http://schemas.microsoft.com/office/drawing/2014/main" val="912989207"/>
                    </a:ext>
                  </a:extLst>
                </a:gridCol>
              </a:tblGrid>
              <a:tr h="583387">
                <a:tc rowSpan="2"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2 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400" b="0" i="0" cap="small" dirty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lang="en-US" sz="1400" b="0" i="0" cap="small" baseline="30000" dirty="0"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400" b="0" i="0" cap="small" dirty="0">
                          <a:effectLst/>
                          <a:latin typeface="Times New Roman" panose="02020603050405020304" pitchFamily="18" charset="0"/>
                        </a:rPr>
                        <a:t> Aug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61642" marR="61642" marT="30821" marB="3082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Cambria" panose="02040503050406030204" pitchFamily="18" charset="0"/>
                        </a:rPr>
                        <a:t>Introduction and Ch 1: The Study of Life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Lab 2: preparing Solutions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it-IT" sz="1400" b="0" i="0" dirty="0">
                          <a:effectLst/>
                          <a:latin typeface="Times New Roman" panose="02020603050405020304" pitchFamily="18" charset="0"/>
                        </a:rPr>
                        <a:t>Ch. 2 </a:t>
                      </a:r>
                      <a:endParaRPr lang="it-IT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endParaRPr lang="it-IT" sz="1400" b="0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it-IT" sz="1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Lab 1 Due  </a:t>
                      </a:r>
                      <a:endParaRPr lang="it-IT" sz="1400" b="0" i="0" dirty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176800"/>
                  </a:ext>
                </a:extLst>
              </a:tr>
              <a:tr h="1775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400" b="0" i="0" cap="small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400" b="0" i="0" cap="small" baseline="30000" dirty="0"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1400" b="0" i="0" cap="small" dirty="0">
                          <a:effectLst/>
                          <a:latin typeface="Times New Roman" panose="02020603050405020304" pitchFamily="18" charset="0"/>
                        </a:rPr>
                        <a:t> Sep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61642" marR="61642" marT="30821" marB="3082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Cambria" panose="02040503050406030204" pitchFamily="18" charset="0"/>
                        </a:rPr>
                        <a:t>Ch 2, d. 1: The Chemistry of Life—Atoms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Aseptic Technique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(protocol 2.1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) &amp; Equipment </a:t>
                      </a: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endParaRPr lang="en-US" sz="1400" b="0" i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Practice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Must watch know in detail the following video:</a:t>
                      </a: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https://www.youtube.com/watch?v=b67emjIv0UM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Take home sample collection kits (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protocol </a:t>
                      </a:r>
                      <a:r>
                        <a:rPr lang="en-US" sz="1400" b="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5.1)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endParaRPr lang="it-IT" sz="1400" b="0" i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it-IT" sz="1400" b="0" i="0" dirty="0">
                          <a:effectLst/>
                          <a:latin typeface="Times New Roman" panose="02020603050405020304" pitchFamily="18" charset="0"/>
                        </a:rPr>
                        <a:t>Ch. 2  </a:t>
                      </a:r>
                      <a:endParaRPr lang="it-IT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it-IT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it-IT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it-IT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it-IT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it-IT" sz="1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Lab 2 due   </a:t>
                      </a:r>
                      <a:endParaRPr lang="it-IT" sz="1400" b="0" i="0" dirty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65234"/>
                  </a:ext>
                </a:extLst>
              </a:tr>
              <a:tr h="1781773">
                <a:tc rowSpan="2"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3 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400" b="0" i="0" cap="small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US" sz="1400" b="0" i="0" cap="small" baseline="30000"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400" b="0" i="0" cap="small">
                          <a:effectLst/>
                          <a:latin typeface="Times New Roman" panose="02020603050405020304" pitchFamily="18" charset="0"/>
                        </a:rPr>
                        <a:t> Sep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Cambria" panose="02040503050406030204" pitchFamily="18" charset="0"/>
                        </a:rPr>
                        <a:t>Ch 2: Carbon Molecules &amp; Functional Groups 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*Bring captured samples*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l" rtl="0" fontAlgn="base">
                        <a:lnSpc>
                          <a:spcPts val="1214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Direct Isolation (5.2) - Incubate 1-2 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</a:rPr>
                        <a:t>hrs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protocol 5.2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) </a:t>
                      </a: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endParaRPr lang="en-US" sz="14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NB: Record experiment protocol in the lab notebook, and upload pictures and data to the google drive</a:t>
                      </a: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Ch. 2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Video: Isolation </a:t>
                      </a:r>
                      <a:r>
                        <a:rPr lang="en-US" sz="14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https://seaphages.org/video/69/</a:t>
                      </a:r>
                      <a:r>
                        <a:rPr lang="en-US" sz="1400" b="0" i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Video: direct Isolation: </a:t>
                      </a:r>
                      <a:r>
                        <a:rPr lang="en-US" sz="14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https://seaphages.org/video/49/</a:t>
                      </a:r>
                      <a:r>
                        <a:rPr lang="en-US" sz="1400" b="0" i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052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Quiz 1: Homework Chapter 1 Due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502016"/>
                  </a:ext>
                </a:extLst>
              </a:tr>
              <a:tr h="2293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  <a:buNone/>
                      </a:pPr>
                      <a:r>
                        <a:rPr lang="en-US" sz="1400" b="0" i="0" cap="small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en-US" sz="1400" b="0" i="0" cap="small" baseline="30000"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400" b="0" i="0" cap="small">
                          <a:effectLst/>
                          <a:latin typeface="Times New Roman" panose="02020603050405020304" pitchFamily="18" charset="0"/>
                        </a:rPr>
                        <a:t> Sep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38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</a:rPr>
                        <a:t>Ch 2, d. 2: The Chemistry of Life—Molecules  </a:t>
                      </a:r>
                      <a:endParaRPr lang="en-US" sz="1400" b="0" i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 rtl="0" fontAlgn="base">
                        <a:lnSpc>
                          <a:spcPts val="1214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Direct Isolation (5.2) - Incubate 1-2 </a:t>
                      </a:r>
                      <a:r>
                        <a:rPr lang="en-US" sz="1400" b="0" i="0" dirty="0" err="1">
                          <a:effectLst/>
                          <a:latin typeface="Times New Roman" panose="02020603050405020304" pitchFamily="18" charset="0"/>
                        </a:rPr>
                        <a:t>hrs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protocol 5.2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)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l" rtl="0" fontAlgn="base">
                        <a:lnSpc>
                          <a:spcPts val="1214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Isolation: Plaque Assay Day 1 - Direct (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protocol 5.3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) 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i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>
                        <a:lnSpc>
                          <a:spcPts val="1214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Serial Dilutions </a:t>
                      </a:r>
                      <a:r>
                        <a:rPr lang="en-US" sz="1400" b="0" i="0" dirty="0">
                          <a:solidFill>
                            <a:srgbClr val="548DD4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protocol </a:t>
                      </a:r>
                      <a:r>
                        <a:rPr lang="en-US" sz="1400" b="0" i="0" dirty="0">
                          <a:solidFill>
                            <a:srgbClr val="548DD4"/>
                          </a:solidFill>
                          <a:effectLst/>
                          <a:latin typeface="Times New Roman" panose="02020603050405020304" pitchFamily="18" charset="0"/>
                        </a:rPr>
                        <a:t>6.2) </a:t>
                      </a:r>
                      <a:endParaRPr lang="en-US" sz="1400" b="0" i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NB: Record experiment protocol in the lab notebook, and upload pictures and data to the google drive</a:t>
                      </a: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Ch. 2 Video plaque Assay- </a:t>
                      </a: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https://seaphages.org/video/75/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https://seaphages.org/video/43/</a:t>
                      </a:r>
                      <a:r>
                        <a:rPr lang="en-US" sz="1400" b="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Video: Spot Test: </a:t>
                      </a: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8"/>
                        </a:rPr>
                        <a:t>https://seaphages.org/video/74/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 </a:t>
                      </a:r>
                      <a:endParaRPr lang="en-US" sz="1400" b="0" i="0" dirty="0">
                        <a:effectLst/>
                      </a:endParaRPr>
                    </a:p>
                    <a:p>
                      <a:pPr algn="ctr" rtl="0" fontAlgn="base">
                        <a:lnSpc>
                          <a:spcPts val="1214"/>
                        </a:lnSpc>
                        <a:buNone/>
                      </a:pPr>
                      <a:r>
                        <a:rPr 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9"/>
                        </a:rPr>
                        <a:t>https://seaphages.org/video/45/</a:t>
                      </a:r>
                      <a:r>
                        <a:rPr lang="en-US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400" b="0" i="0" dirty="0">
                        <a:effectLst/>
                      </a:endParaRPr>
                    </a:p>
                  </a:txBody>
                  <a:tcPr marL="61642" marR="61642" marT="30821" marB="3082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770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8ABA76-3746-89B8-B373-E78192C7D639}"/>
              </a:ext>
            </a:extLst>
          </p:cNvPr>
          <p:cNvSpPr txBox="1"/>
          <p:nvPr/>
        </p:nvSpPr>
        <p:spPr>
          <a:xfrm>
            <a:off x="738836" y="0"/>
            <a:ext cx="743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 from Kissaou </a:t>
            </a:r>
            <a:r>
              <a:rPr lang="en-US" dirty="0" err="1"/>
              <a:t>Tchedre’s</a:t>
            </a:r>
            <a:r>
              <a:rPr lang="en-US" dirty="0"/>
              <a:t> schedule at Austin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61421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7EB6B2-A3C3-0E77-B73F-51D11170540F}"/>
              </a:ext>
            </a:extLst>
          </p:cNvPr>
          <p:cNvGraphicFramePr>
            <a:graphicFrameLocks noGrp="1"/>
          </p:cNvGraphicFramePr>
          <p:nvPr/>
        </p:nvGraphicFramePr>
        <p:xfrm>
          <a:off x="621793" y="1072337"/>
          <a:ext cx="10446801" cy="54322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5376">
                  <a:extLst>
                    <a:ext uri="{9D8B030D-6E8A-4147-A177-3AD203B41FA5}">
                      <a16:colId xmlns:a16="http://schemas.microsoft.com/office/drawing/2014/main" val="788337918"/>
                    </a:ext>
                  </a:extLst>
                </a:gridCol>
                <a:gridCol w="1001047">
                  <a:extLst>
                    <a:ext uri="{9D8B030D-6E8A-4147-A177-3AD203B41FA5}">
                      <a16:colId xmlns:a16="http://schemas.microsoft.com/office/drawing/2014/main" val="1600028405"/>
                    </a:ext>
                  </a:extLst>
                </a:gridCol>
                <a:gridCol w="2361437">
                  <a:extLst>
                    <a:ext uri="{9D8B030D-6E8A-4147-A177-3AD203B41FA5}">
                      <a16:colId xmlns:a16="http://schemas.microsoft.com/office/drawing/2014/main" val="2582882187"/>
                    </a:ext>
                  </a:extLst>
                </a:gridCol>
                <a:gridCol w="3952843">
                  <a:extLst>
                    <a:ext uri="{9D8B030D-6E8A-4147-A177-3AD203B41FA5}">
                      <a16:colId xmlns:a16="http://schemas.microsoft.com/office/drawing/2014/main" val="1156371632"/>
                    </a:ext>
                  </a:extLst>
                </a:gridCol>
                <a:gridCol w="2156098">
                  <a:extLst>
                    <a:ext uri="{9D8B030D-6E8A-4147-A177-3AD203B41FA5}">
                      <a16:colId xmlns:a16="http://schemas.microsoft.com/office/drawing/2014/main" val="430627392"/>
                    </a:ext>
                  </a:extLst>
                </a:gridCol>
              </a:tblGrid>
              <a:tr h="403827">
                <a:tc gridSpan="4">
                  <a:txBody>
                    <a:bodyPr/>
                    <a:lstStyle/>
                    <a:p>
                      <a:pPr marL="70485" marR="0">
                        <a:spcBef>
                          <a:spcPts val="705"/>
                        </a:spcBef>
                        <a:buNone/>
                        <a:tabLst>
                          <a:tab pos="1005205" algn="l"/>
                          <a:tab pos="2616200" algn="l"/>
                          <a:tab pos="4242435" algn="l"/>
                        </a:tabLst>
                      </a:pPr>
                      <a:r>
                        <a:rPr lang="en-US" sz="1200" dirty="0">
                          <a:effectLst/>
                        </a:rPr>
                        <a:t>Session</a:t>
                      </a:r>
                      <a:r>
                        <a:rPr lang="en-US" sz="1200" spc="230" dirty="0">
                          <a:effectLst/>
                        </a:rPr>
                        <a:t>       </a:t>
                      </a:r>
                      <a:r>
                        <a:rPr lang="en-US" sz="1200" spc="-20" dirty="0">
                          <a:effectLst/>
                        </a:rPr>
                        <a:t>Date                       </a:t>
                      </a:r>
                      <a:r>
                        <a:rPr lang="en-US" sz="1200" dirty="0">
                          <a:effectLst/>
                        </a:rPr>
                        <a:t>Experimental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Section                     </a:t>
                      </a:r>
                      <a:r>
                        <a:rPr lang="en-US" sz="1200" dirty="0">
                          <a:effectLst/>
                        </a:rPr>
                        <a:t>Goal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spc="-10" dirty="0">
                          <a:effectLst/>
                        </a:rPr>
                        <a:t>pursued</a:t>
                      </a:r>
                      <a:r>
                        <a:rPr lang="en-US" sz="1200" dirty="0">
                          <a:effectLst/>
                        </a:rPr>
                        <a:t>	                              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0485" marR="183515">
                        <a:lnSpc>
                          <a:spcPct val="103000"/>
                        </a:lnSpc>
                        <a:spcBef>
                          <a:spcPts val="705"/>
                        </a:spcBef>
                        <a:buNone/>
                      </a:pPr>
                      <a:r>
                        <a:rPr lang="en-US" sz="1200" spc="-10" dirty="0">
                          <a:effectLst/>
                        </a:rPr>
                        <a:t>Assignment </a:t>
                      </a:r>
                      <a:r>
                        <a:rPr lang="en-US" sz="1200" spc="-20" dirty="0">
                          <a:effectLst/>
                        </a:rPr>
                        <a:t>due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0908513"/>
                  </a:ext>
                </a:extLst>
              </a:tr>
              <a:tr h="42565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67005">
                        <a:lnSpc>
                          <a:spcPct val="103000"/>
                        </a:lnSpc>
                        <a:spcBef>
                          <a:spcPts val="53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lab</a:t>
                      </a:r>
                      <a:r>
                        <a:rPr lang="en-US" sz="1200" spc="-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first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week of classes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581811"/>
                  </a:ext>
                </a:extLst>
              </a:tr>
              <a:tr h="552637">
                <a:tc>
                  <a:txBody>
                    <a:bodyPr/>
                    <a:lstStyle/>
                    <a:p>
                      <a:pPr marL="70485" marR="0">
                        <a:spcBef>
                          <a:spcPts val="580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8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5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372745">
                        <a:lnSpc>
                          <a:spcPct val="103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en-US" sz="1200" spc="-10">
                          <a:effectLst/>
                        </a:rPr>
                        <a:t>Introduction </a:t>
                      </a:r>
                      <a:r>
                        <a:rPr lang="en-US" sz="1200">
                          <a:effectLst/>
                        </a:rPr>
                        <a:t>(Ch.1 &amp; 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39065">
                        <a:lnSpc>
                          <a:spcPct val="103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Familiarize the students with the overall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procedures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to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be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executed and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overall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goal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10">
                          <a:effectLst/>
                        </a:rPr>
                        <a:t>course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486681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pPr marL="70485" marR="0">
                        <a:spcBef>
                          <a:spcPts val="605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60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5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73355">
                        <a:lnSpc>
                          <a:spcPct val="103000"/>
                        </a:lnSpc>
                        <a:spcBef>
                          <a:spcPts val="60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Aseptic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technique (Ch. 3 &amp; 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39065">
                        <a:lnSpc>
                          <a:spcPct val="103000"/>
                        </a:lnSpc>
                        <a:spcBef>
                          <a:spcPts val="60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Familiarize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students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with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 basics of aseptic technique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114300">
                        <a:lnSpc>
                          <a:spcPct val="103000"/>
                        </a:lnSpc>
                        <a:spcBef>
                          <a:spcPts val="60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Quiz 1 Notebook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check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7386200"/>
                  </a:ext>
                </a:extLst>
              </a:tr>
              <a:tr h="1113870">
                <a:tc>
                  <a:txBody>
                    <a:bodyPr/>
                    <a:lstStyle/>
                    <a:p>
                      <a:pPr marL="70485" marR="0">
                        <a:spcBef>
                          <a:spcPts val="530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3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372745">
                        <a:lnSpc>
                          <a:spcPct val="103000"/>
                        </a:lnSpc>
                        <a:spcBef>
                          <a:spcPts val="530"/>
                        </a:spcBef>
                        <a:buNone/>
                      </a:pPr>
                      <a:r>
                        <a:rPr lang="en-US" sz="1200" spc="-10">
                          <a:effectLst/>
                        </a:rPr>
                        <a:t>Capture (phage enrichment </a:t>
                      </a:r>
                      <a:r>
                        <a:rPr lang="en-US" sz="1200" spc="-20">
                          <a:effectLst/>
                        </a:rPr>
                        <a:t>and </a:t>
                      </a:r>
                      <a:r>
                        <a:rPr lang="en-US" sz="1200" spc="-10">
                          <a:effectLst/>
                        </a:rPr>
                        <a:t>identification </a:t>
                      </a:r>
                      <a:r>
                        <a:rPr lang="en-US" sz="1200">
                          <a:effectLst/>
                        </a:rPr>
                        <a:t>of plaques) (Ch. 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39065">
                        <a:lnSpc>
                          <a:spcPct val="103000"/>
                        </a:lnSpc>
                        <a:spcBef>
                          <a:spcPts val="53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Obtain bacteriophage plaques from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samples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collected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in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 </a:t>
                      </a:r>
                      <a:r>
                        <a:rPr lang="en-US" sz="1200" spc="-10">
                          <a:effectLst/>
                        </a:rPr>
                        <a:t>field.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spcBef>
                          <a:spcPts val="53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Quiz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 spc="-5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0016355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pPr marL="70485" marR="0">
                        <a:spcBef>
                          <a:spcPts val="555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5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5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(Ch.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114300">
                        <a:lnSpc>
                          <a:spcPct val="103000"/>
                        </a:lnSpc>
                        <a:spcBef>
                          <a:spcPts val="55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Quiz 3 Notebook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check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6138751"/>
                  </a:ext>
                </a:extLst>
              </a:tr>
              <a:tr h="272507">
                <a:tc>
                  <a:txBody>
                    <a:bodyPr/>
                    <a:lstStyle/>
                    <a:p>
                      <a:pPr marL="70485" marR="0">
                        <a:spcBef>
                          <a:spcPts val="580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8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spcBef>
                          <a:spcPts val="58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Quiz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 spc="-5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4441343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pPr marL="70485" marR="0">
                        <a:spcBef>
                          <a:spcPts val="530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3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114300">
                        <a:lnSpc>
                          <a:spcPct val="103000"/>
                        </a:lnSpc>
                        <a:spcBef>
                          <a:spcPts val="53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Quiz 5 Notebook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check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1910784"/>
                  </a:ext>
                </a:extLst>
              </a:tr>
              <a:tr h="1014480">
                <a:tc>
                  <a:txBody>
                    <a:bodyPr/>
                    <a:lstStyle/>
                    <a:p>
                      <a:pPr marL="70485" marR="0">
                        <a:spcBef>
                          <a:spcPts val="555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5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254000">
                        <a:lnSpc>
                          <a:spcPct val="103000"/>
                        </a:lnSpc>
                        <a:spcBef>
                          <a:spcPts val="55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Tame (isolate the</a:t>
                      </a:r>
                      <a:r>
                        <a:rPr lang="en-US" sz="1200" spc="-6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phage)</a:t>
                      </a:r>
                      <a:r>
                        <a:rPr lang="en-US" sz="1200" spc="-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(Ch. </a:t>
                      </a:r>
                      <a:r>
                        <a:rPr lang="en-US" sz="1200" spc="-30">
                          <a:effectLst/>
                        </a:rPr>
                        <a:t>7)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39065">
                        <a:lnSpc>
                          <a:spcPct val="103000"/>
                        </a:lnSpc>
                        <a:spcBef>
                          <a:spcPts val="55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Ensure that your phage contains only one single type of phage (in other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words,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ensure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that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you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have one and only one phage population that is genetically </a:t>
                      </a:r>
                      <a:r>
                        <a:rPr lang="en-US" sz="1200" spc="-10">
                          <a:effectLst/>
                        </a:rPr>
                        <a:t>identical)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>
                        <a:spcBef>
                          <a:spcPts val="555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Quiz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 spc="-5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0198956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pPr marL="70485" marR="0">
                        <a:spcBef>
                          <a:spcPts val="580"/>
                        </a:spcBef>
                        <a:buNone/>
                      </a:pPr>
                      <a:r>
                        <a:rPr lang="en-US" sz="1200" spc="-5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580"/>
                        </a:spcBef>
                        <a:buNone/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114300">
                        <a:lnSpc>
                          <a:spcPct val="103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en-US" sz="1200" dirty="0">
                          <a:effectLst/>
                        </a:rPr>
                        <a:t>Quiz 7 Notebook</a:t>
                      </a:r>
                      <a:r>
                        <a:rPr lang="en-US" sz="1200" spc="-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check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48483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CB22EF2-190C-33A8-07A1-5E4A8D06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3" y="353374"/>
            <a:ext cx="61879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04888" algn="l"/>
                <a:tab pos="2616200" algn="l"/>
                <a:tab pos="424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4888" algn="l"/>
                <a:tab pos="2616200" algn="l"/>
                <a:tab pos="4241800" algn="l"/>
              </a:tabLst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CHRISTA BANCROFT: USC: EXCERPT of PHAGE HUNTERS COURSE SCHEDULE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4888" algn="l"/>
                <a:tab pos="2616200" algn="l"/>
                <a:tab pos="4241800" algn="l"/>
              </a:tabLst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(Please be aware that we are doing real science and this schedule is subject to change!)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4888" algn="l"/>
                <a:tab pos="2616200" algn="l"/>
                <a:tab pos="42418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8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F086-91AA-9917-E2A2-4BF66C0B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5E24-4754-3864-B933-13B9FC07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SEA team – email </a:t>
            </a:r>
            <a:r>
              <a:rPr lang="en-US" sz="2800" dirty="0">
                <a:hlinkClick r:id="rId3"/>
              </a:rPr>
              <a:t>info@seaphages.org</a:t>
            </a:r>
            <a:r>
              <a:rPr lang="en-US" sz="2800" dirty="0"/>
              <a:t> or any of us personally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Seaphages.org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Faculty forum - extremely active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Phage discovery guide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Buddy schools/faculty. Many of you met your buddies during the faculty meeting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Weekly/biweekly check-ins on Friday from 1-2PM ET. Details to follow. </a:t>
            </a:r>
          </a:p>
        </p:txBody>
      </p:sp>
    </p:spTree>
    <p:extLst>
      <p:ext uri="{BB962C8B-B14F-4D97-AF65-F5344CB8AC3E}">
        <p14:creationId xmlns:p14="http://schemas.microsoft.com/office/powerpoint/2010/main" val="206663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2860-252B-E7F1-1C30-F1329C96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" y="286603"/>
            <a:ext cx="9074332" cy="845511"/>
          </a:xfrm>
        </p:spPr>
        <p:txBody>
          <a:bodyPr>
            <a:normAutofit fontScale="90000"/>
          </a:bodyPr>
          <a:lstStyle/>
          <a:p>
            <a:r>
              <a:rPr lang="en-US" dirty="0"/>
              <a:t>Lunch with facilitators on Wednesday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DB7B1C-2E29-FCF2-7834-B91F60B117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680" y="1384663"/>
          <a:ext cx="1115568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177">
                  <a:extLst>
                    <a:ext uri="{9D8B030D-6E8A-4147-A177-3AD203B41FA5}">
                      <a16:colId xmlns:a16="http://schemas.microsoft.com/office/drawing/2014/main" val="3675181489"/>
                    </a:ext>
                  </a:extLst>
                </a:gridCol>
                <a:gridCol w="3161212">
                  <a:extLst>
                    <a:ext uri="{9D8B030D-6E8A-4147-A177-3AD203B41FA5}">
                      <a16:colId xmlns:a16="http://schemas.microsoft.com/office/drawing/2014/main" val="1696675094"/>
                    </a:ext>
                  </a:extLst>
                </a:gridCol>
                <a:gridCol w="4355011">
                  <a:extLst>
                    <a:ext uri="{9D8B030D-6E8A-4147-A177-3AD203B41FA5}">
                      <a16:colId xmlns:a16="http://schemas.microsoft.com/office/drawing/2014/main" val="6248379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93834026"/>
                    </a:ext>
                  </a:extLst>
                </a:gridCol>
              </a:tblGrid>
              <a:tr h="4754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Mary Ayuk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East Texas A&amp;M University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Florida International University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Fayetteville State University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Mississippi University for Women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Missouri State University-West Plains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Andy Beyer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Evergreen Valley College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High Point University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Joliet Junior College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LeTourneau University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Mesa Community College: Red Mountain Campus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San Jacinto College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Urszula Golebiewska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Austin Community College Riverside campus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Hudson Valley Community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InterAmerican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University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Puerto Rico-Aguadilla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Mt San Jacinto Community College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NHTI Concords Community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Skyline College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197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2834CD-F977-94E8-69F9-57E7744FB0DE}"/>
              </a:ext>
            </a:extLst>
          </p:cNvPr>
          <p:cNvSpPr txBox="1"/>
          <p:nvPr/>
        </p:nvSpPr>
        <p:spPr>
          <a:xfrm>
            <a:off x="2322250" y="4920972"/>
            <a:ext cx="709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existing SEA institutions, build on the existing schedule/syllabus</a:t>
            </a:r>
          </a:p>
        </p:txBody>
      </p:sp>
    </p:spTree>
    <p:extLst>
      <p:ext uri="{BB962C8B-B14F-4D97-AF65-F5344CB8AC3E}">
        <p14:creationId xmlns:p14="http://schemas.microsoft.com/office/powerpoint/2010/main" val="83922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F9D9-EF31-0BAC-8D1A-1A7DF778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Implementation Plan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5A2A-4F1F-B1FD-7B43-36B9FC5C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cs typeface="Arial"/>
              </a:rPr>
              <a:t> Implementation Considerations handout in folder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Arial"/>
              </a:rPr>
              <a:t>Lunch with facilitators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Please email to </a:t>
            </a:r>
            <a:r>
              <a:rPr lang="en-US" sz="2800" dirty="0">
                <a:hlinkClick r:id="rId3"/>
              </a:rPr>
              <a:t>sea@hhmi.org</a:t>
            </a:r>
            <a:r>
              <a:rPr lang="en-US" sz="2800" dirty="0"/>
              <a:t> by Wednesday midnight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Arial"/>
              </a:rPr>
              <a:t> Find time to meet your facilitator on Thursday for feedback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Arial"/>
              </a:rPr>
              <a:t>You will have a working draft of the implementation plan by the end of the workshop</a:t>
            </a:r>
          </a:p>
        </p:txBody>
      </p:sp>
    </p:spTree>
    <p:extLst>
      <p:ext uri="{BB962C8B-B14F-4D97-AF65-F5344CB8AC3E}">
        <p14:creationId xmlns:p14="http://schemas.microsoft.com/office/powerpoint/2010/main" val="45707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BF9668-B68E-1ED6-66AB-0AA2E9B4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49" y="1907177"/>
            <a:ext cx="4056334" cy="42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1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8841-799B-7991-D80E-78E1ED91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641A2-0D7C-89E3-2DEE-B68AFD9AB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 To create a syllabus and a detailed schedule for implementation in the fall semester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Plan lab activities/assessments to go along with the SEA-PHAGES protocols.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Syllabus/detailed schedule draft due: </a:t>
            </a:r>
            <a:r>
              <a:rPr lang="en-US" sz="3000" dirty="0">
                <a:highlight>
                  <a:srgbClr val="FFFF00"/>
                </a:highlight>
              </a:rPr>
              <a:t>Wednesday midnight.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Please email to sea@hhmi.org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3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4354C2-E616-EE86-905C-EBCF42DB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984C29-4AF6-089E-5C01-9F34C42A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Faculty hat: Implementation plan</a:t>
            </a:r>
            <a:endParaRPr lang="en-US" dirty="0">
              <a:cs typeface="Arial"/>
            </a:endParaRPr>
          </a:p>
          <a:p>
            <a:pPr marL="657860" lvl="1">
              <a:lnSpc>
                <a:spcPct val="150000"/>
              </a:lnSpc>
            </a:pPr>
            <a:r>
              <a:rPr lang="en-US" dirty="0"/>
              <a:t>Scheduling</a:t>
            </a:r>
            <a:endParaRPr lang="en-US" dirty="0">
              <a:cs typeface="Arial"/>
            </a:endParaRPr>
          </a:p>
          <a:p>
            <a:pPr marL="657860" lvl="1">
              <a:lnSpc>
                <a:spcPct val="150000"/>
              </a:lnSpc>
            </a:pPr>
            <a:r>
              <a:rPr lang="en-US" dirty="0"/>
              <a:t>Recruitment</a:t>
            </a:r>
            <a:endParaRPr lang="en-US" dirty="0">
              <a:cs typeface="Arial"/>
            </a:endParaRPr>
          </a:p>
          <a:p>
            <a:pPr marL="657860" lvl="1">
              <a:lnSpc>
                <a:spcPct val="150000"/>
              </a:lnSpc>
            </a:pPr>
            <a:r>
              <a:rPr lang="en-US" dirty="0"/>
              <a:t>Support</a:t>
            </a:r>
            <a:endParaRPr lang="en-US" dirty="0">
              <a:cs typeface="Arial"/>
            </a:endParaRPr>
          </a:p>
          <a:p>
            <a:pPr marL="657860" lvl="1">
              <a:lnSpc>
                <a:spcPct val="150000"/>
              </a:lnSpc>
            </a:pPr>
            <a:r>
              <a:rPr lang="en-US" dirty="0"/>
              <a:t>Class structure/format</a:t>
            </a:r>
            <a:endParaRPr lang="en-US" dirty="0">
              <a:cs typeface="Arial"/>
            </a:endParaRPr>
          </a:p>
          <a:p>
            <a:pPr marL="657860" lvl="1">
              <a:lnSpc>
                <a:spcPct val="150000"/>
              </a:lnSpc>
            </a:pPr>
            <a:r>
              <a:rPr lang="en-US" dirty="0">
                <a:cs typeface="Arial"/>
              </a:rPr>
              <a:t>Deliverables </a:t>
            </a:r>
          </a:p>
          <a:p>
            <a:pPr marL="657860" lvl="1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82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4AA9-F777-B9DF-0B18-5A910200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57AE-5672-68A2-350C-CAA03BA2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Division chair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Regularly scheduled labs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Open lab times</a:t>
            </a:r>
          </a:p>
        </p:txBody>
      </p:sp>
    </p:spTree>
    <p:extLst>
      <p:ext uri="{BB962C8B-B14F-4D97-AF65-F5344CB8AC3E}">
        <p14:creationId xmlns:p14="http://schemas.microsoft.com/office/powerpoint/2010/main" val="320552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9D3F-254A-D093-B0BF-C083898D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927F-4246-531A-5D22-F4363CA50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Start 1 semester before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Visit classes and pitch the SEA Phages course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Near peers in URE clubs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Campus website/social media to advertise for undergraduate research</a:t>
            </a:r>
          </a:p>
        </p:txBody>
      </p:sp>
    </p:spTree>
    <p:extLst>
      <p:ext uri="{BB962C8B-B14F-4D97-AF65-F5344CB8AC3E}">
        <p14:creationId xmlns:p14="http://schemas.microsoft.com/office/powerpoint/2010/main" val="55222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0DC6-E519-42B5-B432-3065E1CB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5331-88D7-9883-F1C6-62A207E7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Lab techs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TAs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Ordering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Plan for prep – create a schedule based on shelf life of reagents and biologicals</a:t>
            </a:r>
          </a:p>
        </p:txBody>
      </p:sp>
    </p:spTree>
    <p:extLst>
      <p:ext uri="{BB962C8B-B14F-4D97-AF65-F5344CB8AC3E}">
        <p14:creationId xmlns:p14="http://schemas.microsoft.com/office/powerpoint/2010/main" val="302755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42E9-73FB-0CDF-5A67-3DBA2199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3C5C-E9C6-7EEA-1640-A8FA91109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work individually or in pairs if necessary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Synchronous, semi-synchronous or asynchronous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Flexibility to adherence to protocols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Facilitators</a:t>
            </a:r>
          </a:p>
        </p:txBody>
      </p:sp>
    </p:spTree>
    <p:extLst>
      <p:ext uri="{BB962C8B-B14F-4D97-AF65-F5344CB8AC3E}">
        <p14:creationId xmlns:p14="http://schemas.microsoft.com/office/powerpoint/2010/main" val="165543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DA87-104D-D2B8-33DC-DC940FD1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Class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AB8A-258C-2BA0-2B54-8181DDF0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Focus on science process skills and not the end result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Failure is normal and is a part of learning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 the schedule, keep time for repetitions.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Facilitators</a:t>
            </a:r>
          </a:p>
        </p:txBody>
      </p:sp>
    </p:spTree>
    <p:extLst>
      <p:ext uri="{BB962C8B-B14F-4D97-AF65-F5344CB8AC3E}">
        <p14:creationId xmlns:p14="http://schemas.microsoft.com/office/powerpoint/2010/main" val="193353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1CF7-34FE-B832-0869-38966664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8EF2-0350-115B-AB5A-21C6F4080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Some ideas as you plan for implementation: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Pre-lab activity?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Science notebooks – either a physical or electronic notebook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Reflection and plan for next lab day (exit cards/data cards)?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End of semester – poster or presentations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943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1261</Words>
  <Application>Microsoft Office PowerPoint</Application>
  <PresentationFormat>Widescreen</PresentationFormat>
  <Paragraphs>227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Retrospect</vt:lpstr>
      <vt:lpstr>1_Office Theme</vt:lpstr>
      <vt:lpstr>Implementation Plan</vt:lpstr>
      <vt:lpstr>Goal</vt:lpstr>
      <vt:lpstr>Implementation plan</vt:lpstr>
      <vt:lpstr>Scheduling</vt:lpstr>
      <vt:lpstr>Recruitment</vt:lpstr>
      <vt:lpstr>Support</vt:lpstr>
      <vt:lpstr>Class structure</vt:lpstr>
      <vt:lpstr>Class structure</vt:lpstr>
      <vt:lpstr>Classroom Assessments</vt:lpstr>
      <vt:lpstr>Teaching and learning resources</vt:lpstr>
      <vt:lpstr>5Qs: An Activity to Support Students Develop Skills to Interpret Research Observation</vt:lpstr>
      <vt:lpstr>Instructional model of “Becoming a scientist”</vt:lpstr>
      <vt:lpstr>  An Activity to Support Students Develop Skills to Interpret Research Observation  </vt:lpstr>
      <vt:lpstr>PowerPoint Presentation</vt:lpstr>
      <vt:lpstr>PowerPoint Presentation</vt:lpstr>
      <vt:lpstr>SEA supports</vt:lpstr>
      <vt:lpstr>Lunch with facilitators on Wednesday</vt:lpstr>
      <vt:lpstr>Implementation Plan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Ramakrishna, Pushpa</dc:creator>
  <cp:lastModifiedBy>Ramakrishna, Pushpa</cp:lastModifiedBy>
  <cp:revision>60</cp:revision>
  <dcterms:created xsi:type="dcterms:W3CDTF">2025-06-16T19:58:30Z</dcterms:created>
  <dcterms:modified xsi:type="dcterms:W3CDTF">2025-07-14T16:13:20Z</dcterms:modified>
</cp:coreProperties>
</file>