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63" r:id="rId4"/>
    <p:sldId id="258" r:id="rId5"/>
    <p:sldId id="266" r:id="rId6"/>
    <p:sldId id="275" r:id="rId7"/>
    <p:sldId id="288" r:id="rId8"/>
    <p:sldId id="289" r:id="rId9"/>
    <p:sldId id="290" r:id="rId10"/>
    <p:sldId id="277" r:id="rId11"/>
    <p:sldId id="276" r:id="rId12"/>
    <p:sldId id="291" r:id="rId13"/>
    <p:sldId id="278" r:id="rId14"/>
    <p:sldId id="279" r:id="rId15"/>
    <p:sldId id="280" r:id="rId16"/>
    <p:sldId id="292" r:id="rId17"/>
    <p:sldId id="293" r:id="rId18"/>
    <p:sldId id="286" r:id="rId19"/>
    <p:sldId id="287" r:id="rId20"/>
    <p:sldId id="28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7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5" autoAdjust="0"/>
    <p:restoredTop sz="93731"/>
  </p:normalViewPr>
  <p:slideViewPr>
    <p:cSldViewPr snapToGrid="0" snapToObjects="1">
      <p:cViewPr varScale="1">
        <p:scale>
          <a:sx n="131" d="100"/>
          <a:sy n="131" d="100"/>
        </p:scale>
        <p:origin x="13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E4319-2B66-B64C-A56D-5D252305039A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94004-6DDD-BD46-9677-30F563F7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5A2E1-E317-5E47-A0F6-D94F935DF61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D2C60-4111-F040-8A53-067CBD4F8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5EFE0-7341-3F47-9B81-DFC67507C279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15720-209F-A046-8472-AD7FB8E1E25D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 smtClean="0"/>
            </a:lvl1pPr>
          </a:lstStyle>
          <a:p>
            <a:fld id="{C91A77E2-FD68-3F45-9508-AD7ED4E7A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6D8D72E-E9A7-C240-8D56-732B089EA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5AD56D7-CEDE-7E49-A7C0-0BBF967E5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9B50-EE11-084C-8C29-767574F6B0D1}" type="datetimeFigureOut">
              <a:rPr lang="en-US" smtClean="0"/>
              <a:pPr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EE6E-099D-6C4F-97EB-03F937C69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Bacteriophage Gene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Welkin Pope</a:t>
            </a:r>
          </a:p>
          <a:p>
            <a:r>
              <a:rPr lang="en-US" dirty="0" smtClean="0"/>
              <a:t>SEA-PHAGES Bioinformatics Workshop,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09-14 at 10.31.12 A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642" y="445079"/>
            <a:ext cx="6031250" cy="374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Screen shot 2011-09-14 at 10.31.49 AM.png"/>
          <p:cNvPicPr>
            <a:picLocks noGrp="1"/>
          </p:cNvPicPr>
          <p:nvPr>
            <p:ph idx="1"/>
          </p:nvPr>
        </p:nvPicPr>
        <p:blipFill>
          <a:blip r:embed="rId3"/>
          <a:srcRect t="-16886" b="-16886"/>
          <a:stretch>
            <a:fillRect/>
          </a:stretch>
        </p:blipFill>
        <p:spPr bwMode="auto">
          <a:xfrm>
            <a:off x="457200" y="27835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Conserved Domain Database</a:t>
            </a:r>
            <a:endParaRPr lang="en-US" dirty="0"/>
          </a:p>
        </p:txBody>
      </p:sp>
      <p:pic>
        <p:nvPicPr>
          <p:cNvPr id="4" name="Content Placeholder 3" descr="Screen shot 2011-09-14 at 10.31.36 AM.png"/>
          <p:cNvPicPr>
            <a:picLocks noGrp="1"/>
          </p:cNvPicPr>
          <p:nvPr>
            <p:ph idx="1"/>
          </p:nvPr>
        </p:nvPicPr>
        <p:blipFill>
          <a:blip r:embed="rId2"/>
          <a:srcRect t="-123410" b="-123410"/>
          <a:stretch>
            <a:fillRect/>
          </a:stretch>
        </p:blipFill>
        <p:spPr bwMode="auto">
          <a:xfrm>
            <a:off x="457201" y="694756"/>
            <a:ext cx="8229600" cy="410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1-09-14 at 11.00.03 AM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1368"/>
            <a:ext cx="8229601" cy="13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HHpred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HHPred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uses </a:t>
            </a:r>
            <a:r>
              <a:rPr lang="en-US" dirty="0"/>
              <a:t>a combination of multiple sequence alignments and Profile Hidden Markov Models to find remote homologs: proteins that may be distantly related to your query sequence and share the same function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Uses iterative alignments, somewhat like PSI-BLAST</a:t>
            </a:r>
            <a:endParaRPr lang="en-US" dirty="0"/>
          </a:p>
          <a:p>
            <a:pPr lvl="1"/>
            <a:r>
              <a:rPr lang="en-US" dirty="0" smtClean="0"/>
              <a:t>Control number of iterations and databases you want to search</a:t>
            </a:r>
          </a:p>
          <a:p>
            <a:r>
              <a:rPr lang="en-US" dirty="0" smtClean="0"/>
              <a:t>Probability and % alignment</a:t>
            </a:r>
          </a:p>
          <a:p>
            <a:endParaRPr lang="en-US" dirty="0" smtClean="0"/>
          </a:p>
          <a:p>
            <a:r>
              <a:rPr lang="en-US" dirty="0" smtClean="0"/>
              <a:t>You may still need to manually check and see if critical conserved residues are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5594"/>
            <a:ext cx="8229600" cy="1143000"/>
          </a:xfrm>
        </p:spPr>
        <p:txBody>
          <a:bodyPr/>
          <a:lstStyle/>
          <a:p>
            <a:r>
              <a:rPr lang="en-US" dirty="0" err="1" smtClean="0"/>
              <a:t>HHPred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09-13 at 12.15.15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863" y="1600200"/>
            <a:ext cx="6198219" cy="42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09-13 at 12.15.50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2" y="1417638"/>
            <a:ext cx="7533386" cy="396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Synteny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951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Phage gene order is *somewhat* </a:t>
            </a:r>
            <a:r>
              <a:rPr lang="en-US" sz="2000" dirty="0" smtClean="0"/>
              <a:t>conserved</a:t>
            </a:r>
          </a:p>
          <a:p>
            <a:endParaRPr lang="en-US" sz="2000" dirty="0"/>
          </a:p>
          <a:p>
            <a:r>
              <a:rPr lang="en-US" sz="2000" dirty="0" smtClean="0"/>
              <a:t>Use </a:t>
            </a:r>
            <a:r>
              <a:rPr lang="en-US" sz="2000" dirty="0" err="1" smtClean="0"/>
              <a:t>Phamerator</a:t>
            </a:r>
            <a:r>
              <a:rPr lang="en-US" sz="2000" dirty="0" smtClean="0"/>
              <a:t> or DNA Master Genome Comparison Tool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Terminase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Portal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Capsid Maturation Protease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Scaffolding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Major Capsid Subunit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Major Tail Subunit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Tail Assembly Chaperones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Tape measure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/>
              <a:t> Minor Tail Proteins</a:t>
            </a:r>
          </a:p>
          <a:p>
            <a:r>
              <a:rPr lang="en-US" sz="2000" dirty="0" smtClean="0"/>
              <a:t>Lysis (</a:t>
            </a:r>
            <a:r>
              <a:rPr lang="en-US" sz="2000" dirty="0" err="1" smtClean="0"/>
              <a:t>lysins</a:t>
            </a:r>
            <a:r>
              <a:rPr lang="en-US" sz="2000" dirty="0" smtClean="0"/>
              <a:t>, </a:t>
            </a:r>
            <a:r>
              <a:rPr lang="en-US" sz="2000" dirty="0" err="1" smtClean="0"/>
              <a:t>holins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Integration cassette</a:t>
            </a:r>
          </a:p>
          <a:p>
            <a:r>
              <a:rPr lang="en-US" sz="2000" dirty="0" smtClean="0"/>
              <a:t>DNA metabolism/Replication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secondary structure prediction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Phagesdb.org</a:t>
            </a:r>
            <a:r>
              <a:rPr lang="en-US" dirty="0" smtClean="0"/>
              <a:t>/links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advanced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RosiePosie</a:t>
            </a:r>
            <a:r>
              <a:rPr lang="en-US" dirty="0" smtClean="0"/>
              <a:t> gene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Assigning Functions and function </a:t>
            </a:r>
            <a:r>
              <a:rPr lang="en-US" dirty="0" smtClean="0"/>
              <a:t>sources</a:t>
            </a:r>
            <a:r>
              <a:rPr lang="en-US" dirty="0"/>
              <a:t> </a:t>
            </a:r>
            <a:r>
              <a:rPr lang="en-US" dirty="0" smtClean="0"/>
              <a:t>in your Annotation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First: </a:t>
            </a:r>
            <a:r>
              <a:rPr lang="en-US" dirty="0" err="1"/>
              <a:t>Phamerator</a:t>
            </a:r>
            <a:r>
              <a:rPr lang="en-US" dirty="0"/>
              <a:t>/</a:t>
            </a:r>
            <a:r>
              <a:rPr lang="en-US" dirty="0" err="1"/>
              <a:t>Phagesdb</a:t>
            </a:r>
            <a:r>
              <a:rPr lang="en-US" dirty="0"/>
              <a:t>. Include </a:t>
            </a:r>
            <a:r>
              <a:rPr lang="en-US" dirty="0" err="1"/>
              <a:t>phagename</a:t>
            </a:r>
            <a:r>
              <a:rPr lang="en-US" dirty="0"/>
              <a:t> and gene </a:t>
            </a:r>
            <a:r>
              <a:rPr lang="en-US" dirty="0" smtClean="0"/>
              <a:t>number</a:t>
            </a:r>
            <a:r>
              <a:rPr lang="en-US" dirty="0" smtClean="0"/>
              <a:t>, e value, and % alignment</a:t>
            </a:r>
            <a:endParaRPr lang="en-US" dirty="0"/>
          </a:p>
          <a:p>
            <a:pPr lvl="1"/>
            <a:r>
              <a:rPr lang="en-US" dirty="0"/>
              <a:t>Most of these will be supported by </a:t>
            </a:r>
            <a:r>
              <a:rPr lang="en-US" dirty="0" err="1"/>
              <a:t>HHpred</a:t>
            </a:r>
            <a:r>
              <a:rPr lang="en-US" dirty="0"/>
              <a:t> and BLAST on NCBI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Second: If you find a new function NOT in </a:t>
            </a:r>
            <a:r>
              <a:rPr lang="en-US" dirty="0" err="1"/>
              <a:t>Phamerator</a:t>
            </a:r>
            <a:r>
              <a:rPr lang="en-US" dirty="0"/>
              <a:t>/</a:t>
            </a:r>
            <a:r>
              <a:rPr lang="en-US" dirty="0" err="1"/>
              <a:t>Phagesdb</a:t>
            </a:r>
            <a:r>
              <a:rPr lang="en-US" dirty="0"/>
              <a:t> or in conflict with the </a:t>
            </a:r>
            <a:r>
              <a:rPr lang="en-US" dirty="0" err="1"/>
              <a:t>Phamerator</a:t>
            </a:r>
            <a:r>
              <a:rPr lang="en-US" dirty="0"/>
              <a:t>/</a:t>
            </a:r>
            <a:r>
              <a:rPr lang="en-US" dirty="0" err="1"/>
              <a:t>Phagesdb</a:t>
            </a:r>
            <a:r>
              <a:rPr lang="en-US" dirty="0"/>
              <a:t> assignment, include in your notes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HHpred</a:t>
            </a:r>
            <a:r>
              <a:rPr lang="en-US" dirty="0"/>
              <a:t>, Include probability score and approximate % of match length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Or </a:t>
            </a:r>
            <a:r>
              <a:rPr lang="en-US" dirty="0" smtClean="0"/>
              <a:t>--</a:t>
            </a:r>
            <a:endParaRPr lang="en-US" dirty="0"/>
          </a:p>
          <a:p>
            <a:pPr lvl="1"/>
            <a:r>
              <a:rPr lang="en-US" dirty="0" err="1"/>
              <a:t>BLASTp</a:t>
            </a:r>
            <a:r>
              <a:rPr lang="en-US" dirty="0"/>
              <a:t>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NCBI. Include e value, species/</a:t>
            </a:r>
            <a:r>
              <a:rPr lang="en-US" dirty="0" err="1"/>
              <a:t>phagename</a:t>
            </a:r>
            <a:r>
              <a:rPr lang="en-US" dirty="0"/>
              <a:t>, and approximate % of match length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/>
              <a:t>Finally: Include any other support you would like to. (Run TMHMM on a putative </a:t>
            </a:r>
            <a:r>
              <a:rPr lang="en-US" dirty="0" err="1"/>
              <a:t>holin</a:t>
            </a:r>
            <a:r>
              <a:rPr lang="en-US" dirty="0"/>
              <a:t>, and find two </a:t>
            </a:r>
            <a:r>
              <a:rPr lang="en-US" dirty="0" err="1"/>
              <a:t>transmembrane</a:t>
            </a:r>
            <a:r>
              <a:rPr lang="en-US" dirty="0"/>
              <a:t> domains? Write it down! Find one unlabeled gene between the portal and the major capsid protein? Sounds like a good candidate for the capsid maturation protease, assigned via </a:t>
            </a:r>
            <a:r>
              <a:rPr lang="en-US" dirty="0" err="1"/>
              <a:t>synteny</a:t>
            </a:r>
            <a:r>
              <a:rPr lang="en-US" dirty="0"/>
              <a:t>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033548"/>
              </p:ext>
            </p:extLst>
          </p:nvPr>
        </p:nvGraphicFramePr>
        <p:xfrm>
          <a:off x="1158950" y="1403500"/>
          <a:ext cx="6772939" cy="4167967"/>
        </p:xfrm>
        <a:graphic>
          <a:graphicData uri="http://schemas.openxmlformats.org/drawingml/2006/table">
            <a:tbl>
              <a:tblPr firstRow="1" firstCol="1" bandRow="1"/>
              <a:tblGrid>
                <a:gridCol w="2370721"/>
                <a:gridCol w="2428544"/>
                <a:gridCol w="1973674"/>
              </a:tblGrid>
              <a:tr h="29351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SEA-PHAGES functional assignments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Do NOT use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Example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terminase, small subunit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TerS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Sisi_1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terminase, large subunit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TerL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Sisi_2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92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terminase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If there are not two obvious large and small terminase genes in the same genome, just assign the function "terminase".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TM4_4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portal protein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head to tail connector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TM4_5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scaffolding protein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Scaffold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Sisi_5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capsid maturation protease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Protease, prohead protease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Sisi_4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major capsid protein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capsid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Sisi_6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head-to-tail connector protein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Sisi_7,8,9,10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major tail protein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major tail subunit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Sisi_11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tail assembly chaperone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Tail scaffolding protein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TM4_15; 16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6811" y="5784112"/>
            <a:ext cx="788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case matters. </a:t>
            </a:r>
            <a:r>
              <a:rPr lang="en-US" dirty="0" err="1" smtClean="0"/>
              <a:t>GenBank</a:t>
            </a:r>
            <a:r>
              <a:rPr lang="en-US" dirty="0" smtClean="0"/>
              <a:t> wants functions written all lower-case (except when </a:t>
            </a:r>
          </a:p>
          <a:p>
            <a:r>
              <a:rPr lang="en-US" dirty="0" smtClean="0"/>
              <a:t>using conventional protein labels derived from genes </a:t>
            </a:r>
            <a:r>
              <a:rPr lang="en-US" dirty="0" err="1" smtClean="0"/>
              <a:t>eg</a:t>
            </a:r>
            <a:r>
              <a:rPr lang="en-US" dirty="0" smtClean="0"/>
              <a:t> “</a:t>
            </a:r>
            <a:r>
              <a:rPr lang="en-US" dirty="0" err="1" smtClean="0"/>
              <a:t>LacZ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4420" y="399858"/>
            <a:ext cx="404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a standardized SEA-PHAGES function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7320" y="3778472"/>
            <a:ext cx="8763000" cy="25068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400" b="1" dirty="0" smtClean="0"/>
              <a:t>Virion structural and assembly genes</a:t>
            </a:r>
            <a:r>
              <a:rPr lang="en-US" sz="2400" dirty="0" smtClean="0"/>
              <a:t>, i.e. those encoding proteins that are either components of virion particles or assist in their formation.  These include genes encoding the </a:t>
            </a:r>
            <a:r>
              <a:rPr lang="en-US" sz="2400" dirty="0" err="1" smtClean="0"/>
              <a:t>terminase</a:t>
            </a:r>
            <a:r>
              <a:rPr lang="en-US" sz="2400" dirty="0" smtClean="0"/>
              <a:t>, portal, capsid maturation protease, scaffolding protein, major capsid protein, head to tail connectors, major tail subunit, tail assembly chaperones, tape measure protein, and minor tail proteins.</a:t>
            </a:r>
          </a:p>
          <a:p>
            <a:pPr lvl="0"/>
            <a:r>
              <a:rPr lang="en-US" sz="2400" b="1" dirty="0" smtClean="0"/>
              <a:t>Genes involved in phage DNA replication</a:t>
            </a:r>
            <a:r>
              <a:rPr lang="en-US" sz="2400" dirty="0" smtClean="0"/>
              <a:t>. These include DNA polymerase, DNA </a:t>
            </a:r>
            <a:r>
              <a:rPr lang="en-US" sz="2400" dirty="0" err="1" smtClean="0"/>
              <a:t>primase</a:t>
            </a:r>
            <a:r>
              <a:rPr lang="en-US" sz="2400" dirty="0" smtClean="0"/>
              <a:t>, DNA </a:t>
            </a:r>
            <a:r>
              <a:rPr lang="en-US" sz="2400" dirty="0" err="1" smtClean="0"/>
              <a:t>helicase</a:t>
            </a:r>
            <a:r>
              <a:rPr lang="en-US" sz="2400" dirty="0" smtClean="0"/>
              <a:t>, nucleotide metabolism genes, and </a:t>
            </a:r>
            <a:r>
              <a:rPr lang="en-US" sz="2400" dirty="0" err="1" smtClean="0"/>
              <a:t>ssDNA</a:t>
            </a:r>
            <a:r>
              <a:rPr lang="en-US" sz="2400" dirty="0" smtClean="0"/>
              <a:t> binding proteins.</a:t>
            </a:r>
          </a:p>
          <a:p>
            <a:pPr lvl="0"/>
            <a:r>
              <a:rPr lang="en-US" sz="2400" b="1" dirty="0" smtClean="0"/>
              <a:t>Genes involved in life cycle regulation</a:t>
            </a:r>
            <a:r>
              <a:rPr lang="en-US" sz="2400" dirty="0" smtClean="0"/>
              <a:t>.  These include various regulators such as repressors and activators, </a:t>
            </a:r>
            <a:r>
              <a:rPr lang="en-US" sz="2400" dirty="0" err="1" smtClean="0"/>
              <a:t>integrases</a:t>
            </a:r>
            <a:r>
              <a:rPr lang="en-US" sz="2400" dirty="0" smtClean="0"/>
              <a:t>, recombination directionality factors, etc.</a:t>
            </a:r>
          </a:p>
          <a:p>
            <a:pPr lvl="0"/>
            <a:r>
              <a:rPr lang="en-US" sz="2400" b="1" dirty="0" smtClean="0"/>
              <a:t>Genes involved in lysis</a:t>
            </a:r>
            <a:r>
              <a:rPr lang="en-US" sz="2400" dirty="0" smtClean="0"/>
              <a:t>, including </a:t>
            </a:r>
            <a:r>
              <a:rPr lang="en-US" sz="2400" dirty="0" err="1" smtClean="0"/>
              <a:t>endolysins</a:t>
            </a:r>
            <a:r>
              <a:rPr lang="en-US" sz="2400" dirty="0" smtClean="0"/>
              <a:t> (referred to as </a:t>
            </a:r>
            <a:r>
              <a:rPr lang="en-US" sz="2400" dirty="0" err="1" smtClean="0"/>
              <a:t>Lysin</a:t>
            </a:r>
            <a:r>
              <a:rPr lang="en-US" sz="2400" dirty="0" smtClean="0"/>
              <a:t> A in the mycobacteriophages), </a:t>
            </a:r>
            <a:r>
              <a:rPr lang="en-US" sz="2400" dirty="0" err="1" smtClean="0"/>
              <a:t>Lysin</a:t>
            </a:r>
            <a:r>
              <a:rPr lang="en-US" sz="2400" dirty="0" smtClean="0"/>
              <a:t> B, and </a:t>
            </a:r>
            <a:r>
              <a:rPr lang="en-US" sz="2400" dirty="0" err="1" smtClean="0"/>
              <a:t>Holins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b="1" dirty="0" smtClean="0"/>
              <a:t>Other </a:t>
            </a:r>
            <a:r>
              <a:rPr lang="en-US" sz="2400" b="1" dirty="0" smtClean="0"/>
              <a:t>genes</a:t>
            </a:r>
            <a:r>
              <a:rPr lang="en-US" sz="2400" dirty="0" smtClean="0"/>
              <a:t>, including transcription factors, toxin/anti-toxin systems, peptidases, phosphatases, host gene homologues, </a:t>
            </a:r>
            <a:r>
              <a:rPr lang="en-US" sz="2400" dirty="0" err="1" smtClean="0"/>
              <a:t>methylases</a:t>
            </a:r>
            <a:r>
              <a:rPr lang="en-US" sz="2400" dirty="0" smtClean="0"/>
              <a:t>, nucleases, and DNA binding proteins, among others.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47" name="Picture 19" descr="Anaya_map"/>
          <p:cNvPicPr>
            <a:picLocks noChangeAspect="1" noChangeArrowheads="1"/>
          </p:cNvPicPr>
          <p:nvPr/>
        </p:nvPicPr>
        <p:blipFill>
          <a:blip r:embed="rId3"/>
          <a:srcRect t="9711"/>
          <a:stretch>
            <a:fillRect/>
          </a:stretch>
        </p:blipFill>
        <p:spPr bwMode="auto">
          <a:xfrm>
            <a:off x="304800" y="1295400"/>
            <a:ext cx="8340725" cy="2125663"/>
          </a:xfrm>
          <a:prstGeom prst="rect">
            <a:avLst/>
          </a:prstGeom>
          <a:noFill/>
        </p:spPr>
      </p:pic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57200" y="6858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Anaya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9" descr="Fig10 4-19-13.tif"/>
          <p:cNvPicPr>
            <a:picLocks noChangeAspect="1"/>
          </p:cNvPicPr>
          <p:nvPr/>
        </p:nvPicPr>
        <p:blipFill>
          <a:blip r:embed="rId2"/>
          <a:srcRect l="2641" t="56371" r="73985" b="15955"/>
          <a:stretch>
            <a:fillRect/>
          </a:stretch>
        </p:blipFill>
        <p:spPr bwMode="auto">
          <a:xfrm>
            <a:off x="6873875" y="3290888"/>
            <a:ext cx="2270125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8" descr="Fig10 4-19-13.tif"/>
          <p:cNvPicPr>
            <a:picLocks noChangeAspect="1"/>
          </p:cNvPicPr>
          <p:nvPr/>
        </p:nvPicPr>
        <p:blipFill>
          <a:blip r:embed="rId2"/>
          <a:srcRect b="63815"/>
          <a:stretch>
            <a:fillRect/>
          </a:stretch>
        </p:blipFill>
        <p:spPr bwMode="auto">
          <a:xfrm>
            <a:off x="0" y="0"/>
            <a:ext cx="73152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10" descr="Fig10 4-19-13.tif"/>
          <p:cNvPicPr>
            <a:picLocks noChangeAspect="1"/>
          </p:cNvPicPr>
          <p:nvPr/>
        </p:nvPicPr>
        <p:blipFill>
          <a:blip r:embed="rId2"/>
          <a:srcRect t="38289" b="47861"/>
          <a:stretch>
            <a:fillRect/>
          </a:stretch>
        </p:blipFill>
        <p:spPr bwMode="auto">
          <a:xfrm>
            <a:off x="-152400" y="4267200"/>
            <a:ext cx="7315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15345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87415" y="290945"/>
            <a:ext cx="6248400" cy="1189038"/>
          </a:xfrm>
        </p:spPr>
        <p:txBody>
          <a:bodyPr/>
          <a:lstStyle/>
          <a:p>
            <a:r>
              <a:rPr lang="en-US" dirty="0" smtClean="0"/>
              <a:t>Bacteriophage HK97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3" y="304800"/>
            <a:ext cx="1467930" cy="15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gular Pentagon 7"/>
          <p:cNvSpPr/>
          <p:nvPr/>
        </p:nvSpPr>
        <p:spPr>
          <a:xfrm>
            <a:off x="304800" y="3962400"/>
            <a:ext cx="152400" cy="152400"/>
          </a:xfrm>
          <a:prstGeom prst="pentagon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228600" y="4419600"/>
            <a:ext cx="152400" cy="152400"/>
          </a:xfrm>
          <a:prstGeom prst="hexagon">
            <a:avLst/>
          </a:prstGeom>
          <a:solidFill>
            <a:srgbClr val="00B050">
              <a:alpha val="6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6327168"/>
            <a:ext cx="963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(gp5, </a:t>
            </a:r>
            <a:r>
              <a:rPr lang="en-US" sz="1400" dirty="0" err="1" smtClean="0"/>
              <a:t>mcp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4876800"/>
            <a:ext cx="565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(gp4)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5793" y="4495800"/>
            <a:ext cx="565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(gp3)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813" y="632716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Conway, </a:t>
            </a:r>
            <a:r>
              <a:rPr lang="en-US" dirty="0" err="1" smtClean="0"/>
              <a:t>Duda</a:t>
            </a:r>
            <a:r>
              <a:rPr lang="en-US" dirty="0" smtClean="0"/>
              <a:t>, and Hendrix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omega che12_cr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70831" y="1525266"/>
            <a:ext cx="5049938" cy="478808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genes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7" name="Picture 5" descr="figure1_Assembly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2388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ambdaTailAssembly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859" b="-985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985317" y="5941497"/>
            <a:ext cx="1100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Duda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63" y="304800"/>
            <a:ext cx="1467930" cy="15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</a:t>
            </a:r>
            <a:r>
              <a:rPr lang="en-US" dirty="0" smtClean="0"/>
              <a:t>Assignments with Alignment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1336" cy="4525963"/>
          </a:xfrm>
        </p:spPr>
        <p:txBody>
          <a:bodyPr/>
          <a:lstStyle/>
          <a:p>
            <a:r>
              <a:rPr lang="en-US" dirty="0" smtClean="0"/>
              <a:t>Databases:</a:t>
            </a:r>
          </a:p>
          <a:p>
            <a:pPr lvl="1"/>
            <a:r>
              <a:rPr lang="en-US" dirty="0" err="1" smtClean="0"/>
              <a:t>Phagesdb</a:t>
            </a:r>
            <a:endParaRPr lang="en-US" dirty="0" smtClean="0"/>
          </a:p>
          <a:p>
            <a:pPr lvl="1"/>
            <a:r>
              <a:rPr lang="en-US" dirty="0" err="1" smtClean="0"/>
              <a:t>nr</a:t>
            </a:r>
            <a:r>
              <a:rPr lang="en-US" dirty="0" smtClean="0"/>
              <a:t> at </a:t>
            </a:r>
            <a:r>
              <a:rPr lang="en-US" dirty="0" err="1" smtClean="0"/>
              <a:t>GenBank</a:t>
            </a:r>
            <a:endParaRPr lang="en-US" dirty="0" smtClean="0"/>
          </a:p>
          <a:p>
            <a:pPr lvl="1"/>
            <a:r>
              <a:rPr lang="en-US" dirty="0" smtClean="0"/>
              <a:t>PDB</a:t>
            </a:r>
          </a:p>
          <a:p>
            <a:pPr lvl="1"/>
            <a:r>
              <a:rPr lang="en-US" dirty="0" smtClean="0"/>
              <a:t>Conserved domain</a:t>
            </a:r>
          </a:p>
          <a:p>
            <a:pPr lvl="1"/>
            <a:r>
              <a:rPr lang="en-US" dirty="0" err="1" smtClean="0"/>
              <a:t>pFam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1"/>
            <a:ext cx="3881336" cy="1785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Alignment Tools</a:t>
            </a:r>
          </a:p>
          <a:p>
            <a:pPr lvl="1"/>
            <a:r>
              <a:rPr lang="en-US" dirty="0" err="1" smtClean="0"/>
              <a:t>BLASTp</a:t>
            </a:r>
            <a:endParaRPr lang="en-US" dirty="0" smtClean="0"/>
          </a:p>
          <a:p>
            <a:pPr lvl="1"/>
            <a:r>
              <a:rPr lang="en-US" dirty="0" err="1" smtClean="0"/>
              <a:t>HHpred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9" y="4048328"/>
            <a:ext cx="4377447" cy="2809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Browsers</a:t>
            </a:r>
          </a:p>
          <a:p>
            <a:pPr lvl="1"/>
            <a:r>
              <a:rPr lang="en-US" dirty="0" smtClean="0"/>
              <a:t>Website-</a:t>
            </a:r>
            <a:r>
              <a:rPr lang="en-US" dirty="0" err="1" smtClean="0"/>
              <a:t>phagesdb</a:t>
            </a:r>
            <a:endParaRPr lang="en-US" dirty="0" smtClean="0"/>
          </a:p>
          <a:p>
            <a:pPr lvl="1"/>
            <a:r>
              <a:rPr lang="en-US" dirty="0" smtClean="0"/>
              <a:t>Website-NCBI </a:t>
            </a:r>
          </a:p>
          <a:p>
            <a:pPr lvl="1"/>
            <a:r>
              <a:rPr lang="en-US" dirty="0" smtClean="0"/>
              <a:t>Website-</a:t>
            </a:r>
            <a:r>
              <a:rPr lang="en-US" dirty="0" err="1" smtClean="0"/>
              <a:t>HHpred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Phamerator</a:t>
            </a:r>
            <a:endParaRPr lang="en-US" dirty="0" smtClean="0"/>
          </a:p>
          <a:p>
            <a:pPr lvl="1"/>
            <a:r>
              <a:rPr lang="en-US" dirty="0" smtClean="0"/>
              <a:t>DNA Master</a:t>
            </a:r>
          </a:p>
          <a:p>
            <a:pPr lvl="1"/>
            <a:r>
              <a:rPr lang="en-US" dirty="0" smtClean="0"/>
              <a:t>PECAAN</a:t>
            </a:r>
          </a:p>
        </p:txBody>
      </p:sp>
      <p:sp>
        <p:nvSpPr>
          <p:cNvPr id="7" name="Oval 6"/>
          <p:cNvSpPr/>
          <p:nvPr/>
        </p:nvSpPr>
        <p:spPr>
          <a:xfrm>
            <a:off x="7198468" y="5992231"/>
            <a:ext cx="155643" cy="1750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89387" y="2370307"/>
            <a:ext cx="155643" cy="1750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92748" y="2872897"/>
            <a:ext cx="155643" cy="1750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3242" y="4860589"/>
            <a:ext cx="155643" cy="17509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72525" y="5616094"/>
            <a:ext cx="155643" cy="17509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33100" y="2383274"/>
            <a:ext cx="155643" cy="17509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18963" y="2380034"/>
            <a:ext cx="155643" cy="1750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63177" y="2376794"/>
            <a:ext cx="155643" cy="1750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63967" y="6413767"/>
            <a:ext cx="155643" cy="1750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680" y="6426734"/>
            <a:ext cx="155643" cy="17509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93543" y="6423494"/>
            <a:ext cx="155643" cy="1750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24284" y="6423487"/>
            <a:ext cx="155643" cy="17509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01182" y="3385227"/>
            <a:ext cx="155643" cy="17509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1783" y="6420247"/>
            <a:ext cx="155643" cy="1750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77450" y="3891065"/>
            <a:ext cx="155643" cy="1750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479281" y="6417006"/>
            <a:ext cx="155643" cy="1750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47619" y="4390422"/>
            <a:ext cx="155643" cy="1750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73697" y="2863175"/>
            <a:ext cx="155643" cy="17509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101196" y="2859935"/>
            <a:ext cx="155643" cy="1750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28694" y="2876149"/>
            <a:ext cx="155643" cy="1750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902102" y="4536335"/>
            <a:ext cx="155643" cy="17509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286022" y="4873552"/>
            <a:ext cx="155643" cy="1750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01830" y="3887824"/>
            <a:ext cx="155643" cy="17509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23766" y="5252930"/>
            <a:ext cx="155643" cy="17509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051265" y="5249690"/>
            <a:ext cx="155643" cy="17509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378763" y="5246449"/>
            <a:ext cx="155643" cy="1750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093397" y="2373554"/>
            <a:ext cx="155643" cy="175098"/>
          </a:xfrm>
          <a:prstGeom prst="ellipse">
            <a:avLst/>
          </a:prstGeom>
          <a:solidFill>
            <a:srgbClr val="FF75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06516" y="5619349"/>
            <a:ext cx="155643" cy="175098"/>
          </a:xfrm>
          <a:prstGeom prst="ellipse">
            <a:avLst/>
          </a:prstGeom>
          <a:solidFill>
            <a:srgbClr val="FF75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415"/>
            <a:ext cx="8229600" cy="526420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Phagesdb.org</a:t>
            </a:r>
            <a:r>
              <a:rPr lang="en-US" dirty="0" smtClean="0"/>
              <a:t>:	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Actinobacteriophage</a:t>
            </a:r>
            <a:r>
              <a:rPr lang="en-US" dirty="0" smtClean="0"/>
              <a:t> genes and genomes</a:t>
            </a:r>
          </a:p>
          <a:p>
            <a:pPr lvl="1"/>
            <a:r>
              <a:rPr lang="en-US" dirty="0" smtClean="0"/>
              <a:t>Maintained and curated by University of Pittsburgh</a:t>
            </a:r>
            <a:endParaRPr lang="en-US" dirty="0"/>
          </a:p>
          <a:p>
            <a:r>
              <a:rPr lang="en-US" dirty="0" err="1" smtClean="0"/>
              <a:t>Phamerator</a:t>
            </a:r>
            <a:endParaRPr lang="en-US" dirty="0" smtClean="0"/>
          </a:p>
          <a:p>
            <a:pPr lvl="1"/>
            <a:r>
              <a:rPr lang="en-US" dirty="0" smtClean="0"/>
              <a:t>Contains phage genomes and gene sequences, gene </a:t>
            </a:r>
            <a:r>
              <a:rPr lang="en-US" dirty="0" err="1" smtClean="0"/>
              <a:t>phamilies</a:t>
            </a:r>
            <a:endParaRPr lang="en-US" dirty="0" smtClean="0"/>
          </a:p>
          <a:p>
            <a:pPr lvl="1"/>
            <a:r>
              <a:rPr lang="en-US" dirty="0" smtClean="0"/>
              <a:t>Maintained and curated by JMU  and Pitt (linked to </a:t>
            </a:r>
            <a:r>
              <a:rPr lang="en-US" dirty="0" err="1" smtClean="0"/>
              <a:t>phagesdb</a:t>
            </a:r>
            <a:r>
              <a:rPr lang="en-US" dirty="0" smtClean="0"/>
              <a:t>)</a:t>
            </a:r>
          </a:p>
          <a:p>
            <a:r>
              <a:rPr lang="en-US" dirty="0" err="1"/>
              <a:t>nr</a:t>
            </a:r>
            <a:r>
              <a:rPr lang="en-US" dirty="0"/>
              <a:t> at </a:t>
            </a:r>
            <a:r>
              <a:rPr lang="en-US" dirty="0" err="1"/>
              <a:t>GenBank</a:t>
            </a:r>
            <a:endParaRPr lang="en-US" dirty="0"/>
          </a:p>
          <a:p>
            <a:pPr lvl="1"/>
            <a:r>
              <a:rPr lang="en-US" dirty="0"/>
              <a:t>Contains all nucleotide and protein sequences</a:t>
            </a:r>
          </a:p>
          <a:p>
            <a:pPr lvl="1"/>
            <a:r>
              <a:rPr lang="en-US" dirty="0"/>
              <a:t>Additional </a:t>
            </a:r>
            <a:r>
              <a:rPr lang="en-US" dirty="0" err="1"/>
              <a:t>db</a:t>
            </a:r>
            <a:r>
              <a:rPr lang="en-US" dirty="0"/>
              <a:t> are </a:t>
            </a:r>
            <a:r>
              <a:rPr lang="en-US" dirty="0" err="1"/>
              <a:t>RefSeq</a:t>
            </a:r>
            <a:r>
              <a:rPr lang="en-US" dirty="0"/>
              <a:t> and Conserved Domain Database</a:t>
            </a:r>
          </a:p>
          <a:p>
            <a:pPr lvl="1"/>
            <a:r>
              <a:rPr lang="en-US" dirty="0"/>
              <a:t>Curated by overworked </a:t>
            </a:r>
            <a:r>
              <a:rPr lang="en-US" dirty="0" err="1"/>
              <a:t>GenBank</a:t>
            </a:r>
            <a:r>
              <a:rPr lang="en-US" dirty="0"/>
              <a:t> staff (not phage experts)</a:t>
            </a:r>
          </a:p>
          <a:p>
            <a:pPr lvl="1"/>
            <a:r>
              <a:rPr lang="en-US" i="1" u="sng" dirty="0"/>
              <a:t>Anyone</a:t>
            </a:r>
            <a:r>
              <a:rPr lang="en-US" dirty="0"/>
              <a:t> can submit </a:t>
            </a:r>
            <a:r>
              <a:rPr lang="en-US" i="1" u="sng" dirty="0"/>
              <a:t>anything</a:t>
            </a:r>
            <a:r>
              <a:rPr lang="en-US" dirty="0"/>
              <a:t> to </a:t>
            </a:r>
            <a:r>
              <a:rPr lang="en-US" dirty="0" err="1"/>
              <a:t>nr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Conserved domain database (CDD)</a:t>
            </a:r>
          </a:p>
          <a:p>
            <a:pPr lvl="1"/>
            <a:r>
              <a:rPr lang="en-US" dirty="0" smtClean="0"/>
              <a:t>Actually five databases of multiple sequence alignments (housed at NCBI): </a:t>
            </a:r>
            <a:r>
              <a:rPr lang="en-US" dirty="0" err="1" smtClean="0"/>
              <a:t>pFam</a:t>
            </a:r>
            <a:r>
              <a:rPr lang="en-US" dirty="0" smtClean="0"/>
              <a:t>, SMART, COGS, PRK, TIGRFAM</a:t>
            </a:r>
          </a:p>
          <a:p>
            <a:r>
              <a:rPr lang="en-US" dirty="0" err="1" smtClean="0"/>
              <a:t>pFam</a:t>
            </a:r>
            <a:r>
              <a:rPr lang="en-US" dirty="0" smtClean="0"/>
              <a:t> (protein families)</a:t>
            </a:r>
          </a:p>
          <a:p>
            <a:pPr lvl="1"/>
            <a:r>
              <a:rPr lang="en-US" dirty="0" smtClean="0"/>
              <a:t>Multiple sequence alignments of conserved protein sequences (housed at EBI)</a:t>
            </a:r>
          </a:p>
          <a:p>
            <a:r>
              <a:rPr lang="en-US" dirty="0"/>
              <a:t>Protein data bank</a:t>
            </a:r>
          </a:p>
          <a:p>
            <a:pPr lvl="1"/>
            <a:r>
              <a:rPr lang="en-US" dirty="0"/>
              <a:t>Consists of crystal structure </a:t>
            </a:r>
            <a:r>
              <a:rPr lang="en-US" dirty="0" smtClean="0"/>
              <a:t>coordinates. Data is very high quality, however it is limited </a:t>
            </a:r>
            <a:r>
              <a:rPr lang="en-US" dirty="0"/>
              <a:t>by what can be </a:t>
            </a:r>
            <a:r>
              <a:rPr lang="en-US" dirty="0" smtClean="0"/>
              <a:t>crystallized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4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BLASTp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pairwise local word-based alignments of protein sequences.</a:t>
            </a:r>
          </a:p>
          <a:p>
            <a:pPr lvl="1"/>
            <a:r>
              <a:rPr lang="en-US" dirty="0" smtClean="0"/>
              <a:t>You can control your scoring matrix and word size (defaults are usually fine)</a:t>
            </a:r>
          </a:p>
          <a:p>
            <a:pPr lvl="1"/>
            <a:r>
              <a:rPr lang="en-US" dirty="0" smtClean="0"/>
              <a:t>Sacrifices optimal alignment for speed</a:t>
            </a:r>
          </a:p>
          <a:p>
            <a:pPr lvl="1"/>
            <a:r>
              <a:rPr lang="en-US" dirty="0" smtClean="0"/>
              <a:t>Scores are influenced by length of the alignment (longer alignments score more highly) and database size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 value and % alignment</a:t>
            </a:r>
          </a:p>
          <a:p>
            <a:endParaRPr lang="en-US" dirty="0" smtClean="0"/>
          </a:p>
          <a:p>
            <a:r>
              <a:rPr lang="en-US" dirty="0" smtClean="0"/>
              <a:t>You may need to manually check to see if critical residues are present for enzymatic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8148</TotalTime>
  <Words>652</Words>
  <Application>Microsoft Macintosh PowerPoint</Application>
  <PresentationFormat>On-screen Show (4:3)</PresentationFormat>
  <Paragraphs>132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Mangal</vt:lpstr>
      <vt:lpstr>ＭＳ 明朝</vt:lpstr>
      <vt:lpstr>Times New Roman</vt:lpstr>
      <vt:lpstr>Wingdings</vt:lpstr>
      <vt:lpstr>Arial</vt:lpstr>
      <vt:lpstr>Office Theme</vt:lpstr>
      <vt:lpstr>Bacteriophage Gene Functions</vt:lpstr>
      <vt:lpstr>PowerPoint Presentation</vt:lpstr>
      <vt:lpstr>Structural genes</vt:lpstr>
      <vt:lpstr>PowerPoint Presentation</vt:lpstr>
      <vt:lpstr>PowerPoint Presentation</vt:lpstr>
      <vt:lpstr>Functional Assignments with Alignment Tools</vt:lpstr>
      <vt:lpstr>Databases</vt:lpstr>
      <vt:lpstr>Databases, cont.</vt:lpstr>
      <vt:lpstr>Alignment tools</vt:lpstr>
      <vt:lpstr>PowerPoint Presentation</vt:lpstr>
      <vt:lpstr>Conserved Domain Database</vt:lpstr>
      <vt:lpstr>HHpred</vt:lpstr>
      <vt:lpstr>HHPred</vt:lpstr>
      <vt:lpstr>PowerPoint Presentation</vt:lpstr>
      <vt:lpstr>Synteny</vt:lpstr>
      <vt:lpstr>Additional secondary structure prediction tools</vt:lpstr>
      <vt:lpstr>An advanced exploration</vt:lpstr>
      <vt:lpstr>Assigning Functions and function sources in your Annotation File</vt:lpstr>
      <vt:lpstr>PowerPoint Presentation</vt:lpstr>
      <vt:lpstr>PowerPoint Presentation</vt:lpstr>
      <vt:lpstr>Bacteriophage HK97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Phage morphology and assembly</dc:title>
  <dc:creator>Welkin Pope</dc:creator>
  <cp:lastModifiedBy>Welkin H. Pope</cp:lastModifiedBy>
  <cp:revision>55</cp:revision>
  <cp:lastPrinted>2014-01-21T13:07:05Z</cp:lastPrinted>
  <dcterms:created xsi:type="dcterms:W3CDTF">2014-01-21T13:04:46Z</dcterms:created>
  <dcterms:modified xsi:type="dcterms:W3CDTF">2016-12-07T14:18:34Z</dcterms:modified>
</cp:coreProperties>
</file>