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72"/>
  </p:notesMasterIdLst>
  <p:sldIdLst>
    <p:sldId id="256" r:id="rId2"/>
    <p:sldId id="692" r:id="rId3"/>
    <p:sldId id="701" r:id="rId4"/>
    <p:sldId id="703" r:id="rId5"/>
    <p:sldId id="715" r:id="rId6"/>
    <p:sldId id="746" r:id="rId7"/>
    <p:sldId id="762" r:id="rId8"/>
    <p:sldId id="700" r:id="rId9"/>
    <p:sldId id="752" r:id="rId10"/>
    <p:sldId id="712" r:id="rId11"/>
    <p:sldId id="714" r:id="rId12"/>
    <p:sldId id="713" r:id="rId13"/>
    <p:sldId id="717" r:id="rId14"/>
    <p:sldId id="704" r:id="rId15"/>
    <p:sldId id="718" r:id="rId16"/>
    <p:sldId id="769" r:id="rId17"/>
    <p:sldId id="719" r:id="rId18"/>
    <p:sldId id="263" r:id="rId19"/>
    <p:sldId id="261" r:id="rId20"/>
    <p:sldId id="721" r:id="rId21"/>
    <p:sldId id="743" r:id="rId22"/>
    <p:sldId id="722" r:id="rId23"/>
    <p:sldId id="723" r:id="rId24"/>
    <p:sldId id="728" r:id="rId25"/>
    <p:sldId id="720" r:id="rId26"/>
    <p:sldId id="724" r:id="rId27"/>
    <p:sldId id="727" r:id="rId28"/>
    <p:sldId id="697" r:id="rId29"/>
    <p:sldId id="751" r:id="rId30"/>
    <p:sldId id="726" r:id="rId31"/>
    <p:sldId id="725" r:id="rId32"/>
    <p:sldId id="763" r:id="rId33"/>
    <p:sldId id="705" r:id="rId34"/>
    <p:sldId id="731" r:id="rId35"/>
    <p:sldId id="732" r:id="rId36"/>
    <p:sldId id="733" r:id="rId37"/>
    <p:sldId id="735" r:id="rId38"/>
    <p:sldId id="736" r:id="rId39"/>
    <p:sldId id="734" r:id="rId40"/>
    <p:sldId id="694" r:id="rId41"/>
    <p:sldId id="706" r:id="rId42"/>
    <p:sldId id="707" r:id="rId43"/>
    <p:sldId id="696" r:id="rId44"/>
    <p:sldId id="698" r:id="rId45"/>
    <p:sldId id="742" r:id="rId46"/>
    <p:sldId id="764" r:id="rId47"/>
    <p:sldId id="748" r:id="rId48"/>
    <p:sldId id="747" r:id="rId49"/>
    <p:sldId id="749" r:id="rId50"/>
    <p:sldId id="753" r:id="rId51"/>
    <p:sldId id="754" r:id="rId52"/>
    <p:sldId id="755" r:id="rId53"/>
    <p:sldId id="756" r:id="rId54"/>
    <p:sldId id="757" r:id="rId55"/>
    <p:sldId id="758" r:id="rId56"/>
    <p:sldId id="708" r:id="rId57"/>
    <p:sldId id="759" r:id="rId58"/>
    <p:sldId id="760" r:id="rId59"/>
    <p:sldId id="767" r:id="rId60"/>
    <p:sldId id="768" r:id="rId61"/>
    <p:sldId id="765" r:id="rId62"/>
    <p:sldId id="709" r:id="rId63"/>
    <p:sldId id="761" r:id="rId64"/>
    <p:sldId id="716" r:id="rId65"/>
    <p:sldId id="693" r:id="rId66"/>
    <p:sldId id="766" r:id="rId67"/>
    <p:sldId id="739" r:id="rId68"/>
    <p:sldId id="699" r:id="rId69"/>
    <p:sldId id="738" r:id="rId70"/>
    <p:sldId id="737" r:id="rId7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8000"/>
    <a:srgbClr val="00F102"/>
    <a:srgbClr val="0080FF"/>
    <a:srgbClr val="FF00FF"/>
    <a:srgbClr val="00FFFF"/>
    <a:srgbClr val="00FF00"/>
    <a:srgbClr val="E9EDF4"/>
    <a:srgbClr val="EFCF00"/>
    <a:srgbClr val="EED745"/>
    <a:srgbClr val="00FF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86"/>
    <p:restoredTop sz="94800"/>
  </p:normalViewPr>
  <p:slideViewPr>
    <p:cSldViewPr snapToGrid="0" snapToObjects="1">
      <p:cViewPr varScale="1">
        <p:scale>
          <a:sx n="183" d="100"/>
          <a:sy n="183" d="100"/>
        </p:scale>
        <p:origin x="320" y="192"/>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F5E12CC-B210-6D49-9F8B-473B8BB00FD7}" type="datetimeFigureOut">
              <a:rPr lang="en-US" smtClean="0"/>
              <a:t>6/8/25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B6B0562-DE82-D246-8CCE-133B6CBAF540}" type="slidenum">
              <a:rPr lang="en-US" smtClean="0"/>
              <a:t>‹#›</a:t>
            </a:fld>
            <a:endParaRPr lang="en-US"/>
          </a:p>
        </p:txBody>
      </p:sp>
    </p:spTree>
    <p:extLst>
      <p:ext uri="{BB962C8B-B14F-4D97-AF65-F5344CB8AC3E}">
        <p14:creationId xmlns:p14="http://schemas.microsoft.com/office/powerpoint/2010/main" val="297067309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I'm not really going to talk about details of particular clusters that's for you this weekend</a:t>
            </a:r>
            <a:endParaRPr lang="en-US" dirty="0"/>
          </a:p>
        </p:txBody>
      </p:sp>
      <p:sp>
        <p:nvSpPr>
          <p:cNvPr id="4" name="Slide Number Placeholder 3"/>
          <p:cNvSpPr>
            <a:spLocks noGrp="1"/>
          </p:cNvSpPr>
          <p:nvPr>
            <p:ph type="sldNum" sz="quarter" idx="5"/>
          </p:nvPr>
        </p:nvSpPr>
        <p:spPr/>
        <p:txBody>
          <a:bodyPr/>
          <a:lstStyle/>
          <a:p>
            <a:fld id="{9B6B0562-DE82-D246-8CCE-133B6CBAF540}" type="slidenum">
              <a:rPr lang="en-US" smtClean="0"/>
              <a:t>2</a:t>
            </a:fld>
            <a:endParaRPr lang="en-US"/>
          </a:p>
        </p:txBody>
      </p:sp>
    </p:spTree>
    <p:extLst>
      <p:ext uri="{BB962C8B-B14F-4D97-AF65-F5344CB8AC3E}">
        <p14:creationId xmlns:p14="http://schemas.microsoft.com/office/powerpoint/2010/main" val="1803344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Horizontal Gene Transfer: Not a thing for Simba, very much a thing for phages</a:t>
            </a:r>
          </a:p>
        </p:txBody>
      </p:sp>
      <p:sp>
        <p:nvSpPr>
          <p:cNvPr id="4" name="Slide Number Placeholder 3"/>
          <p:cNvSpPr>
            <a:spLocks noGrp="1"/>
          </p:cNvSpPr>
          <p:nvPr>
            <p:ph type="sldNum" sz="quarter" idx="5"/>
          </p:nvPr>
        </p:nvSpPr>
        <p:spPr/>
        <p:txBody>
          <a:bodyPr/>
          <a:lstStyle/>
          <a:p>
            <a:fld id="{9B6B0562-DE82-D246-8CCE-133B6CBAF540}" type="slidenum">
              <a:rPr lang="en-US" smtClean="0"/>
              <a:t>27</a:t>
            </a:fld>
            <a:endParaRPr lang="en-US"/>
          </a:p>
        </p:txBody>
      </p:sp>
    </p:spTree>
    <p:extLst>
      <p:ext uri="{BB962C8B-B14F-4D97-AF65-F5344CB8AC3E}">
        <p14:creationId xmlns:p14="http://schemas.microsoft.com/office/powerpoint/2010/main" val="2289892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B0562-DE82-D246-8CCE-133B6CBAF540}" type="slidenum">
              <a:rPr lang="en-US" smtClean="0"/>
              <a:t>40</a:t>
            </a:fld>
            <a:endParaRPr lang="en-US"/>
          </a:p>
        </p:txBody>
      </p:sp>
    </p:spTree>
    <p:extLst>
      <p:ext uri="{BB962C8B-B14F-4D97-AF65-F5344CB8AC3E}">
        <p14:creationId xmlns:p14="http://schemas.microsoft.com/office/powerpoint/2010/main" val="41658787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10x as many than 5 years before, go SEA-PHAGES!</a:t>
            </a:r>
          </a:p>
        </p:txBody>
      </p:sp>
      <p:sp>
        <p:nvSpPr>
          <p:cNvPr id="4" name="Slide Number Placeholder 3"/>
          <p:cNvSpPr>
            <a:spLocks noGrp="1"/>
          </p:cNvSpPr>
          <p:nvPr>
            <p:ph type="sldNum" sz="quarter" idx="5"/>
          </p:nvPr>
        </p:nvSpPr>
        <p:spPr/>
        <p:txBody>
          <a:bodyPr/>
          <a:lstStyle/>
          <a:p>
            <a:fld id="{9B6B0562-DE82-D246-8CCE-133B6CBAF540}" type="slidenum">
              <a:rPr lang="en-US" smtClean="0"/>
              <a:t>41</a:t>
            </a:fld>
            <a:endParaRPr lang="en-US"/>
          </a:p>
        </p:txBody>
      </p:sp>
    </p:spTree>
    <p:extLst>
      <p:ext uri="{BB962C8B-B14F-4D97-AF65-F5344CB8AC3E}">
        <p14:creationId xmlns:p14="http://schemas.microsoft.com/office/powerpoint/2010/main" val="32013450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000"/>
                </a:solidFill>
                <a:effectLst/>
                <a:latin typeface="Arial" panose="020B0604020202020204" pitchFamily="34" charset="0"/>
              </a:rPr>
              <a:t>Note that, e.g., Cluster G had 14 members but 96% CLASP, whereas Cluster H/I had only 4/5 but &lt; 70% CLASP.</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9B6B0562-DE82-D246-8CCE-133B6CBAF540}" type="slidenum">
              <a:rPr lang="en-US" smtClean="0"/>
              <a:t>44</a:t>
            </a:fld>
            <a:endParaRPr lang="en-US"/>
          </a:p>
        </p:txBody>
      </p:sp>
    </p:spTree>
    <p:extLst>
      <p:ext uri="{BB962C8B-B14F-4D97-AF65-F5344CB8AC3E}">
        <p14:creationId xmlns:p14="http://schemas.microsoft.com/office/powerpoint/2010/main" val="150837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Only made this determination by looking manually, trying stuff. But in 2017 there were far fewer. How do we move forward?</a:t>
            </a:r>
          </a:p>
        </p:txBody>
      </p:sp>
      <p:sp>
        <p:nvSpPr>
          <p:cNvPr id="4" name="Slide Number Placeholder 3"/>
          <p:cNvSpPr>
            <a:spLocks noGrp="1"/>
          </p:cNvSpPr>
          <p:nvPr>
            <p:ph type="sldNum" sz="quarter" idx="5"/>
          </p:nvPr>
        </p:nvSpPr>
        <p:spPr/>
        <p:txBody>
          <a:bodyPr/>
          <a:lstStyle/>
          <a:p>
            <a:fld id="{9B6B0562-DE82-D246-8CCE-133B6CBAF540}" type="slidenum">
              <a:rPr lang="en-US" smtClean="0"/>
              <a:t>47</a:t>
            </a:fld>
            <a:endParaRPr lang="en-US"/>
          </a:p>
        </p:txBody>
      </p:sp>
    </p:spTree>
    <p:extLst>
      <p:ext uri="{BB962C8B-B14F-4D97-AF65-F5344CB8AC3E}">
        <p14:creationId xmlns:p14="http://schemas.microsoft.com/office/powerpoint/2010/main" val="2930906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37215B-5C62-51D0-8642-C013C5DF5B3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5EBD81-86E3-765A-FBD4-2BA77E9C6D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CF6DA00-60A9-7898-9F91-7898079D4FA6}"/>
              </a:ext>
            </a:extLst>
          </p:cNvPr>
          <p:cNvSpPr>
            <a:spLocks noGrp="1"/>
          </p:cNvSpPr>
          <p:nvPr>
            <p:ph type="body" idx="1"/>
          </p:nvPr>
        </p:nvSpPr>
        <p:spPr/>
        <p:txBody>
          <a:bodyPr/>
          <a:lstStyle/>
          <a:p>
            <a:r>
              <a:rPr lang="en-US" dirty="0"/>
              <a:t>Existing Clusters are good, GFH made them! </a:t>
            </a:r>
            <a:r>
              <a:rPr lang="en-US"/>
              <a:t>;) </a:t>
            </a:r>
          </a:p>
        </p:txBody>
      </p:sp>
      <p:sp>
        <p:nvSpPr>
          <p:cNvPr id="4" name="Slide Number Placeholder 3">
            <a:extLst>
              <a:ext uri="{FF2B5EF4-FFF2-40B4-BE49-F238E27FC236}">
                <a16:creationId xmlns:a16="http://schemas.microsoft.com/office/drawing/2014/main" id="{5F2ECADC-C7F8-11FC-973D-DEA0C148DAA8}"/>
              </a:ext>
            </a:extLst>
          </p:cNvPr>
          <p:cNvSpPr>
            <a:spLocks noGrp="1"/>
          </p:cNvSpPr>
          <p:nvPr>
            <p:ph type="sldNum" sz="quarter" idx="5"/>
          </p:nvPr>
        </p:nvSpPr>
        <p:spPr/>
        <p:txBody>
          <a:bodyPr/>
          <a:lstStyle/>
          <a:p>
            <a:fld id="{9B6B0562-DE82-D246-8CCE-133B6CBAF540}" type="slidenum">
              <a:rPr lang="en-US" smtClean="0"/>
              <a:t>48</a:t>
            </a:fld>
            <a:endParaRPr lang="en-US"/>
          </a:p>
        </p:txBody>
      </p:sp>
    </p:spTree>
    <p:extLst>
      <p:ext uri="{BB962C8B-B14F-4D97-AF65-F5344CB8AC3E}">
        <p14:creationId xmlns:p14="http://schemas.microsoft.com/office/powerpoint/2010/main" val="15376161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199291-E57F-F456-67A5-17594D828F1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2061072-4AED-8B28-B336-FE3E97463F1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1F6A23-B54A-4254-CE9F-9ACE941B9A41}"/>
              </a:ext>
            </a:extLst>
          </p:cNvPr>
          <p:cNvSpPr>
            <a:spLocks noGrp="1"/>
          </p:cNvSpPr>
          <p:nvPr>
            <p:ph type="body" idx="1"/>
          </p:nvPr>
        </p:nvSpPr>
        <p:spPr/>
        <p:txBody>
          <a:bodyPr/>
          <a:lstStyle/>
          <a:p>
            <a:r>
              <a:rPr lang="en-US" dirty="0"/>
              <a:t>Existing Clusters are good, GFH made them! </a:t>
            </a:r>
            <a:r>
              <a:rPr lang="en-US"/>
              <a:t>;) </a:t>
            </a:r>
          </a:p>
        </p:txBody>
      </p:sp>
      <p:sp>
        <p:nvSpPr>
          <p:cNvPr id="4" name="Slide Number Placeholder 3">
            <a:extLst>
              <a:ext uri="{FF2B5EF4-FFF2-40B4-BE49-F238E27FC236}">
                <a16:creationId xmlns:a16="http://schemas.microsoft.com/office/drawing/2014/main" id="{D3E239B2-1F77-EB15-081E-B9D3C556B297}"/>
              </a:ext>
            </a:extLst>
          </p:cNvPr>
          <p:cNvSpPr>
            <a:spLocks noGrp="1"/>
          </p:cNvSpPr>
          <p:nvPr>
            <p:ph type="sldNum" sz="quarter" idx="5"/>
          </p:nvPr>
        </p:nvSpPr>
        <p:spPr/>
        <p:txBody>
          <a:bodyPr/>
          <a:lstStyle/>
          <a:p>
            <a:fld id="{9B6B0562-DE82-D246-8CCE-133B6CBAF540}" type="slidenum">
              <a:rPr lang="en-US" smtClean="0"/>
              <a:t>50</a:t>
            </a:fld>
            <a:endParaRPr lang="en-US"/>
          </a:p>
        </p:txBody>
      </p:sp>
    </p:spTree>
    <p:extLst>
      <p:ext uri="{BB962C8B-B14F-4D97-AF65-F5344CB8AC3E}">
        <p14:creationId xmlns:p14="http://schemas.microsoft.com/office/powerpoint/2010/main" val="1425030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7E22BF-6049-B8F1-2E70-8B94E72683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1F118A4-16CF-5F3C-2826-28CFD9E140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BA9006-D7FF-D916-FC2B-8CE11019C5DD}"/>
              </a:ext>
            </a:extLst>
          </p:cNvPr>
          <p:cNvSpPr>
            <a:spLocks noGrp="1"/>
          </p:cNvSpPr>
          <p:nvPr>
            <p:ph type="body" idx="1"/>
          </p:nvPr>
        </p:nvSpPr>
        <p:spPr/>
        <p:txBody>
          <a:bodyPr/>
          <a:lstStyle/>
          <a:p>
            <a:r>
              <a:rPr lang="en-US" dirty="0"/>
              <a:t>Existing Clusters are good, GFH made them! </a:t>
            </a:r>
            <a:r>
              <a:rPr lang="en-US"/>
              <a:t>;) </a:t>
            </a:r>
          </a:p>
        </p:txBody>
      </p:sp>
      <p:sp>
        <p:nvSpPr>
          <p:cNvPr id="4" name="Slide Number Placeholder 3">
            <a:extLst>
              <a:ext uri="{FF2B5EF4-FFF2-40B4-BE49-F238E27FC236}">
                <a16:creationId xmlns:a16="http://schemas.microsoft.com/office/drawing/2014/main" id="{686AD5B9-94A6-F8B9-C79B-EDBF9A169561}"/>
              </a:ext>
            </a:extLst>
          </p:cNvPr>
          <p:cNvSpPr>
            <a:spLocks noGrp="1"/>
          </p:cNvSpPr>
          <p:nvPr>
            <p:ph type="sldNum" sz="quarter" idx="5"/>
          </p:nvPr>
        </p:nvSpPr>
        <p:spPr/>
        <p:txBody>
          <a:bodyPr/>
          <a:lstStyle/>
          <a:p>
            <a:fld id="{9B6B0562-DE82-D246-8CCE-133B6CBAF540}" type="slidenum">
              <a:rPr lang="en-US" smtClean="0"/>
              <a:t>55</a:t>
            </a:fld>
            <a:endParaRPr lang="en-US"/>
          </a:p>
        </p:txBody>
      </p:sp>
    </p:spTree>
    <p:extLst>
      <p:ext uri="{BB962C8B-B14F-4D97-AF65-F5344CB8AC3E}">
        <p14:creationId xmlns:p14="http://schemas.microsoft.com/office/powerpoint/2010/main" val="27828583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Graham found A1 with </a:t>
            </a:r>
            <a:r>
              <a:rPr lang="en-US" dirty="0" err="1"/>
              <a:t>Clusterator</a:t>
            </a:r>
            <a:r>
              <a:rPr lang="en-US" dirty="0"/>
              <a:t>!</a:t>
            </a:r>
          </a:p>
        </p:txBody>
      </p:sp>
      <p:sp>
        <p:nvSpPr>
          <p:cNvPr id="4" name="Slide Number Placeholder 3"/>
          <p:cNvSpPr>
            <a:spLocks noGrp="1"/>
          </p:cNvSpPr>
          <p:nvPr>
            <p:ph type="sldNum" sz="quarter" idx="5"/>
          </p:nvPr>
        </p:nvSpPr>
        <p:spPr/>
        <p:txBody>
          <a:bodyPr/>
          <a:lstStyle/>
          <a:p>
            <a:fld id="{9B6B0562-DE82-D246-8CCE-133B6CBAF540}" type="slidenum">
              <a:rPr lang="en-US" smtClean="0"/>
              <a:t>58</a:t>
            </a:fld>
            <a:endParaRPr lang="en-US"/>
          </a:p>
        </p:txBody>
      </p:sp>
    </p:spTree>
    <p:extLst>
      <p:ext uri="{BB962C8B-B14F-4D97-AF65-F5344CB8AC3E}">
        <p14:creationId xmlns:p14="http://schemas.microsoft.com/office/powerpoint/2010/main" val="22919775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F20424-5A15-E8C4-3B71-405FD930C3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0E070-B8F6-F9C6-56C2-C750D3619BD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62B5CCF-1CC8-8B57-25AD-4CD4A1B595DC}"/>
              </a:ext>
            </a:extLst>
          </p:cNvPr>
          <p:cNvSpPr>
            <a:spLocks noGrp="1"/>
          </p:cNvSpPr>
          <p:nvPr>
            <p:ph type="body" idx="1"/>
          </p:nvPr>
        </p:nvSpPr>
        <p:spPr/>
        <p:txBody>
          <a:bodyPr/>
          <a:lstStyle/>
          <a:p>
            <a:r>
              <a:rPr lang="en-US" dirty="0"/>
              <a:t>Graham found A1 with </a:t>
            </a:r>
            <a:r>
              <a:rPr lang="en-US" dirty="0" err="1"/>
              <a:t>Clusterator</a:t>
            </a:r>
            <a:r>
              <a:rPr lang="en-US" dirty="0"/>
              <a:t>!</a:t>
            </a:r>
          </a:p>
        </p:txBody>
      </p:sp>
      <p:sp>
        <p:nvSpPr>
          <p:cNvPr id="4" name="Slide Number Placeholder 3">
            <a:extLst>
              <a:ext uri="{FF2B5EF4-FFF2-40B4-BE49-F238E27FC236}">
                <a16:creationId xmlns:a16="http://schemas.microsoft.com/office/drawing/2014/main" id="{A464086E-8F56-25E3-652E-30BB2CC843FF}"/>
              </a:ext>
            </a:extLst>
          </p:cNvPr>
          <p:cNvSpPr>
            <a:spLocks noGrp="1"/>
          </p:cNvSpPr>
          <p:nvPr>
            <p:ph type="sldNum" sz="quarter" idx="5"/>
          </p:nvPr>
        </p:nvSpPr>
        <p:spPr/>
        <p:txBody>
          <a:bodyPr/>
          <a:lstStyle/>
          <a:p>
            <a:fld id="{9B6B0562-DE82-D246-8CCE-133B6CBAF540}" type="slidenum">
              <a:rPr lang="en-US" smtClean="0"/>
              <a:t>59</a:t>
            </a:fld>
            <a:endParaRPr lang="en-US"/>
          </a:p>
        </p:txBody>
      </p:sp>
    </p:spTree>
    <p:extLst>
      <p:ext uri="{BB962C8B-B14F-4D97-AF65-F5344CB8AC3E}">
        <p14:creationId xmlns:p14="http://schemas.microsoft.com/office/powerpoint/2010/main" val="3243742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here to note historical context. We’re scientists, like you, working with the best info we have at the time, making decisions. New data may change things!</a:t>
            </a:r>
          </a:p>
        </p:txBody>
      </p:sp>
      <p:sp>
        <p:nvSpPr>
          <p:cNvPr id="4" name="Slide Number Placeholder 3"/>
          <p:cNvSpPr>
            <a:spLocks noGrp="1"/>
          </p:cNvSpPr>
          <p:nvPr>
            <p:ph type="sldNum" sz="quarter" idx="5"/>
          </p:nvPr>
        </p:nvSpPr>
        <p:spPr/>
        <p:txBody>
          <a:bodyPr/>
          <a:lstStyle/>
          <a:p>
            <a:fld id="{9B6B0562-DE82-D246-8CCE-133B6CBAF540}" type="slidenum">
              <a:rPr lang="en-US" smtClean="0"/>
              <a:t>8</a:t>
            </a:fld>
            <a:endParaRPr lang="en-US"/>
          </a:p>
        </p:txBody>
      </p:sp>
    </p:spTree>
    <p:extLst>
      <p:ext uri="{BB962C8B-B14F-4D97-AF65-F5344CB8AC3E}">
        <p14:creationId xmlns:p14="http://schemas.microsoft.com/office/powerpoint/2010/main" val="42627948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1BAD3-360E-76DB-7167-54FB627227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ED83DC-9D0C-4AF6-07FE-49BF4FB8646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071EDE-5047-0FC2-A854-D275B7C94492}"/>
              </a:ext>
            </a:extLst>
          </p:cNvPr>
          <p:cNvSpPr>
            <a:spLocks noGrp="1"/>
          </p:cNvSpPr>
          <p:nvPr>
            <p:ph type="body" idx="1"/>
          </p:nvPr>
        </p:nvSpPr>
        <p:spPr/>
        <p:txBody>
          <a:bodyPr/>
          <a:lstStyle/>
          <a:p>
            <a:r>
              <a:rPr lang="en-US" dirty="0"/>
              <a:t>Graham found A1 with </a:t>
            </a:r>
            <a:r>
              <a:rPr lang="en-US" dirty="0" err="1"/>
              <a:t>Clusterator</a:t>
            </a:r>
            <a:r>
              <a:rPr lang="en-US" dirty="0"/>
              <a:t>!</a:t>
            </a:r>
          </a:p>
        </p:txBody>
      </p:sp>
      <p:sp>
        <p:nvSpPr>
          <p:cNvPr id="4" name="Slide Number Placeholder 3">
            <a:extLst>
              <a:ext uri="{FF2B5EF4-FFF2-40B4-BE49-F238E27FC236}">
                <a16:creationId xmlns:a16="http://schemas.microsoft.com/office/drawing/2014/main" id="{3F295571-B0D5-8D48-59C8-17568F6F1E04}"/>
              </a:ext>
            </a:extLst>
          </p:cNvPr>
          <p:cNvSpPr>
            <a:spLocks noGrp="1"/>
          </p:cNvSpPr>
          <p:nvPr>
            <p:ph type="sldNum" sz="quarter" idx="5"/>
          </p:nvPr>
        </p:nvSpPr>
        <p:spPr/>
        <p:txBody>
          <a:bodyPr/>
          <a:lstStyle/>
          <a:p>
            <a:fld id="{9B6B0562-DE82-D246-8CCE-133B6CBAF540}" type="slidenum">
              <a:rPr lang="en-US" smtClean="0"/>
              <a:t>60</a:t>
            </a:fld>
            <a:endParaRPr lang="en-US"/>
          </a:p>
        </p:txBody>
      </p:sp>
    </p:spTree>
    <p:extLst>
      <p:ext uri="{BB962C8B-B14F-4D97-AF65-F5344CB8AC3E}">
        <p14:creationId xmlns:p14="http://schemas.microsoft.com/office/powerpoint/2010/main" val="36708587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phages!</a:t>
            </a:r>
          </a:p>
        </p:txBody>
      </p:sp>
      <p:sp>
        <p:nvSpPr>
          <p:cNvPr id="4" name="Slide Number Placeholder 3"/>
          <p:cNvSpPr>
            <a:spLocks noGrp="1"/>
          </p:cNvSpPr>
          <p:nvPr>
            <p:ph type="sldNum" sz="quarter" idx="5"/>
          </p:nvPr>
        </p:nvSpPr>
        <p:spPr/>
        <p:txBody>
          <a:bodyPr/>
          <a:lstStyle/>
          <a:p>
            <a:fld id="{9B6B0562-DE82-D246-8CCE-133B6CBAF540}" type="slidenum">
              <a:rPr lang="en-US" smtClean="0"/>
              <a:t>61</a:t>
            </a:fld>
            <a:endParaRPr lang="en-US"/>
          </a:p>
        </p:txBody>
      </p:sp>
    </p:spTree>
    <p:extLst>
      <p:ext uri="{BB962C8B-B14F-4D97-AF65-F5344CB8AC3E}">
        <p14:creationId xmlns:p14="http://schemas.microsoft.com/office/powerpoint/2010/main" val="16775880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Key point: with the numbers we have, eventually we're going to need some kind of categories </a:t>
            </a:r>
            <a:endParaRPr lang="en-US" dirty="0">
              <a:effectLst/>
            </a:endParaRPr>
          </a:p>
          <a:p>
            <a:endParaRPr lang="en-US" dirty="0"/>
          </a:p>
        </p:txBody>
      </p:sp>
      <p:sp>
        <p:nvSpPr>
          <p:cNvPr id="4" name="Slide Number Placeholder 3"/>
          <p:cNvSpPr>
            <a:spLocks noGrp="1"/>
          </p:cNvSpPr>
          <p:nvPr>
            <p:ph type="sldNum" sz="quarter" idx="5"/>
          </p:nvPr>
        </p:nvSpPr>
        <p:spPr/>
        <p:txBody>
          <a:bodyPr/>
          <a:lstStyle/>
          <a:p>
            <a:fld id="{9B6B0562-DE82-D246-8CCE-133B6CBAF540}" type="slidenum">
              <a:rPr lang="en-US" smtClean="0"/>
              <a:t>12</a:t>
            </a:fld>
            <a:endParaRPr lang="en-US"/>
          </a:p>
        </p:txBody>
      </p:sp>
    </p:spTree>
    <p:extLst>
      <p:ext uri="{BB962C8B-B14F-4D97-AF65-F5344CB8AC3E}">
        <p14:creationId xmlns:p14="http://schemas.microsoft.com/office/powerpoint/2010/main" val="2801042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dirty="0">
                <a:solidFill>
                  <a:schemeClr val="tx1"/>
                </a:solidFill>
                <a:effectLst/>
                <a:latin typeface="+mn-lt"/>
                <a:ea typeface="+mn-ea"/>
                <a:cs typeface="+mn-cs"/>
              </a:rPr>
              <a:t>Almost all phage work done in the last 100 years, biology a lot older </a:t>
            </a:r>
            <a:endParaRPr lang="en-US" dirty="0"/>
          </a:p>
        </p:txBody>
      </p:sp>
      <p:sp>
        <p:nvSpPr>
          <p:cNvPr id="4" name="Slide Number Placeholder 3"/>
          <p:cNvSpPr>
            <a:spLocks noGrp="1"/>
          </p:cNvSpPr>
          <p:nvPr>
            <p:ph type="sldNum" sz="quarter" idx="5"/>
          </p:nvPr>
        </p:nvSpPr>
        <p:spPr/>
        <p:txBody>
          <a:bodyPr/>
          <a:lstStyle/>
          <a:p>
            <a:fld id="{9B6B0562-DE82-D246-8CCE-133B6CBAF540}" type="slidenum">
              <a:rPr lang="en-US" smtClean="0"/>
              <a:t>15</a:t>
            </a:fld>
            <a:endParaRPr lang="en-US"/>
          </a:p>
        </p:txBody>
      </p:sp>
    </p:spTree>
    <p:extLst>
      <p:ext uri="{BB962C8B-B14F-4D97-AF65-F5344CB8AC3E}">
        <p14:creationId xmlns:p14="http://schemas.microsoft.com/office/powerpoint/2010/main" val="4474444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74B2DF-4391-B9AA-F1C7-A09DFECE37C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C32C8E9-2764-CD98-7EBC-718F71AABBD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0A79804-BB40-DDA9-66D1-CA9832ADB206}"/>
              </a:ext>
            </a:extLst>
          </p:cNvPr>
          <p:cNvSpPr>
            <a:spLocks noGrp="1"/>
          </p:cNvSpPr>
          <p:nvPr>
            <p:ph type="body" idx="1"/>
          </p:nvPr>
        </p:nvSpPr>
        <p:spPr/>
        <p:txBody>
          <a:bodyPr/>
          <a:lstStyle/>
          <a:p>
            <a:r>
              <a:rPr lang="en-US" dirty="0"/>
              <a:t>There were already ideas about how to categorize! How can we define species?</a:t>
            </a:r>
          </a:p>
        </p:txBody>
      </p:sp>
      <p:sp>
        <p:nvSpPr>
          <p:cNvPr id="4" name="Slide Number Placeholder 3">
            <a:extLst>
              <a:ext uri="{FF2B5EF4-FFF2-40B4-BE49-F238E27FC236}">
                <a16:creationId xmlns:a16="http://schemas.microsoft.com/office/drawing/2014/main" id="{AA97CAAD-61CD-5B22-936F-62C086B79703}"/>
              </a:ext>
            </a:extLst>
          </p:cNvPr>
          <p:cNvSpPr>
            <a:spLocks noGrp="1"/>
          </p:cNvSpPr>
          <p:nvPr>
            <p:ph type="sldNum" sz="quarter" idx="5"/>
          </p:nvPr>
        </p:nvSpPr>
        <p:spPr/>
        <p:txBody>
          <a:bodyPr/>
          <a:lstStyle/>
          <a:p>
            <a:fld id="{9B6B0562-DE82-D246-8CCE-133B6CBAF540}" type="slidenum">
              <a:rPr lang="en-US" smtClean="0"/>
              <a:t>16</a:t>
            </a:fld>
            <a:endParaRPr lang="en-US"/>
          </a:p>
        </p:txBody>
      </p:sp>
    </p:spTree>
    <p:extLst>
      <p:ext uri="{BB962C8B-B14F-4D97-AF65-F5344CB8AC3E}">
        <p14:creationId xmlns:p14="http://schemas.microsoft.com/office/powerpoint/2010/main" val="4009809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were already ideas about how to categorize! How can we define species?</a:t>
            </a:r>
          </a:p>
        </p:txBody>
      </p:sp>
      <p:sp>
        <p:nvSpPr>
          <p:cNvPr id="4" name="Slide Number Placeholder 3"/>
          <p:cNvSpPr>
            <a:spLocks noGrp="1"/>
          </p:cNvSpPr>
          <p:nvPr>
            <p:ph type="sldNum" sz="quarter" idx="5"/>
          </p:nvPr>
        </p:nvSpPr>
        <p:spPr/>
        <p:txBody>
          <a:bodyPr/>
          <a:lstStyle/>
          <a:p>
            <a:fld id="{9B6B0562-DE82-D246-8CCE-133B6CBAF540}" type="slidenum">
              <a:rPr lang="en-US" smtClean="0"/>
              <a:t>17</a:t>
            </a:fld>
            <a:endParaRPr lang="en-US"/>
          </a:p>
        </p:txBody>
      </p:sp>
    </p:spTree>
    <p:extLst>
      <p:ext uri="{BB962C8B-B14F-4D97-AF65-F5344CB8AC3E}">
        <p14:creationId xmlns:p14="http://schemas.microsoft.com/office/powerpoint/2010/main" val="84038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B0562-DE82-D246-8CCE-133B6CBAF540}" type="slidenum">
              <a:rPr lang="en-US" smtClean="0"/>
              <a:t>22</a:t>
            </a:fld>
            <a:endParaRPr lang="en-US"/>
          </a:p>
        </p:txBody>
      </p:sp>
    </p:spTree>
    <p:extLst>
      <p:ext uri="{BB962C8B-B14F-4D97-AF65-F5344CB8AC3E}">
        <p14:creationId xmlns:p14="http://schemas.microsoft.com/office/powerpoint/2010/main" val="4349775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a:solidFill>
                  <a:schemeClr val="tx1"/>
                </a:solidFill>
                <a:effectLst/>
                <a:latin typeface="+mn-lt"/>
                <a:ea typeface="+mn-ea"/>
                <a:cs typeface="+mn-cs"/>
              </a:rPr>
              <a:t>Okay so we have looked at some ways you could make species, but really we know now that the main way is via their DNA.</a:t>
            </a:r>
            <a:endParaRPr lang="en-US" dirty="0">
              <a:effectLst/>
            </a:endParaRPr>
          </a:p>
        </p:txBody>
      </p:sp>
      <p:sp>
        <p:nvSpPr>
          <p:cNvPr id="4" name="Slide Number Placeholder 3"/>
          <p:cNvSpPr>
            <a:spLocks noGrp="1"/>
          </p:cNvSpPr>
          <p:nvPr>
            <p:ph type="sldNum" sz="quarter" idx="5"/>
          </p:nvPr>
        </p:nvSpPr>
        <p:spPr/>
        <p:txBody>
          <a:bodyPr/>
          <a:lstStyle/>
          <a:p>
            <a:fld id="{9B6B0562-DE82-D246-8CCE-133B6CBAF540}" type="slidenum">
              <a:rPr lang="en-US" smtClean="0"/>
              <a:t>23</a:t>
            </a:fld>
            <a:endParaRPr lang="en-US"/>
          </a:p>
        </p:txBody>
      </p:sp>
    </p:spTree>
    <p:extLst>
      <p:ext uri="{BB962C8B-B14F-4D97-AF65-F5344CB8AC3E}">
        <p14:creationId xmlns:p14="http://schemas.microsoft.com/office/powerpoint/2010/main" val="15977494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6B0562-DE82-D246-8CCE-133B6CBAF540}" type="slidenum">
              <a:rPr lang="en-US" smtClean="0"/>
              <a:t>25</a:t>
            </a:fld>
            <a:endParaRPr lang="en-US"/>
          </a:p>
        </p:txBody>
      </p:sp>
    </p:spTree>
    <p:extLst>
      <p:ext uri="{BB962C8B-B14F-4D97-AF65-F5344CB8AC3E}">
        <p14:creationId xmlns:p14="http://schemas.microsoft.com/office/powerpoint/2010/main" val="21627084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6/8/25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679246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6/8/25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2171604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6/8/25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3775682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6/8/25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9927430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6/8/25</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481189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6/8/25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655054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6/8/25</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630379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6/8/25</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7470249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6/8/25</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182819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6/8/25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438117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fld id="{95E76992-8450-AE45-86A5-6BF74140C816}" type="datetimeFigureOut">
              <a:rPr lang="en-US">
                <a:solidFill>
                  <a:prstClr val="black">
                    <a:tint val="75000"/>
                  </a:prstClr>
                </a:solidFill>
                <a:latin typeface="Calibri"/>
              </a:rPr>
              <a:pPr/>
              <a:t>6/8/25</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823438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95E76992-8450-AE45-86A5-6BF74140C816}" type="datetimeFigureOut">
              <a:rPr lang="en-US">
                <a:solidFill>
                  <a:prstClr val="black">
                    <a:tint val="75000"/>
                  </a:prstClr>
                </a:solidFill>
                <a:latin typeface="Calibri"/>
              </a:rPr>
              <a:pPr/>
              <a:t>6/8/25</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5FEA0A26-3669-B341-A7E2-66BF0D21803B}" type="slidenum">
              <a:rPr>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5208922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3429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mn-cs"/>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mn-cs"/>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mn-cs"/>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mn-cs"/>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mn-cs"/>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23.jp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24.jpg"/><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5.jpeg"/><Relationship Id="rId1" Type="http://schemas.openxmlformats.org/officeDocument/2006/relationships/slideLayout" Target="../slideLayouts/slideLayout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7" Type="http://schemas.openxmlformats.org/officeDocument/2006/relationships/image" Target="../media/image37.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15.jpeg"/></Relationships>
</file>

<file path=ppt/slides/_rels/slide2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6.jpeg"/><Relationship Id="rId4" Type="http://schemas.openxmlformats.org/officeDocument/2006/relationships/image" Target="../media/image38.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1A9A2C-F489-633F-B5D2-63CAD6A722F0}"/>
              </a:ext>
            </a:extLst>
          </p:cNvPr>
          <p:cNvSpPr txBox="1"/>
          <p:nvPr/>
        </p:nvSpPr>
        <p:spPr>
          <a:xfrm>
            <a:off x="1771832" y="210530"/>
            <a:ext cx="7267996" cy="1200329"/>
          </a:xfrm>
          <a:prstGeom prst="rect">
            <a:avLst/>
          </a:prstGeom>
          <a:noFill/>
        </p:spPr>
        <p:txBody>
          <a:bodyPr wrap="square" rtlCol="0">
            <a:spAutoFit/>
          </a:bodyPr>
          <a:lstStyle/>
          <a:p>
            <a:r>
              <a:rPr lang="en-US" sz="36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Phage Clustering: Methods and Considerations for Herding Genomes</a:t>
            </a:r>
          </a:p>
        </p:txBody>
      </p:sp>
      <p:sp>
        <p:nvSpPr>
          <p:cNvPr id="13" name="TextBox 12">
            <a:extLst>
              <a:ext uri="{FF2B5EF4-FFF2-40B4-BE49-F238E27FC236}">
                <a16:creationId xmlns:a16="http://schemas.microsoft.com/office/drawing/2014/main" id="{DCCCFE12-0955-173C-498E-6453987E628D}"/>
              </a:ext>
            </a:extLst>
          </p:cNvPr>
          <p:cNvSpPr txBox="1"/>
          <p:nvPr/>
        </p:nvSpPr>
        <p:spPr>
          <a:xfrm>
            <a:off x="1771832" y="1410859"/>
            <a:ext cx="5974183" cy="400110"/>
          </a:xfrm>
          <a:prstGeom prst="rect">
            <a:avLst/>
          </a:prstGeom>
          <a:noFill/>
        </p:spPr>
        <p:txBody>
          <a:bodyPr wrap="square" rtlCol="0">
            <a:spAutoFit/>
          </a:bodyPr>
          <a:lstStyle/>
          <a:p>
            <a:r>
              <a:rPr lang="en-US" sz="2000" dirty="0">
                <a:solidFill>
                  <a:schemeClr val="tx1">
                    <a:lumMod val="65000"/>
                    <a:lumOff val="35000"/>
                  </a:schemeClr>
                </a:solidFill>
                <a:latin typeface="Noto Sans Tagalog" panose="020B0502040504020204" pitchFamily="34" charset="0"/>
                <a:cs typeface="Mangal" panose="02040503050203030202" pitchFamily="18" charset="0"/>
              </a:rPr>
              <a:t>Dan Russell</a:t>
            </a:r>
          </a:p>
        </p:txBody>
      </p:sp>
    </p:spTree>
    <p:extLst>
      <p:ext uri="{BB962C8B-B14F-4D97-AF65-F5344CB8AC3E}">
        <p14:creationId xmlns:p14="http://schemas.microsoft.com/office/powerpoint/2010/main" val="2296075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3AD3A29-C561-AF27-CBA9-9D1F41D1105E}"/>
            </a:ext>
          </a:extLst>
        </p:cNvPr>
        <p:cNvGrpSpPr/>
        <p:nvPr/>
      </p:nvGrpSpPr>
      <p:grpSpPr>
        <a:xfrm>
          <a:off x="0" y="0"/>
          <a:ext cx="0" cy="0"/>
          <a:chOff x="0" y="0"/>
          <a:chExt cx="0" cy="0"/>
        </a:xfrm>
      </p:grpSpPr>
      <p:pic>
        <p:nvPicPr>
          <p:cNvPr id="6" name="Graphic 5">
            <a:extLst>
              <a:ext uri="{FF2B5EF4-FFF2-40B4-BE49-F238E27FC236}">
                <a16:creationId xmlns:a16="http://schemas.microsoft.com/office/drawing/2014/main" id="{A5E00B90-04C7-AF1D-473D-18A53DC6616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2422" y="860221"/>
            <a:ext cx="8584066" cy="499022"/>
          </a:xfrm>
          <a:prstGeom prst="rect">
            <a:avLst/>
          </a:prstGeom>
        </p:spPr>
      </p:pic>
      <p:sp>
        <p:nvSpPr>
          <p:cNvPr id="7" name="TextBox 6">
            <a:extLst>
              <a:ext uri="{FF2B5EF4-FFF2-40B4-BE49-F238E27FC236}">
                <a16:creationId xmlns:a16="http://schemas.microsoft.com/office/drawing/2014/main" id="{DF19F32E-C7B5-B7D9-3888-5AAB69E2D3D4}"/>
              </a:ext>
            </a:extLst>
          </p:cNvPr>
          <p:cNvSpPr txBox="1"/>
          <p:nvPr/>
        </p:nvSpPr>
        <p:spPr>
          <a:xfrm>
            <a:off x="222422" y="205838"/>
            <a:ext cx="8008620"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1992: First Mycobacteriophage is Sequenced (L5)</a:t>
            </a:r>
          </a:p>
        </p:txBody>
      </p:sp>
    </p:spTree>
    <p:extLst>
      <p:ext uri="{BB962C8B-B14F-4D97-AF65-F5344CB8AC3E}">
        <p14:creationId xmlns:p14="http://schemas.microsoft.com/office/powerpoint/2010/main" val="3107450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5F405F6-A65A-8071-0927-B8C8CE03B429}"/>
            </a:ext>
          </a:extLst>
        </p:cNvPr>
        <p:cNvGrpSpPr/>
        <p:nvPr/>
      </p:nvGrpSpPr>
      <p:grpSpPr>
        <a:xfrm>
          <a:off x="0" y="0"/>
          <a:ext cx="0" cy="0"/>
          <a:chOff x="0" y="0"/>
          <a:chExt cx="0" cy="0"/>
        </a:xfrm>
      </p:grpSpPr>
      <p:pic>
        <p:nvPicPr>
          <p:cNvPr id="3" name="Graphic 2">
            <a:extLst>
              <a:ext uri="{FF2B5EF4-FFF2-40B4-BE49-F238E27FC236}">
                <a16:creationId xmlns:a16="http://schemas.microsoft.com/office/drawing/2014/main" id="{646A158B-1B3C-96CF-05FC-43D405F87B5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22421" y="852761"/>
            <a:ext cx="8694559" cy="1013109"/>
          </a:xfrm>
          <a:prstGeom prst="rect">
            <a:avLst/>
          </a:prstGeom>
        </p:spPr>
      </p:pic>
      <p:sp>
        <p:nvSpPr>
          <p:cNvPr id="4" name="TextBox 3">
            <a:extLst>
              <a:ext uri="{FF2B5EF4-FFF2-40B4-BE49-F238E27FC236}">
                <a16:creationId xmlns:a16="http://schemas.microsoft.com/office/drawing/2014/main" id="{58AF2351-C607-869F-220C-C5F0FE05465C}"/>
              </a:ext>
            </a:extLst>
          </p:cNvPr>
          <p:cNvSpPr txBox="1"/>
          <p:nvPr/>
        </p:nvSpPr>
        <p:spPr>
          <a:xfrm>
            <a:off x="222422" y="205838"/>
            <a:ext cx="8008620"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1997: D29 is Sequenced, Kinda Looks Like L5</a:t>
            </a:r>
          </a:p>
        </p:txBody>
      </p:sp>
      <p:sp>
        <p:nvSpPr>
          <p:cNvPr id="5" name="TextBox 4">
            <a:extLst>
              <a:ext uri="{FF2B5EF4-FFF2-40B4-BE49-F238E27FC236}">
                <a16:creationId xmlns:a16="http://schemas.microsoft.com/office/drawing/2014/main" id="{3A426D7A-4E77-D173-02AF-92AF16D0CE9F}"/>
              </a:ext>
            </a:extLst>
          </p:cNvPr>
          <p:cNvSpPr txBox="1"/>
          <p:nvPr/>
        </p:nvSpPr>
        <p:spPr>
          <a:xfrm>
            <a:off x="222421" y="205838"/>
            <a:ext cx="8008620"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1997: D29 is Sequenced</a:t>
            </a:r>
          </a:p>
        </p:txBody>
      </p:sp>
      <p:pic>
        <p:nvPicPr>
          <p:cNvPr id="6" name="Picture 5">
            <a:extLst>
              <a:ext uri="{FF2B5EF4-FFF2-40B4-BE49-F238E27FC236}">
                <a16:creationId xmlns:a16="http://schemas.microsoft.com/office/drawing/2014/main" id="{C17CD982-1D3F-3164-EACF-055CD23122E9}"/>
              </a:ext>
            </a:extLst>
          </p:cNvPr>
          <p:cNvPicPr>
            <a:picLocks noChangeAspect="1"/>
          </p:cNvPicPr>
          <p:nvPr/>
        </p:nvPicPr>
        <p:blipFill>
          <a:blip r:embed="rId4"/>
          <a:stretch>
            <a:fillRect/>
          </a:stretch>
        </p:blipFill>
        <p:spPr>
          <a:xfrm>
            <a:off x="1406621" y="1989573"/>
            <a:ext cx="6330758" cy="1547519"/>
          </a:xfrm>
          <a:prstGeom prst="rect">
            <a:avLst/>
          </a:prstGeom>
        </p:spPr>
      </p:pic>
      <p:sp>
        <p:nvSpPr>
          <p:cNvPr id="8" name="TextBox 7">
            <a:extLst>
              <a:ext uri="{FF2B5EF4-FFF2-40B4-BE49-F238E27FC236}">
                <a16:creationId xmlns:a16="http://schemas.microsoft.com/office/drawing/2014/main" id="{7FF8BF1E-CA47-9F60-519B-B2CFB88FCB17}"/>
              </a:ext>
            </a:extLst>
          </p:cNvPr>
          <p:cNvSpPr txBox="1"/>
          <p:nvPr/>
        </p:nvSpPr>
        <p:spPr>
          <a:xfrm>
            <a:off x="378147" y="3660796"/>
            <a:ext cx="8469383" cy="923330"/>
          </a:xfrm>
          <a:prstGeom prst="rect">
            <a:avLst/>
          </a:prstGeom>
          <a:noFill/>
        </p:spPr>
        <p:txBody>
          <a:bodyPr wrap="square">
            <a:spAutoFit/>
          </a:bodyPr>
          <a:lstStyle/>
          <a:p>
            <a:r>
              <a:rPr lang="en-US" dirty="0">
                <a:latin typeface="Noto Sans Tagalog" panose="020B0502040504020204" pitchFamily="34" charset="0"/>
              </a:rPr>
              <a:t>“The overall organization of the D29 genome is similar to that of L5 [but] they are punctuated by a large number of insertions, deletions, and substitutions of genes, consistent with the genetic mosaicism of lambdoid phages.”</a:t>
            </a:r>
          </a:p>
        </p:txBody>
      </p:sp>
    </p:spTree>
    <p:extLst>
      <p:ext uri="{BB962C8B-B14F-4D97-AF65-F5344CB8AC3E}">
        <p14:creationId xmlns:p14="http://schemas.microsoft.com/office/powerpoint/2010/main" val="3943168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dissolve">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E8125A1-32DA-8DEC-7130-4C3A7479212D}"/>
            </a:ext>
          </a:extLst>
        </p:cNvPr>
        <p:cNvGrpSpPr/>
        <p:nvPr/>
      </p:nvGrpSpPr>
      <p:grpSpPr>
        <a:xfrm>
          <a:off x="0" y="0"/>
          <a:ext cx="0" cy="0"/>
          <a:chOff x="0" y="0"/>
          <a:chExt cx="0" cy="0"/>
        </a:xfrm>
      </p:grpSpPr>
      <p:pic>
        <p:nvPicPr>
          <p:cNvPr id="4" name="Picture 3" descr="A white background with colorful lines&#10;&#10;AI-generated content may be incorrect.">
            <a:extLst>
              <a:ext uri="{FF2B5EF4-FFF2-40B4-BE49-F238E27FC236}">
                <a16:creationId xmlns:a16="http://schemas.microsoft.com/office/drawing/2014/main" id="{B158A599-4587-A825-C0D0-346F00963B89}"/>
              </a:ext>
            </a:extLst>
          </p:cNvPr>
          <p:cNvPicPr>
            <a:picLocks noChangeAspect="1"/>
          </p:cNvPicPr>
          <p:nvPr/>
        </p:nvPicPr>
        <p:blipFill>
          <a:blip r:embed="rId3"/>
          <a:stretch>
            <a:fillRect/>
          </a:stretch>
        </p:blipFill>
        <p:spPr>
          <a:xfrm>
            <a:off x="299803" y="721563"/>
            <a:ext cx="14064327" cy="4352088"/>
          </a:xfrm>
          <a:prstGeom prst="rect">
            <a:avLst/>
          </a:prstGeom>
        </p:spPr>
      </p:pic>
      <p:sp>
        <p:nvSpPr>
          <p:cNvPr id="5" name="TextBox 4">
            <a:extLst>
              <a:ext uri="{FF2B5EF4-FFF2-40B4-BE49-F238E27FC236}">
                <a16:creationId xmlns:a16="http://schemas.microsoft.com/office/drawing/2014/main" id="{3C7E27FB-4A38-1589-AC09-B8FF8FE4D17B}"/>
              </a:ext>
            </a:extLst>
          </p:cNvPr>
          <p:cNvSpPr txBox="1"/>
          <p:nvPr/>
        </p:nvSpPr>
        <p:spPr>
          <a:xfrm>
            <a:off x="222421" y="205838"/>
            <a:ext cx="8008620"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2003: 14 Sequenced</a:t>
            </a:r>
          </a:p>
        </p:txBody>
      </p:sp>
    </p:spTree>
    <p:extLst>
      <p:ext uri="{BB962C8B-B14F-4D97-AF65-F5344CB8AC3E}">
        <p14:creationId xmlns:p14="http://schemas.microsoft.com/office/powerpoint/2010/main" val="4030986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59391C-C31A-3E1C-879F-FE8ECC2F9AC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85AE4C89-A5A1-79F2-B903-B7AEACF19155}"/>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Let’s Group Our Phages. How?</a:t>
            </a:r>
          </a:p>
        </p:txBody>
      </p:sp>
      <p:sp>
        <p:nvSpPr>
          <p:cNvPr id="2" name="TextBox 1">
            <a:extLst>
              <a:ext uri="{FF2B5EF4-FFF2-40B4-BE49-F238E27FC236}">
                <a16:creationId xmlns:a16="http://schemas.microsoft.com/office/drawing/2014/main" id="{E14954CE-1FB4-D829-8046-55568A46D7E9}"/>
              </a:ext>
            </a:extLst>
          </p:cNvPr>
          <p:cNvSpPr txBox="1"/>
          <p:nvPr/>
        </p:nvSpPr>
        <p:spPr>
          <a:xfrm>
            <a:off x="2087449" y="836652"/>
            <a:ext cx="3700030" cy="1169551"/>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latin typeface="Noto Sans Tagalog" panose="020B0502040504020204" pitchFamily="34" charset="0"/>
              </a:rPr>
              <a:t>Must be doable</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Must be useful</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Should not be misleading</a:t>
            </a:r>
          </a:p>
        </p:txBody>
      </p:sp>
    </p:spTree>
    <p:extLst>
      <p:ext uri="{BB962C8B-B14F-4D97-AF65-F5344CB8AC3E}">
        <p14:creationId xmlns:p14="http://schemas.microsoft.com/office/powerpoint/2010/main" val="733894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DEDA7C-4CAB-170A-13E6-E7CF75B90F3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840687EF-6496-9180-4D11-D5B193D60A47}"/>
              </a:ext>
            </a:extLst>
          </p:cNvPr>
          <p:cNvPicPr>
            <a:picLocks noChangeAspect="1"/>
          </p:cNvPicPr>
          <p:nvPr/>
        </p:nvPicPr>
        <p:blipFill>
          <a:blip r:embed="rId2"/>
          <a:stretch>
            <a:fillRect/>
          </a:stretch>
        </p:blipFill>
        <p:spPr>
          <a:xfrm>
            <a:off x="1649627" y="271850"/>
            <a:ext cx="7474967" cy="4621427"/>
          </a:xfrm>
          <a:prstGeom prst="rect">
            <a:avLst/>
          </a:prstGeom>
        </p:spPr>
      </p:pic>
      <p:sp>
        <p:nvSpPr>
          <p:cNvPr id="3" name="TextBox 2">
            <a:extLst>
              <a:ext uri="{FF2B5EF4-FFF2-40B4-BE49-F238E27FC236}">
                <a16:creationId xmlns:a16="http://schemas.microsoft.com/office/drawing/2014/main" id="{2BA3B209-5699-B348-86D4-10C2C1965380}"/>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It’s Not Easy</a:t>
            </a:r>
          </a:p>
        </p:txBody>
      </p:sp>
    </p:spTree>
    <p:extLst>
      <p:ext uri="{BB962C8B-B14F-4D97-AF65-F5344CB8AC3E}">
        <p14:creationId xmlns:p14="http://schemas.microsoft.com/office/powerpoint/2010/main" val="11243445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5DF1E8-841B-9EBF-6CC4-109E4442D47F}"/>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7143BD6-828B-9554-A77B-8CF29CAD23D1}"/>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Phages Discovered 1915-17</a:t>
            </a:r>
          </a:p>
        </p:txBody>
      </p:sp>
      <p:pic>
        <p:nvPicPr>
          <p:cNvPr id="2" name="Picture 6" descr="The Lion King (1994) - James Earl Jones as Mufasa - IMDb">
            <a:extLst>
              <a:ext uri="{FF2B5EF4-FFF2-40B4-BE49-F238E27FC236}">
                <a16:creationId xmlns:a16="http://schemas.microsoft.com/office/drawing/2014/main" id="{5E876971-BBB3-3F56-E866-7BFB11CDE1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225" y="376855"/>
            <a:ext cx="2794617" cy="1699111"/>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Frederick William Twort: not just bacteriophage | Microbiology Society">
            <a:extLst>
              <a:ext uri="{FF2B5EF4-FFF2-40B4-BE49-F238E27FC236}">
                <a16:creationId xmlns:a16="http://schemas.microsoft.com/office/drawing/2014/main" id="{151F22F8-3BD0-AEFD-DE0D-FF35D3203B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562"/>
          <a:stretch>
            <a:fillRect/>
          </a:stretch>
        </p:blipFill>
        <p:spPr bwMode="auto">
          <a:xfrm>
            <a:off x="2029386" y="914400"/>
            <a:ext cx="1905675" cy="1792905"/>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Felix d'Herelle, the Discovery of Bacteriophages, and Phage Therapy |  Leonard Norkin Virology Site">
            <a:extLst>
              <a:ext uri="{FF2B5EF4-FFF2-40B4-BE49-F238E27FC236}">
                <a16:creationId xmlns:a16="http://schemas.microsoft.com/office/drawing/2014/main" id="{3FDA3BE9-D752-E462-6C27-290014C1C74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35061" y="914400"/>
            <a:ext cx="1901393" cy="1792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42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36AB4F-DBDB-A077-8C3A-76DCA130B02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6D116FF-FC18-214B-391C-7983E75CA9D2}"/>
              </a:ext>
            </a:extLst>
          </p:cNvPr>
          <p:cNvSpPr txBox="1"/>
          <p:nvPr/>
        </p:nvSpPr>
        <p:spPr>
          <a:xfrm>
            <a:off x="1864429" y="279978"/>
            <a:ext cx="5974183" cy="954107"/>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Species Concepts Preceded</a:t>
            </a:r>
          </a:p>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Phage Discovery</a:t>
            </a:r>
          </a:p>
        </p:txBody>
      </p:sp>
      <p:pic>
        <p:nvPicPr>
          <p:cNvPr id="9222" name="Picture 6" descr="The Lion King (1994) - James Earl Jones as Mufasa - IMDb">
            <a:extLst>
              <a:ext uri="{FF2B5EF4-FFF2-40B4-BE49-F238E27FC236}">
                <a16:creationId xmlns:a16="http://schemas.microsoft.com/office/drawing/2014/main" id="{B64E59DF-27D5-9F34-BC93-95819D010E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225" y="376855"/>
            <a:ext cx="2794617" cy="16991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169A99FA-E5EB-00A0-1AB9-028BD4BD153C}"/>
              </a:ext>
            </a:extLst>
          </p:cNvPr>
          <p:cNvSpPr txBox="1"/>
          <p:nvPr/>
        </p:nvSpPr>
        <p:spPr>
          <a:xfrm>
            <a:off x="1864429" y="1234085"/>
            <a:ext cx="3700030" cy="400110"/>
          </a:xfrm>
          <a:prstGeom prst="rect">
            <a:avLst/>
          </a:prstGeom>
          <a:noFill/>
        </p:spPr>
        <p:txBody>
          <a:bodyPr wrap="square" rtlCol="0">
            <a:spAutoFit/>
          </a:bodyPr>
          <a:lstStyle/>
          <a:p>
            <a:pPr>
              <a:spcAft>
                <a:spcPts val="600"/>
              </a:spcAft>
            </a:pPr>
            <a:r>
              <a:rPr lang="en-US" sz="2000" dirty="0">
                <a:latin typeface="Noto Sans Tagalog" panose="020B0502040504020204" pitchFamily="34" charset="0"/>
              </a:rPr>
              <a:t>How do we define species?</a:t>
            </a:r>
          </a:p>
        </p:txBody>
      </p:sp>
    </p:spTree>
    <p:extLst>
      <p:ext uri="{BB962C8B-B14F-4D97-AF65-F5344CB8AC3E}">
        <p14:creationId xmlns:p14="http://schemas.microsoft.com/office/powerpoint/2010/main" val="1762041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2D48EE-F08C-11D3-7B5E-006532FA7ED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D6EBB73E-035E-0E39-F9B4-3F0CD75744B3}"/>
              </a:ext>
            </a:extLst>
          </p:cNvPr>
          <p:cNvSpPr txBox="1"/>
          <p:nvPr/>
        </p:nvSpPr>
        <p:spPr>
          <a:xfrm>
            <a:off x="1864429" y="279978"/>
            <a:ext cx="5974183" cy="954107"/>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Species Concepts Preceded</a:t>
            </a:r>
          </a:p>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Phage Discovery</a:t>
            </a:r>
          </a:p>
        </p:txBody>
      </p:sp>
      <p:pic>
        <p:nvPicPr>
          <p:cNvPr id="9222" name="Picture 6" descr="The Lion King (1994) - James Earl Jones as Mufasa - IMDb">
            <a:extLst>
              <a:ext uri="{FF2B5EF4-FFF2-40B4-BE49-F238E27FC236}">
                <a16:creationId xmlns:a16="http://schemas.microsoft.com/office/drawing/2014/main" id="{F8676F9F-D5ED-0642-82D1-0264CF0497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225" y="376855"/>
            <a:ext cx="2794617" cy="16991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2E84BAE6-7623-8C3B-0D77-415297AEDB9A}"/>
              </a:ext>
            </a:extLst>
          </p:cNvPr>
          <p:cNvSpPr txBox="1"/>
          <p:nvPr/>
        </p:nvSpPr>
        <p:spPr>
          <a:xfrm>
            <a:off x="1864429" y="1234085"/>
            <a:ext cx="3700030" cy="317009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b="1" dirty="0">
                <a:latin typeface="Noto Sans Tagalog" panose="020B0502040504020204" pitchFamily="34" charset="0"/>
              </a:rPr>
              <a:t>Taxonomic species concept   </a:t>
            </a:r>
            <a:r>
              <a:rPr lang="en-US" sz="2000" dirty="0">
                <a:latin typeface="Noto Sans Tagalog" panose="020B0502040504020204" pitchFamily="34" charset="0"/>
              </a:rPr>
              <a:t>(overall similarity)</a:t>
            </a:r>
          </a:p>
          <a:p>
            <a:pPr marL="285750" indent="-285750">
              <a:spcAft>
                <a:spcPts val="600"/>
              </a:spcAft>
              <a:buFont typeface="Arial" panose="020B0604020202020204" pitchFamily="34" charset="0"/>
              <a:buChar char="•"/>
            </a:pPr>
            <a:r>
              <a:rPr lang="en-US" sz="2000" b="1" dirty="0">
                <a:latin typeface="Noto Sans Tagalog" panose="020B0502040504020204" pitchFamily="34" charset="0"/>
              </a:rPr>
              <a:t>Biological species concept </a:t>
            </a:r>
            <a:r>
              <a:rPr lang="en-US" sz="2000" dirty="0">
                <a:latin typeface="Noto Sans Tagalog" panose="020B0502040504020204" pitchFamily="34" charset="0"/>
              </a:rPr>
              <a:t>(reproduction/gene pool)</a:t>
            </a:r>
          </a:p>
          <a:p>
            <a:pPr marL="285750" indent="-285750">
              <a:spcAft>
                <a:spcPts val="600"/>
              </a:spcAft>
              <a:buFont typeface="Arial" panose="020B0604020202020204" pitchFamily="34" charset="0"/>
              <a:buChar char="•"/>
            </a:pPr>
            <a:r>
              <a:rPr lang="en-US" sz="2000" b="1" dirty="0">
                <a:latin typeface="Noto Sans Tagalog" panose="020B0502040504020204" pitchFamily="34" charset="0"/>
              </a:rPr>
              <a:t>Ecological species concept </a:t>
            </a:r>
            <a:r>
              <a:rPr lang="en-US" sz="2000" dirty="0">
                <a:latin typeface="Noto Sans Tagalog" panose="020B0502040504020204" pitchFamily="34" charset="0"/>
              </a:rPr>
              <a:t>(one niche, one species)</a:t>
            </a:r>
          </a:p>
          <a:p>
            <a:pPr marL="285750" indent="-285750">
              <a:spcAft>
                <a:spcPts val="600"/>
              </a:spcAft>
              <a:buFont typeface="Arial" panose="020B0604020202020204" pitchFamily="34" charset="0"/>
              <a:buChar char="•"/>
            </a:pPr>
            <a:r>
              <a:rPr lang="en-US" sz="2000" b="1" dirty="0">
                <a:latin typeface="Noto Sans Tagalog" panose="020B0502040504020204" pitchFamily="34" charset="0"/>
              </a:rPr>
              <a:t>Phylogenetic species concept </a:t>
            </a:r>
            <a:r>
              <a:rPr lang="en-US" sz="2000" dirty="0">
                <a:latin typeface="Noto Sans Tagalog" panose="020B0502040504020204" pitchFamily="34" charset="0"/>
              </a:rPr>
              <a:t>(ancestry)</a:t>
            </a:r>
          </a:p>
          <a:p>
            <a:pPr marL="285750" indent="-285750">
              <a:spcAft>
                <a:spcPts val="600"/>
              </a:spcAft>
              <a:buFont typeface="Arial" panose="020B0604020202020204" pitchFamily="34" charset="0"/>
              <a:buChar char="•"/>
            </a:pPr>
            <a:endParaRPr lang="en-US" sz="2000" dirty="0">
              <a:latin typeface="Noto Sans Tagalog" panose="020B0502040504020204" pitchFamily="34" charset="0"/>
            </a:endParaRPr>
          </a:p>
        </p:txBody>
      </p:sp>
    </p:spTree>
    <p:extLst>
      <p:ext uri="{BB962C8B-B14F-4D97-AF65-F5344CB8AC3E}">
        <p14:creationId xmlns:p14="http://schemas.microsoft.com/office/powerpoint/2010/main" val="55666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92008" y="658345"/>
            <a:ext cx="1368357" cy="13683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92008" y="2098847"/>
            <a:ext cx="1368357" cy="136835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92008" y="3539348"/>
            <a:ext cx="1368357" cy="1368357"/>
          </a:xfrm>
          <a:prstGeom prst="rect">
            <a:avLst/>
          </a:prstGeom>
        </p:spPr>
      </p:pic>
      <p:sp>
        <p:nvSpPr>
          <p:cNvPr id="7" name="TextBox 6"/>
          <p:cNvSpPr txBox="1"/>
          <p:nvPr/>
        </p:nvSpPr>
        <p:spPr>
          <a:xfrm>
            <a:off x="3840621" y="1201995"/>
            <a:ext cx="1342034" cy="323165"/>
          </a:xfrm>
          <a:prstGeom prst="rect">
            <a:avLst/>
          </a:prstGeom>
          <a:noFill/>
        </p:spPr>
        <p:txBody>
          <a:bodyPr wrap="none" rtlCol="0">
            <a:spAutoFit/>
          </a:bodyPr>
          <a:lstStyle/>
          <a:p>
            <a:r>
              <a:rPr lang="en-US" sz="1500" dirty="0"/>
              <a:t>Anglerfish (A1)</a:t>
            </a:r>
          </a:p>
        </p:txBody>
      </p:sp>
      <p:sp>
        <p:nvSpPr>
          <p:cNvPr id="8" name="TextBox 7"/>
          <p:cNvSpPr txBox="1"/>
          <p:nvPr/>
        </p:nvSpPr>
        <p:spPr>
          <a:xfrm>
            <a:off x="3840621" y="2632984"/>
            <a:ext cx="1241430" cy="323165"/>
          </a:xfrm>
          <a:prstGeom prst="rect">
            <a:avLst/>
          </a:prstGeom>
          <a:noFill/>
        </p:spPr>
        <p:txBody>
          <a:bodyPr wrap="none" rtlCol="0">
            <a:spAutoFit/>
          </a:bodyPr>
          <a:lstStyle/>
          <a:p>
            <a:r>
              <a:rPr lang="en-US" sz="1500" dirty="0" err="1"/>
              <a:t>Arcanine</a:t>
            </a:r>
            <a:r>
              <a:rPr lang="en-US" sz="1500" dirty="0"/>
              <a:t> (A1)</a:t>
            </a:r>
          </a:p>
        </p:txBody>
      </p:sp>
      <p:sp>
        <p:nvSpPr>
          <p:cNvPr id="9" name="TextBox 8"/>
          <p:cNvSpPr txBox="1"/>
          <p:nvPr/>
        </p:nvSpPr>
        <p:spPr>
          <a:xfrm>
            <a:off x="3840621" y="4063973"/>
            <a:ext cx="838884" cy="323165"/>
          </a:xfrm>
          <a:prstGeom prst="rect">
            <a:avLst/>
          </a:prstGeom>
          <a:noFill/>
        </p:spPr>
        <p:txBody>
          <a:bodyPr wrap="none" rtlCol="0">
            <a:spAutoFit/>
          </a:bodyPr>
          <a:lstStyle/>
          <a:p>
            <a:r>
              <a:rPr lang="en-US" sz="1500" dirty="0"/>
              <a:t>BPs (G1)</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7625" y="657092"/>
            <a:ext cx="1369610" cy="136961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7625" y="2097594"/>
            <a:ext cx="1369610" cy="136961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737625" y="3538096"/>
            <a:ext cx="1369610" cy="1369610"/>
          </a:xfrm>
          <a:prstGeom prst="rect">
            <a:avLst/>
          </a:prstGeom>
        </p:spPr>
      </p:pic>
      <p:sp>
        <p:nvSpPr>
          <p:cNvPr id="13" name="TextBox 12"/>
          <p:cNvSpPr txBox="1"/>
          <p:nvPr/>
        </p:nvSpPr>
        <p:spPr>
          <a:xfrm>
            <a:off x="7208824" y="1201995"/>
            <a:ext cx="1048877" cy="323165"/>
          </a:xfrm>
          <a:prstGeom prst="rect">
            <a:avLst/>
          </a:prstGeom>
          <a:noFill/>
        </p:spPr>
        <p:txBody>
          <a:bodyPr wrap="none" rtlCol="0">
            <a:spAutoFit/>
          </a:bodyPr>
          <a:lstStyle/>
          <a:p>
            <a:r>
              <a:rPr lang="en-US" sz="1500" dirty="0" err="1"/>
              <a:t>Catera</a:t>
            </a:r>
            <a:r>
              <a:rPr lang="en-US" sz="1500" dirty="0"/>
              <a:t> (C1)</a:t>
            </a:r>
          </a:p>
        </p:txBody>
      </p:sp>
      <p:sp>
        <p:nvSpPr>
          <p:cNvPr id="14" name="TextBox 13"/>
          <p:cNvSpPr txBox="1"/>
          <p:nvPr/>
        </p:nvSpPr>
        <p:spPr>
          <a:xfrm>
            <a:off x="7208824" y="2632984"/>
            <a:ext cx="1015021" cy="323165"/>
          </a:xfrm>
          <a:prstGeom prst="rect">
            <a:avLst/>
          </a:prstGeom>
          <a:noFill/>
        </p:spPr>
        <p:txBody>
          <a:bodyPr wrap="none" rtlCol="0">
            <a:spAutoFit/>
          </a:bodyPr>
          <a:lstStyle/>
          <a:p>
            <a:r>
              <a:rPr lang="en-US" sz="1500" dirty="0"/>
              <a:t>Charlie (N)</a:t>
            </a:r>
          </a:p>
        </p:txBody>
      </p:sp>
      <p:sp>
        <p:nvSpPr>
          <p:cNvPr id="15" name="TextBox 14"/>
          <p:cNvSpPr txBox="1"/>
          <p:nvPr/>
        </p:nvSpPr>
        <p:spPr>
          <a:xfrm>
            <a:off x="7208823" y="4063973"/>
            <a:ext cx="1197764" cy="323165"/>
          </a:xfrm>
          <a:prstGeom prst="rect">
            <a:avLst/>
          </a:prstGeom>
          <a:noFill/>
        </p:spPr>
        <p:txBody>
          <a:bodyPr wrap="none" rtlCol="0">
            <a:spAutoFit/>
          </a:bodyPr>
          <a:lstStyle/>
          <a:p>
            <a:r>
              <a:rPr lang="en-US" sz="1500" dirty="0"/>
              <a:t>Angelica (K1)</a:t>
            </a:r>
          </a:p>
        </p:txBody>
      </p:sp>
      <p:sp>
        <p:nvSpPr>
          <p:cNvPr id="16" name="TextBox 15"/>
          <p:cNvSpPr txBox="1"/>
          <p:nvPr/>
        </p:nvSpPr>
        <p:spPr>
          <a:xfrm>
            <a:off x="2129486" y="1201995"/>
            <a:ext cx="282450" cy="323165"/>
          </a:xfrm>
          <a:prstGeom prst="rect">
            <a:avLst/>
          </a:prstGeom>
          <a:noFill/>
        </p:spPr>
        <p:txBody>
          <a:bodyPr wrap="none" rtlCol="0">
            <a:spAutoFit/>
          </a:bodyPr>
          <a:lstStyle/>
          <a:p>
            <a:r>
              <a:rPr lang="en-US" sz="1500" dirty="0"/>
              <a:t>1</a:t>
            </a:r>
          </a:p>
        </p:txBody>
      </p:sp>
      <p:sp>
        <p:nvSpPr>
          <p:cNvPr id="17" name="TextBox 16"/>
          <p:cNvSpPr txBox="1"/>
          <p:nvPr/>
        </p:nvSpPr>
        <p:spPr>
          <a:xfrm>
            <a:off x="2129486" y="2632984"/>
            <a:ext cx="282450" cy="323165"/>
          </a:xfrm>
          <a:prstGeom prst="rect">
            <a:avLst/>
          </a:prstGeom>
          <a:noFill/>
        </p:spPr>
        <p:txBody>
          <a:bodyPr wrap="none" rtlCol="0">
            <a:spAutoFit/>
          </a:bodyPr>
          <a:lstStyle/>
          <a:p>
            <a:r>
              <a:rPr lang="en-US" sz="1500" dirty="0"/>
              <a:t>2</a:t>
            </a:r>
          </a:p>
        </p:txBody>
      </p:sp>
      <p:sp>
        <p:nvSpPr>
          <p:cNvPr id="18" name="TextBox 17"/>
          <p:cNvSpPr txBox="1"/>
          <p:nvPr/>
        </p:nvSpPr>
        <p:spPr>
          <a:xfrm>
            <a:off x="2129485" y="4063973"/>
            <a:ext cx="282450" cy="323165"/>
          </a:xfrm>
          <a:prstGeom prst="rect">
            <a:avLst/>
          </a:prstGeom>
          <a:noFill/>
        </p:spPr>
        <p:txBody>
          <a:bodyPr wrap="none" rtlCol="0">
            <a:spAutoFit/>
          </a:bodyPr>
          <a:lstStyle/>
          <a:p>
            <a:r>
              <a:rPr lang="en-US" sz="1500" dirty="0"/>
              <a:t>3</a:t>
            </a:r>
          </a:p>
        </p:txBody>
      </p:sp>
      <p:sp>
        <p:nvSpPr>
          <p:cNvPr id="19" name="TextBox 18"/>
          <p:cNvSpPr txBox="1"/>
          <p:nvPr/>
        </p:nvSpPr>
        <p:spPr>
          <a:xfrm>
            <a:off x="5484154" y="1201995"/>
            <a:ext cx="282450" cy="323165"/>
          </a:xfrm>
          <a:prstGeom prst="rect">
            <a:avLst/>
          </a:prstGeom>
          <a:noFill/>
        </p:spPr>
        <p:txBody>
          <a:bodyPr wrap="none" rtlCol="0">
            <a:spAutoFit/>
          </a:bodyPr>
          <a:lstStyle/>
          <a:p>
            <a:r>
              <a:rPr lang="en-US" sz="1500" dirty="0"/>
              <a:t>4</a:t>
            </a:r>
          </a:p>
        </p:txBody>
      </p:sp>
      <p:sp>
        <p:nvSpPr>
          <p:cNvPr id="20" name="TextBox 19"/>
          <p:cNvSpPr txBox="1"/>
          <p:nvPr/>
        </p:nvSpPr>
        <p:spPr>
          <a:xfrm>
            <a:off x="5484154" y="2632984"/>
            <a:ext cx="282450" cy="323165"/>
          </a:xfrm>
          <a:prstGeom prst="rect">
            <a:avLst/>
          </a:prstGeom>
          <a:noFill/>
        </p:spPr>
        <p:txBody>
          <a:bodyPr wrap="none" rtlCol="0">
            <a:spAutoFit/>
          </a:bodyPr>
          <a:lstStyle/>
          <a:p>
            <a:r>
              <a:rPr lang="en-US" sz="1500" dirty="0"/>
              <a:t>5</a:t>
            </a:r>
          </a:p>
        </p:txBody>
      </p:sp>
      <p:sp>
        <p:nvSpPr>
          <p:cNvPr id="21" name="TextBox 20"/>
          <p:cNvSpPr txBox="1"/>
          <p:nvPr/>
        </p:nvSpPr>
        <p:spPr>
          <a:xfrm>
            <a:off x="5484153" y="4063973"/>
            <a:ext cx="282450" cy="323165"/>
          </a:xfrm>
          <a:prstGeom prst="rect">
            <a:avLst/>
          </a:prstGeom>
          <a:noFill/>
        </p:spPr>
        <p:txBody>
          <a:bodyPr wrap="none" rtlCol="0">
            <a:spAutoFit/>
          </a:bodyPr>
          <a:lstStyle/>
          <a:p>
            <a:r>
              <a:rPr lang="en-US" sz="1500" dirty="0"/>
              <a:t>6</a:t>
            </a:r>
          </a:p>
        </p:txBody>
      </p:sp>
      <p:sp>
        <p:nvSpPr>
          <p:cNvPr id="23" name="TextBox 22">
            <a:extLst>
              <a:ext uri="{FF2B5EF4-FFF2-40B4-BE49-F238E27FC236}">
                <a16:creationId xmlns:a16="http://schemas.microsoft.com/office/drawing/2014/main" id="{F0D4F5B8-832F-EF3B-41E8-B3379D298081}"/>
              </a:ext>
            </a:extLst>
          </p:cNvPr>
          <p:cNvSpPr txBox="1"/>
          <p:nvPr/>
        </p:nvSpPr>
        <p:spPr>
          <a:xfrm>
            <a:off x="1742151" y="76365"/>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Comparing Plaque Morphologies</a:t>
            </a:r>
          </a:p>
        </p:txBody>
      </p:sp>
    </p:spTree>
    <p:extLst>
      <p:ext uri="{BB962C8B-B14F-4D97-AF65-F5344CB8AC3E}">
        <p14:creationId xmlns:p14="http://schemas.microsoft.com/office/powerpoint/2010/main" val="481815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4" grpId="0"/>
      <p:bldP spid="1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22636" y="658344"/>
            <a:ext cx="1368357" cy="1368357"/>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2636" y="2098846"/>
            <a:ext cx="1368357" cy="136835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22636" y="3539347"/>
            <a:ext cx="1368357" cy="1368357"/>
          </a:xfrm>
          <a:prstGeom prst="rect">
            <a:avLst/>
          </a:prstGeom>
        </p:spPr>
      </p:pic>
      <p:sp>
        <p:nvSpPr>
          <p:cNvPr id="7" name="TextBox 6"/>
          <p:cNvSpPr txBox="1"/>
          <p:nvPr/>
        </p:nvSpPr>
        <p:spPr>
          <a:xfrm>
            <a:off x="3971250" y="1201994"/>
            <a:ext cx="1125629" cy="323165"/>
          </a:xfrm>
          <a:prstGeom prst="rect">
            <a:avLst/>
          </a:prstGeom>
          <a:noFill/>
        </p:spPr>
        <p:txBody>
          <a:bodyPr wrap="none" rtlCol="0">
            <a:spAutoFit/>
          </a:bodyPr>
          <a:lstStyle/>
          <a:p>
            <a:r>
              <a:rPr lang="en-US" sz="1500" dirty="0" err="1"/>
              <a:t>Kikipoo</a:t>
            </a:r>
            <a:r>
              <a:rPr lang="en-US" sz="1500" dirty="0"/>
              <a:t> (B1)</a:t>
            </a:r>
          </a:p>
        </p:txBody>
      </p:sp>
      <p:sp>
        <p:nvSpPr>
          <p:cNvPr id="8" name="TextBox 7"/>
          <p:cNvSpPr txBox="1"/>
          <p:nvPr/>
        </p:nvSpPr>
        <p:spPr>
          <a:xfrm>
            <a:off x="3971249" y="2632983"/>
            <a:ext cx="838884" cy="323165"/>
          </a:xfrm>
          <a:prstGeom prst="rect">
            <a:avLst/>
          </a:prstGeom>
          <a:noFill/>
        </p:spPr>
        <p:txBody>
          <a:bodyPr wrap="none" rtlCol="0">
            <a:spAutoFit/>
          </a:bodyPr>
          <a:lstStyle/>
          <a:p>
            <a:r>
              <a:rPr lang="en-US" sz="1500" dirty="0"/>
              <a:t>BPs (G1)</a:t>
            </a:r>
          </a:p>
        </p:txBody>
      </p:sp>
      <p:sp>
        <p:nvSpPr>
          <p:cNvPr id="9" name="TextBox 8"/>
          <p:cNvSpPr txBox="1"/>
          <p:nvPr/>
        </p:nvSpPr>
        <p:spPr>
          <a:xfrm>
            <a:off x="3971249" y="4063972"/>
            <a:ext cx="953081" cy="323165"/>
          </a:xfrm>
          <a:prstGeom prst="rect">
            <a:avLst/>
          </a:prstGeom>
          <a:noFill/>
        </p:spPr>
        <p:txBody>
          <a:bodyPr wrap="none" rtlCol="0">
            <a:spAutoFit/>
          </a:bodyPr>
          <a:lstStyle/>
          <a:p>
            <a:r>
              <a:rPr lang="en-US" sz="1500" dirty="0" err="1"/>
              <a:t>Mozy</a:t>
            </a:r>
            <a:r>
              <a:rPr lang="en-US" sz="1500" dirty="0"/>
              <a:t> (F1)</a:t>
            </a:r>
          </a:p>
        </p:txBody>
      </p:sp>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855179" y="2097593"/>
            <a:ext cx="1369610" cy="136961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55179" y="657091"/>
            <a:ext cx="1369610" cy="136961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868253" y="3538095"/>
            <a:ext cx="1369610" cy="1369610"/>
          </a:xfrm>
          <a:prstGeom prst="rect">
            <a:avLst/>
          </a:prstGeom>
        </p:spPr>
      </p:pic>
      <p:sp>
        <p:nvSpPr>
          <p:cNvPr id="13" name="TextBox 12"/>
          <p:cNvSpPr txBox="1"/>
          <p:nvPr/>
        </p:nvSpPr>
        <p:spPr>
          <a:xfrm>
            <a:off x="7339452" y="1201994"/>
            <a:ext cx="1011815" cy="323165"/>
          </a:xfrm>
          <a:prstGeom prst="rect">
            <a:avLst/>
          </a:prstGeom>
          <a:noFill/>
        </p:spPr>
        <p:txBody>
          <a:bodyPr wrap="none" rtlCol="0">
            <a:spAutoFit/>
          </a:bodyPr>
          <a:lstStyle/>
          <a:p>
            <a:r>
              <a:rPr lang="en-US" sz="1500" dirty="0"/>
              <a:t>Wilde (AP)</a:t>
            </a:r>
          </a:p>
        </p:txBody>
      </p:sp>
      <p:sp>
        <p:nvSpPr>
          <p:cNvPr id="14" name="TextBox 13"/>
          <p:cNvSpPr txBox="1"/>
          <p:nvPr/>
        </p:nvSpPr>
        <p:spPr>
          <a:xfrm>
            <a:off x="7339451" y="2632983"/>
            <a:ext cx="859146" cy="323165"/>
          </a:xfrm>
          <a:prstGeom prst="rect">
            <a:avLst/>
          </a:prstGeom>
          <a:noFill/>
        </p:spPr>
        <p:txBody>
          <a:bodyPr wrap="none" rtlCol="0">
            <a:spAutoFit/>
          </a:bodyPr>
          <a:lstStyle/>
          <a:p>
            <a:r>
              <a:rPr lang="en-US" sz="1500" dirty="0"/>
              <a:t>Giles (Q)</a:t>
            </a:r>
          </a:p>
        </p:txBody>
      </p:sp>
      <p:sp>
        <p:nvSpPr>
          <p:cNvPr id="15" name="TextBox 14"/>
          <p:cNvSpPr txBox="1"/>
          <p:nvPr/>
        </p:nvSpPr>
        <p:spPr>
          <a:xfrm>
            <a:off x="7339451" y="4063972"/>
            <a:ext cx="1092415" cy="323165"/>
          </a:xfrm>
          <a:prstGeom prst="rect">
            <a:avLst/>
          </a:prstGeom>
          <a:noFill/>
        </p:spPr>
        <p:txBody>
          <a:bodyPr wrap="none" rtlCol="0">
            <a:spAutoFit/>
          </a:bodyPr>
          <a:lstStyle/>
          <a:p>
            <a:r>
              <a:rPr lang="en-US" sz="1500" dirty="0" err="1"/>
              <a:t>Tweety</a:t>
            </a:r>
            <a:r>
              <a:rPr lang="en-US" sz="1500" dirty="0"/>
              <a:t> (F1)</a:t>
            </a:r>
          </a:p>
        </p:txBody>
      </p:sp>
      <p:sp>
        <p:nvSpPr>
          <p:cNvPr id="16" name="TextBox 15"/>
          <p:cNvSpPr txBox="1"/>
          <p:nvPr/>
        </p:nvSpPr>
        <p:spPr>
          <a:xfrm>
            <a:off x="2260114" y="1201994"/>
            <a:ext cx="282450" cy="323165"/>
          </a:xfrm>
          <a:prstGeom prst="rect">
            <a:avLst/>
          </a:prstGeom>
          <a:noFill/>
        </p:spPr>
        <p:txBody>
          <a:bodyPr wrap="none" rtlCol="0">
            <a:spAutoFit/>
          </a:bodyPr>
          <a:lstStyle/>
          <a:p>
            <a:r>
              <a:rPr lang="en-US" sz="1500" dirty="0"/>
              <a:t>1</a:t>
            </a:r>
          </a:p>
        </p:txBody>
      </p:sp>
      <p:sp>
        <p:nvSpPr>
          <p:cNvPr id="17" name="TextBox 16"/>
          <p:cNvSpPr txBox="1"/>
          <p:nvPr/>
        </p:nvSpPr>
        <p:spPr>
          <a:xfrm>
            <a:off x="2260114" y="2632983"/>
            <a:ext cx="282450" cy="323165"/>
          </a:xfrm>
          <a:prstGeom prst="rect">
            <a:avLst/>
          </a:prstGeom>
          <a:noFill/>
        </p:spPr>
        <p:txBody>
          <a:bodyPr wrap="none" rtlCol="0">
            <a:spAutoFit/>
          </a:bodyPr>
          <a:lstStyle/>
          <a:p>
            <a:r>
              <a:rPr lang="en-US" sz="1500" dirty="0"/>
              <a:t>2</a:t>
            </a:r>
          </a:p>
        </p:txBody>
      </p:sp>
      <p:sp>
        <p:nvSpPr>
          <p:cNvPr id="18" name="TextBox 17"/>
          <p:cNvSpPr txBox="1"/>
          <p:nvPr/>
        </p:nvSpPr>
        <p:spPr>
          <a:xfrm>
            <a:off x="2260113" y="4063972"/>
            <a:ext cx="282450" cy="323165"/>
          </a:xfrm>
          <a:prstGeom prst="rect">
            <a:avLst/>
          </a:prstGeom>
          <a:noFill/>
        </p:spPr>
        <p:txBody>
          <a:bodyPr wrap="none" rtlCol="0">
            <a:spAutoFit/>
          </a:bodyPr>
          <a:lstStyle/>
          <a:p>
            <a:r>
              <a:rPr lang="en-US" sz="1500" dirty="0"/>
              <a:t>3</a:t>
            </a:r>
          </a:p>
        </p:txBody>
      </p:sp>
      <p:sp>
        <p:nvSpPr>
          <p:cNvPr id="19" name="TextBox 18"/>
          <p:cNvSpPr txBox="1"/>
          <p:nvPr/>
        </p:nvSpPr>
        <p:spPr>
          <a:xfrm>
            <a:off x="5614782" y="1201994"/>
            <a:ext cx="282450" cy="323165"/>
          </a:xfrm>
          <a:prstGeom prst="rect">
            <a:avLst/>
          </a:prstGeom>
          <a:noFill/>
        </p:spPr>
        <p:txBody>
          <a:bodyPr wrap="none" rtlCol="0">
            <a:spAutoFit/>
          </a:bodyPr>
          <a:lstStyle/>
          <a:p>
            <a:r>
              <a:rPr lang="en-US" sz="1500" dirty="0"/>
              <a:t>4</a:t>
            </a:r>
          </a:p>
        </p:txBody>
      </p:sp>
      <p:sp>
        <p:nvSpPr>
          <p:cNvPr id="20" name="TextBox 19"/>
          <p:cNvSpPr txBox="1"/>
          <p:nvPr/>
        </p:nvSpPr>
        <p:spPr>
          <a:xfrm>
            <a:off x="5614782" y="2632983"/>
            <a:ext cx="282450" cy="323165"/>
          </a:xfrm>
          <a:prstGeom prst="rect">
            <a:avLst/>
          </a:prstGeom>
          <a:noFill/>
        </p:spPr>
        <p:txBody>
          <a:bodyPr wrap="none" rtlCol="0">
            <a:spAutoFit/>
          </a:bodyPr>
          <a:lstStyle/>
          <a:p>
            <a:r>
              <a:rPr lang="en-US" sz="1500" dirty="0"/>
              <a:t>5</a:t>
            </a:r>
          </a:p>
        </p:txBody>
      </p:sp>
      <p:sp>
        <p:nvSpPr>
          <p:cNvPr id="21" name="TextBox 20"/>
          <p:cNvSpPr txBox="1"/>
          <p:nvPr/>
        </p:nvSpPr>
        <p:spPr>
          <a:xfrm>
            <a:off x="5614781" y="4063972"/>
            <a:ext cx="282450" cy="323165"/>
          </a:xfrm>
          <a:prstGeom prst="rect">
            <a:avLst/>
          </a:prstGeom>
          <a:noFill/>
        </p:spPr>
        <p:txBody>
          <a:bodyPr wrap="none" rtlCol="0">
            <a:spAutoFit/>
          </a:bodyPr>
          <a:lstStyle/>
          <a:p>
            <a:r>
              <a:rPr lang="en-US" sz="1500" dirty="0"/>
              <a:t>6</a:t>
            </a:r>
          </a:p>
        </p:txBody>
      </p:sp>
      <p:sp>
        <p:nvSpPr>
          <p:cNvPr id="23" name="TextBox 22">
            <a:extLst>
              <a:ext uri="{FF2B5EF4-FFF2-40B4-BE49-F238E27FC236}">
                <a16:creationId xmlns:a16="http://schemas.microsoft.com/office/drawing/2014/main" id="{58E1CDFA-E02D-51C4-1458-8D60DD201476}"/>
              </a:ext>
            </a:extLst>
          </p:cNvPr>
          <p:cNvSpPr txBox="1"/>
          <p:nvPr/>
        </p:nvSpPr>
        <p:spPr>
          <a:xfrm>
            <a:off x="1794841" y="98047"/>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Comparing Virion Morphologies</a:t>
            </a:r>
          </a:p>
        </p:txBody>
      </p:sp>
    </p:spTree>
    <p:extLst>
      <p:ext uri="{BB962C8B-B14F-4D97-AF65-F5344CB8AC3E}">
        <p14:creationId xmlns:p14="http://schemas.microsoft.com/office/powerpoint/2010/main" val="109942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ssolve">
                                      <p:cBhvr>
                                        <p:cTn id="10" dur="500"/>
                                        <p:tgtEl>
                                          <p:spTgt spid="8"/>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ssolve">
                                      <p:cBhvr>
                                        <p:cTn id="16" dur="500"/>
                                        <p:tgtEl>
                                          <p:spTgt spid="13"/>
                                        </p:tgtEl>
                                      </p:cBhvr>
                                    </p:animEffect>
                                  </p:childTnLst>
                                </p:cTn>
                              </p:par>
                              <p:par>
                                <p:cTn id="17" presetID="9"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dissolv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9C35EC0-878D-B75D-6C6F-D2A73D5E0097}"/>
              </a:ext>
            </a:extLst>
          </p:cNvPr>
          <p:cNvSpPr txBox="1"/>
          <p:nvPr/>
        </p:nvSpPr>
        <p:spPr>
          <a:xfrm>
            <a:off x="1864429" y="279978"/>
            <a:ext cx="6948645"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Why a talk about clustering phages?</a:t>
            </a:r>
          </a:p>
        </p:txBody>
      </p:sp>
      <p:sp>
        <p:nvSpPr>
          <p:cNvPr id="5" name="TextBox 4">
            <a:extLst>
              <a:ext uri="{FF2B5EF4-FFF2-40B4-BE49-F238E27FC236}">
                <a16:creationId xmlns:a16="http://schemas.microsoft.com/office/drawing/2014/main" id="{8691794B-3ECA-1921-6117-D208F361D9B1}"/>
              </a:ext>
            </a:extLst>
          </p:cNvPr>
          <p:cNvSpPr txBox="1"/>
          <p:nvPr/>
        </p:nvSpPr>
        <p:spPr>
          <a:xfrm>
            <a:off x="1950720" y="931817"/>
            <a:ext cx="6653349" cy="193899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latin typeface="Noto Sans Tagalog" panose="020B0502040504020204" pitchFamily="34" charset="0"/>
              </a:rPr>
              <a:t>Fundamental topic, but rarely covered in detail</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Has changed over time, new updates</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Basis for much science, this weekend and in general</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Good for students to know</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Prerequisites:</a:t>
            </a:r>
          </a:p>
        </p:txBody>
      </p:sp>
    </p:spTree>
    <p:extLst>
      <p:ext uri="{BB962C8B-B14F-4D97-AF65-F5344CB8AC3E}">
        <p14:creationId xmlns:p14="http://schemas.microsoft.com/office/powerpoint/2010/main" val="26481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dissolv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dissolv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dissolve">
                                      <p:cBhvr>
                                        <p:cTn id="17" dur="500"/>
                                        <p:tgtEl>
                                          <p:spTgt spid="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dissolve">
                                      <p:cBhvr>
                                        <p:cTn id="22" dur="500"/>
                                        <p:tgtEl>
                                          <p:spTgt spid="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dissolve">
                                      <p:cBhvr>
                                        <p:cTn id="27"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FE2041-9ED4-1A1B-84B7-9F5E3D7AB54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E20D7EF-7741-41FD-5603-AAC6ED8AB627}"/>
              </a:ext>
            </a:extLst>
          </p:cNvPr>
          <p:cNvSpPr txBox="1"/>
          <p:nvPr/>
        </p:nvSpPr>
        <p:spPr>
          <a:xfrm>
            <a:off x="1864429" y="279978"/>
            <a:ext cx="5974183" cy="954107"/>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Many Species Concepts</a:t>
            </a:r>
          </a:p>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Aren’t Useful for Phages</a:t>
            </a:r>
          </a:p>
        </p:txBody>
      </p:sp>
      <p:pic>
        <p:nvPicPr>
          <p:cNvPr id="9222" name="Picture 6" descr="The Lion King (1994) - James Earl Jones as Mufasa - IMDb">
            <a:extLst>
              <a:ext uri="{FF2B5EF4-FFF2-40B4-BE49-F238E27FC236}">
                <a16:creationId xmlns:a16="http://schemas.microsoft.com/office/drawing/2014/main" id="{4D0B337D-85FF-6F44-2414-5267604F7E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5225" y="376855"/>
            <a:ext cx="2794617" cy="16991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AE679DA-9B28-9668-9402-7858B2D9AA9E}"/>
              </a:ext>
            </a:extLst>
          </p:cNvPr>
          <p:cNvSpPr txBox="1"/>
          <p:nvPr/>
        </p:nvSpPr>
        <p:spPr>
          <a:xfrm>
            <a:off x="1864429" y="1234085"/>
            <a:ext cx="3700030" cy="317009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b="1" strike="sngStrike" dirty="0">
                <a:latin typeface="Noto Sans Tagalog" panose="020B0502040504020204" pitchFamily="34" charset="0"/>
              </a:rPr>
              <a:t>Taxonomic species concept   </a:t>
            </a:r>
            <a:r>
              <a:rPr lang="en-US" sz="2000" dirty="0">
                <a:latin typeface="Noto Sans Tagalog" panose="020B0502040504020204" pitchFamily="34" charset="0"/>
              </a:rPr>
              <a:t>(overall similarity)</a:t>
            </a:r>
          </a:p>
          <a:p>
            <a:pPr marL="285750" indent="-285750">
              <a:spcAft>
                <a:spcPts val="600"/>
              </a:spcAft>
              <a:buFont typeface="Arial" panose="020B0604020202020204" pitchFamily="34" charset="0"/>
              <a:buChar char="•"/>
            </a:pPr>
            <a:r>
              <a:rPr lang="en-US" sz="2000" b="1" dirty="0">
                <a:latin typeface="Noto Sans Tagalog" panose="020B0502040504020204" pitchFamily="34" charset="0"/>
              </a:rPr>
              <a:t>Biological species concept </a:t>
            </a:r>
            <a:r>
              <a:rPr lang="en-US" sz="2000" dirty="0">
                <a:latin typeface="Noto Sans Tagalog" panose="020B0502040504020204" pitchFamily="34" charset="0"/>
              </a:rPr>
              <a:t>(reproduction/gene pool)</a:t>
            </a:r>
          </a:p>
          <a:p>
            <a:pPr marL="285750" indent="-285750">
              <a:spcAft>
                <a:spcPts val="600"/>
              </a:spcAft>
              <a:buFont typeface="Arial" panose="020B0604020202020204" pitchFamily="34" charset="0"/>
              <a:buChar char="•"/>
            </a:pPr>
            <a:r>
              <a:rPr lang="en-US" sz="2000" b="1" dirty="0">
                <a:latin typeface="Noto Sans Tagalog" panose="020B0502040504020204" pitchFamily="34" charset="0"/>
              </a:rPr>
              <a:t>Ecological species concept </a:t>
            </a:r>
            <a:r>
              <a:rPr lang="en-US" sz="2000" dirty="0">
                <a:latin typeface="Noto Sans Tagalog" panose="020B0502040504020204" pitchFamily="34" charset="0"/>
              </a:rPr>
              <a:t>(one niche, one species)</a:t>
            </a:r>
          </a:p>
          <a:p>
            <a:pPr marL="285750" indent="-285750">
              <a:spcAft>
                <a:spcPts val="600"/>
              </a:spcAft>
              <a:buFont typeface="Arial" panose="020B0604020202020204" pitchFamily="34" charset="0"/>
              <a:buChar char="•"/>
            </a:pPr>
            <a:r>
              <a:rPr lang="en-US" sz="2000" b="1" dirty="0">
                <a:latin typeface="Noto Sans Tagalog" panose="020B0502040504020204" pitchFamily="34" charset="0"/>
              </a:rPr>
              <a:t>Phylogenetic species concept </a:t>
            </a:r>
            <a:r>
              <a:rPr lang="en-US" sz="2000" dirty="0">
                <a:latin typeface="Noto Sans Tagalog" panose="020B0502040504020204" pitchFamily="34" charset="0"/>
              </a:rPr>
              <a:t>(ancestry)</a:t>
            </a:r>
          </a:p>
          <a:p>
            <a:pPr marL="285750" indent="-285750">
              <a:spcAft>
                <a:spcPts val="600"/>
              </a:spcAft>
              <a:buFont typeface="Arial" panose="020B0604020202020204" pitchFamily="34" charset="0"/>
              <a:buChar char="•"/>
            </a:pPr>
            <a:endParaRPr lang="en-US" sz="2000" dirty="0">
              <a:latin typeface="Noto Sans Tagalog" panose="020B0502040504020204" pitchFamily="34" charset="0"/>
            </a:endParaRPr>
          </a:p>
        </p:txBody>
      </p:sp>
    </p:spTree>
    <p:extLst>
      <p:ext uri="{BB962C8B-B14F-4D97-AF65-F5344CB8AC3E}">
        <p14:creationId xmlns:p14="http://schemas.microsoft.com/office/powerpoint/2010/main" val="155132499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BF9906-1F9D-8C9B-BD25-1B077261552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73254F6-6ADE-EE77-AAAA-35F5607EF218}"/>
              </a:ext>
            </a:extLst>
          </p:cNvPr>
          <p:cNvSpPr txBox="1"/>
          <p:nvPr/>
        </p:nvSpPr>
        <p:spPr>
          <a:xfrm>
            <a:off x="1864429" y="279978"/>
            <a:ext cx="5974183" cy="954107"/>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Many Species Concepts</a:t>
            </a:r>
          </a:p>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Aren’t Useful for Phages</a:t>
            </a:r>
          </a:p>
        </p:txBody>
      </p:sp>
      <p:pic>
        <p:nvPicPr>
          <p:cNvPr id="9222" name="Picture 6" descr="The Lion King (1994) - James Earl Jones as Mufasa - IMDb">
            <a:extLst>
              <a:ext uri="{FF2B5EF4-FFF2-40B4-BE49-F238E27FC236}">
                <a16:creationId xmlns:a16="http://schemas.microsoft.com/office/drawing/2014/main" id="{12454CEE-2D19-23F2-A27C-9F9514B124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5225" y="376855"/>
            <a:ext cx="2794617" cy="16991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blue rectangle with white text&#10;&#10;AI-generated content may be incorrect.">
            <a:extLst>
              <a:ext uri="{FF2B5EF4-FFF2-40B4-BE49-F238E27FC236}">
                <a16:creationId xmlns:a16="http://schemas.microsoft.com/office/drawing/2014/main" id="{BA53501A-B387-AEEC-926D-FF1E9FB008D3}"/>
              </a:ext>
            </a:extLst>
          </p:cNvPr>
          <p:cNvPicPr>
            <a:picLocks noChangeAspect="1"/>
          </p:cNvPicPr>
          <p:nvPr/>
        </p:nvPicPr>
        <p:blipFill>
          <a:blip r:embed="rId3"/>
          <a:stretch>
            <a:fillRect/>
          </a:stretch>
        </p:blipFill>
        <p:spPr>
          <a:xfrm>
            <a:off x="1713053" y="2228903"/>
            <a:ext cx="7320988" cy="909193"/>
          </a:xfrm>
          <a:prstGeom prst="rect">
            <a:avLst/>
          </a:prstGeom>
        </p:spPr>
      </p:pic>
      <p:pic>
        <p:nvPicPr>
          <p:cNvPr id="7" name="Picture 6">
            <a:extLst>
              <a:ext uri="{FF2B5EF4-FFF2-40B4-BE49-F238E27FC236}">
                <a16:creationId xmlns:a16="http://schemas.microsoft.com/office/drawing/2014/main" id="{C03FFB3B-BBFE-D930-0219-E2DADA86E2FA}"/>
              </a:ext>
            </a:extLst>
          </p:cNvPr>
          <p:cNvPicPr>
            <a:picLocks noChangeAspect="1"/>
          </p:cNvPicPr>
          <p:nvPr/>
        </p:nvPicPr>
        <p:blipFill>
          <a:blip r:embed="rId4"/>
          <a:srcRect t="1" r="1629" b="-12220"/>
          <a:stretch>
            <a:fillRect/>
          </a:stretch>
        </p:blipFill>
        <p:spPr>
          <a:xfrm>
            <a:off x="1678329" y="3311539"/>
            <a:ext cx="7320988" cy="453601"/>
          </a:xfrm>
          <a:prstGeom prst="rect">
            <a:avLst/>
          </a:prstGeom>
        </p:spPr>
      </p:pic>
      <p:pic>
        <p:nvPicPr>
          <p:cNvPr id="9" name="Picture 8">
            <a:extLst>
              <a:ext uri="{FF2B5EF4-FFF2-40B4-BE49-F238E27FC236}">
                <a16:creationId xmlns:a16="http://schemas.microsoft.com/office/drawing/2014/main" id="{BC23A768-8C89-2114-FDF2-B7BDE65FC667}"/>
              </a:ext>
            </a:extLst>
          </p:cNvPr>
          <p:cNvPicPr>
            <a:picLocks noChangeAspect="1"/>
          </p:cNvPicPr>
          <p:nvPr/>
        </p:nvPicPr>
        <p:blipFill>
          <a:blip r:embed="rId5"/>
          <a:srcRect l="1947" t="-1141" r="2011"/>
          <a:stretch>
            <a:fillRect/>
          </a:stretch>
        </p:blipFill>
        <p:spPr>
          <a:xfrm>
            <a:off x="1747778" y="3892283"/>
            <a:ext cx="7182064" cy="421518"/>
          </a:xfrm>
          <a:prstGeom prst="rect">
            <a:avLst/>
          </a:prstGeom>
        </p:spPr>
      </p:pic>
      <p:pic>
        <p:nvPicPr>
          <p:cNvPr id="11" name="Picture 10">
            <a:extLst>
              <a:ext uri="{FF2B5EF4-FFF2-40B4-BE49-F238E27FC236}">
                <a16:creationId xmlns:a16="http://schemas.microsoft.com/office/drawing/2014/main" id="{E941ADA0-41E3-A9F9-220E-59BE72885BFA}"/>
              </a:ext>
            </a:extLst>
          </p:cNvPr>
          <p:cNvPicPr>
            <a:picLocks noChangeAspect="1"/>
          </p:cNvPicPr>
          <p:nvPr/>
        </p:nvPicPr>
        <p:blipFill>
          <a:blip r:embed="rId6"/>
          <a:srcRect l="1787" t="3787"/>
          <a:stretch>
            <a:fillRect/>
          </a:stretch>
        </p:blipFill>
        <p:spPr>
          <a:xfrm>
            <a:off x="1713053" y="4488304"/>
            <a:ext cx="7430947" cy="410334"/>
          </a:xfrm>
          <a:prstGeom prst="rect">
            <a:avLst/>
          </a:prstGeom>
        </p:spPr>
      </p:pic>
    </p:spTree>
    <p:extLst>
      <p:ext uri="{BB962C8B-B14F-4D97-AF65-F5344CB8AC3E}">
        <p14:creationId xmlns:p14="http://schemas.microsoft.com/office/powerpoint/2010/main" val="3108646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4D5AB6-7938-5A55-53BC-73DF18AC8B2E}"/>
            </a:ext>
          </a:extLst>
        </p:cNvPr>
        <p:cNvGrpSpPr/>
        <p:nvPr/>
      </p:nvGrpSpPr>
      <p:grpSpPr>
        <a:xfrm>
          <a:off x="0" y="0"/>
          <a:ext cx="0" cy="0"/>
          <a:chOff x="0" y="0"/>
          <a:chExt cx="0" cy="0"/>
        </a:xfrm>
      </p:grpSpPr>
      <p:pic>
        <p:nvPicPr>
          <p:cNvPr id="9222" name="Picture 6" descr="The Lion King (1994) - James Earl Jones as Mufasa - IMDb">
            <a:extLst>
              <a:ext uri="{FF2B5EF4-FFF2-40B4-BE49-F238E27FC236}">
                <a16:creationId xmlns:a16="http://schemas.microsoft.com/office/drawing/2014/main" id="{7C080FD0-CFC8-3E66-33C0-8303D58452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225" y="376855"/>
            <a:ext cx="2794617" cy="16991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3D13CD2-228C-4FC1-90AE-9816C3A948BF}"/>
              </a:ext>
            </a:extLst>
          </p:cNvPr>
          <p:cNvSpPr txBox="1"/>
          <p:nvPr/>
        </p:nvSpPr>
        <p:spPr>
          <a:xfrm>
            <a:off x="1864429" y="1234085"/>
            <a:ext cx="3700030" cy="317009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b="1" strike="sngStrike" dirty="0">
                <a:latin typeface="Noto Sans Tagalog" panose="020B0502040504020204" pitchFamily="34" charset="0"/>
              </a:rPr>
              <a:t>Taxonomic species concept   </a:t>
            </a:r>
            <a:r>
              <a:rPr lang="en-US" sz="2000" dirty="0">
                <a:latin typeface="Noto Sans Tagalog" panose="020B0502040504020204" pitchFamily="34" charset="0"/>
              </a:rPr>
              <a:t>(overall similarity)</a:t>
            </a:r>
          </a:p>
          <a:p>
            <a:pPr marL="285750" indent="-285750">
              <a:spcAft>
                <a:spcPts val="600"/>
              </a:spcAft>
              <a:buFont typeface="Arial" panose="020B0604020202020204" pitchFamily="34" charset="0"/>
              <a:buChar char="•"/>
            </a:pPr>
            <a:r>
              <a:rPr lang="en-US" sz="2000" b="1" strike="sngStrike" dirty="0">
                <a:latin typeface="Noto Sans Tagalog" panose="020B0502040504020204" pitchFamily="34" charset="0"/>
              </a:rPr>
              <a:t>Biological species concept </a:t>
            </a:r>
            <a:r>
              <a:rPr lang="en-US" sz="2000" dirty="0">
                <a:latin typeface="Noto Sans Tagalog" panose="020B0502040504020204" pitchFamily="34" charset="0"/>
              </a:rPr>
              <a:t>(reproduction/gene pool)</a:t>
            </a:r>
          </a:p>
          <a:p>
            <a:pPr marL="285750" indent="-285750">
              <a:spcAft>
                <a:spcPts val="600"/>
              </a:spcAft>
              <a:buFont typeface="Arial" panose="020B0604020202020204" pitchFamily="34" charset="0"/>
              <a:buChar char="•"/>
            </a:pPr>
            <a:r>
              <a:rPr lang="en-US" sz="2000" b="1" dirty="0">
                <a:latin typeface="Noto Sans Tagalog" panose="020B0502040504020204" pitchFamily="34" charset="0"/>
              </a:rPr>
              <a:t>Ecological species concept </a:t>
            </a:r>
            <a:r>
              <a:rPr lang="en-US" sz="2000" dirty="0">
                <a:latin typeface="Noto Sans Tagalog" panose="020B0502040504020204" pitchFamily="34" charset="0"/>
              </a:rPr>
              <a:t>(one niche, one species)</a:t>
            </a:r>
          </a:p>
          <a:p>
            <a:pPr marL="285750" indent="-285750">
              <a:spcAft>
                <a:spcPts val="600"/>
              </a:spcAft>
              <a:buFont typeface="Arial" panose="020B0604020202020204" pitchFamily="34" charset="0"/>
              <a:buChar char="•"/>
            </a:pPr>
            <a:r>
              <a:rPr lang="en-US" sz="2000" b="1" dirty="0">
                <a:latin typeface="Noto Sans Tagalog" panose="020B0502040504020204" pitchFamily="34" charset="0"/>
              </a:rPr>
              <a:t>Phylogenetic species concept </a:t>
            </a:r>
            <a:r>
              <a:rPr lang="en-US" sz="2000" dirty="0">
                <a:latin typeface="Noto Sans Tagalog" panose="020B0502040504020204" pitchFamily="34" charset="0"/>
              </a:rPr>
              <a:t>(ancestry)</a:t>
            </a:r>
          </a:p>
          <a:p>
            <a:pPr marL="285750" indent="-285750">
              <a:spcAft>
                <a:spcPts val="600"/>
              </a:spcAft>
              <a:buFont typeface="Arial" panose="020B0604020202020204" pitchFamily="34" charset="0"/>
              <a:buChar char="•"/>
            </a:pPr>
            <a:endParaRPr lang="en-US" sz="2000" dirty="0">
              <a:latin typeface="Noto Sans Tagalog" panose="020B0502040504020204" pitchFamily="34" charset="0"/>
            </a:endParaRPr>
          </a:p>
        </p:txBody>
      </p:sp>
      <p:sp>
        <p:nvSpPr>
          <p:cNvPr id="2" name="TextBox 1">
            <a:extLst>
              <a:ext uri="{FF2B5EF4-FFF2-40B4-BE49-F238E27FC236}">
                <a16:creationId xmlns:a16="http://schemas.microsoft.com/office/drawing/2014/main" id="{BF5B9DB7-D3C7-69A7-55AD-BE0EB33BBC17}"/>
              </a:ext>
            </a:extLst>
          </p:cNvPr>
          <p:cNvSpPr txBox="1"/>
          <p:nvPr/>
        </p:nvSpPr>
        <p:spPr>
          <a:xfrm>
            <a:off x="1864429" y="279978"/>
            <a:ext cx="5974183" cy="954107"/>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Many Species Concepts</a:t>
            </a:r>
          </a:p>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Aren’t Useful for Phages</a:t>
            </a:r>
          </a:p>
        </p:txBody>
      </p:sp>
    </p:spTree>
    <p:extLst>
      <p:ext uri="{BB962C8B-B14F-4D97-AF65-F5344CB8AC3E}">
        <p14:creationId xmlns:p14="http://schemas.microsoft.com/office/powerpoint/2010/main" val="4832818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1BBAAE-94FA-6B28-62BD-E6B8EF8F29BE}"/>
            </a:ext>
          </a:extLst>
        </p:cNvPr>
        <p:cNvGrpSpPr/>
        <p:nvPr/>
      </p:nvGrpSpPr>
      <p:grpSpPr>
        <a:xfrm>
          <a:off x="0" y="0"/>
          <a:ext cx="0" cy="0"/>
          <a:chOff x="0" y="0"/>
          <a:chExt cx="0" cy="0"/>
        </a:xfrm>
      </p:grpSpPr>
      <p:pic>
        <p:nvPicPr>
          <p:cNvPr id="9222" name="Picture 6" descr="The Lion King (1994) - James Earl Jones as Mufasa - IMDb">
            <a:extLst>
              <a:ext uri="{FF2B5EF4-FFF2-40B4-BE49-F238E27FC236}">
                <a16:creationId xmlns:a16="http://schemas.microsoft.com/office/drawing/2014/main" id="{E1FC5B30-2C5D-134D-5E16-47786A88EA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225" y="376855"/>
            <a:ext cx="2794617" cy="169911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9D482F8-77EA-475D-2B99-BFCABA247C50}"/>
              </a:ext>
            </a:extLst>
          </p:cNvPr>
          <p:cNvSpPr txBox="1"/>
          <p:nvPr/>
        </p:nvSpPr>
        <p:spPr>
          <a:xfrm>
            <a:off x="1864429" y="1234085"/>
            <a:ext cx="3700030" cy="317009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b="1" strike="sngStrike" dirty="0">
                <a:latin typeface="Noto Sans Tagalog" panose="020B0502040504020204" pitchFamily="34" charset="0"/>
              </a:rPr>
              <a:t>Taxonomic species concept   </a:t>
            </a:r>
            <a:r>
              <a:rPr lang="en-US" sz="2000" dirty="0">
                <a:latin typeface="Noto Sans Tagalog" panose="020B0502040504020204" pitchFamily="34" charset="0"/>
              </a:rPr>
              <a:t>(overall similarity)</a:t>
            </a:r>
          </a:p>
          <a:p>
            <a:pPr marL="285750" indent="-285750">
              <a:spcAft>
                <a:spcPts val="600"/>
              </a:spcAft>
              <a:buFont typeface="Arial" panose="020B0604020202020204" pitchFamily="34" charset="0"/>
              <a:buChar char="•"/>
            </a:pPr>
            <a:r>
              <a:rPr lang="en-US" sz="2000" b="1" strike="sngStrike" dirty="0">
                <a:latin typeface="Noto Sans Tagalog" panose="020B0502040504020204" pitchFamily="34" charset="0"/>
              </a:rPr>
              <a:t>Biological species concept </a:t>
            </a:r>
            <a:r>
              <a:rPr lang="en-US" sz="2000" dirty="0">
                <a:latin typeface="Noto Sans Tagalog" panose="020B0502040504020204" pitchFamily="34" charset="0"/>
              </a:rPr>
              <a:t>(reproduction/gene pool)</a:t>
            </a:r>
          </a:p>
          <a:p>
            <a:pPr marL="285750" indent="-285750">
              <a:spcAft>
                <a:spcPts val="600"/>
              </a:spcAft>
              <a:buFont typeface="Arial" panose="020B0604020202020204" pitchFamily="34" charset="0"/>
              <a:buChar char="•"/>
            </a:pPr>
            <a:r>
              <a:rPr lang="en-US" sz="2000" b="1" strike="sngStrike" dirty="0">
                <a:latin typeface="Noto Sans Tagalog" panose="020B0502040504020204" pitchFamily="34" charset="0"/>
              </a:rPr>
              <a:t>Ecological species concept </a:t>
            </a:r>
            <a:r>
              <a:rPr lang="en-US" sz="2000" dirty="0">
                <a:latin typeface="Noto Sans Tagalog" panose="020B0502040504020204" pitchFamily="34" charset="0"/>
              </a:rPr>
              <a:t>(one niche, one species)</a:t>
            </a:r>
          </a:p>
          <a:p>
            <a:pPr marL="285750" indent="-285750">
              <a:spcAft>
                <a:spcPts val="600"/>
              </a:spcAft>
              <a:buFont typeface="Arial" panose="020B0604020202020204" pitchFamily="34" charset="0"/>
              <a:buChar char="•"/>
            </a:pPr>
            <a:r>
              <a:rPr lang="en-US" sz="2000" b="1" dirty="0">
                <a:latin typeface="Noto Sans Tagalog" panose="020B0502040504020204" pitchFamily="34" charset="0"/>
              </a:rPr>
              <a:t>Phylogenetic species concept </a:t>
            </a:r>
            <a:r>
              <a:rPr lang="en-US" sz="2000" dirty="0">
                <a:latin typeface="Noto Sans Tagalog" panose="020B0502040504020204" pitchFamily="34" charset="0"/>
              </a:rPr>
              <a:t>(ancestry)</a:t>
            </a:r>
          </a:p>
          <a:p>
            <a:pPr marL="285750" indent="-285750">
              <a:spcAft>
                <a:spcPts val="600"/>
              </a:spcAft>
              <a:buFont typeface="Arial" panose="020B0604020202020204" pitchFamily="34" charset="0"/>
              <a:buChar char="•"/>
            </a:pPr>
            <a:endParaRPr lang="en-US" sz="2000" dirty="0">
              <a:latin typeface="Noto Sans Tagalog" panose="020B0502040504020204" pitchFamily="34" charset="0"/>
            </a:endParaRPr>
          </a:p>
        </p:txBody>
      </p:sp>
      <p:sp>
        <p:nvSpPr>
          <p:cNvPr id="2" name="TextBox 1">
            <a:extLst>
              <a:ext uri="{FF2B5EF4-FFF2-40B4-BE49-F238E27FC236}">
                <a16:creationId xmlns:a16="http://schemas.microsoft.com/office/drawing/2014/main" id="{FCB5EA0F-BFBB-A477-1356-87B7C8EA76CB}"/>
              </a:ext>
            </a:extLst>
          </p:cNvPr>
          <p:cNvSpPr txBox="1"/>
          <p:nvPr/>
        </p:nvSpPr>
        <p:spPr>
          <a:xfrm>
            <a:off x="1864429" y="279978"/>
            <a:ext cx="5974183" cy="954107"/>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Many Species Concepts</a:t>
            </a:r>
          </a:p>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Aren’t Useful for Phages</a:t>
            </a:r>
          </a:p>
        </p:txBody>
      </p:sp>
      <p:sp>
        <p:nvSpPr>
          <p:cNvPr id="5" name="TextBox 4">
            <a:extLst>
              <a:ext uri="{FF2B5EF4-FFF2-40B4-BE49-F238E27FC236}">
                <a16:creationId xmlns:a16="http://schemas.microsoft.com/office/drawing/2014/main" id="{B4673DEC-806E-D226-C98E-BADD7933AF48}"/>
              </a:ext>
            </a:extLst>
          </p:cNvPr>
          <p:cNvSpPr txBox="1"/>
          <p:nvPr/>
        </p:nvSpPr>
        <p:spPr>
          <a:xfrm>
            <a:off x="6230702" y="2612960"/>
            <a:ext cx="2603661" cy="1631216"/>
          </a:xfrm>
          <a:prstGeom prst="rect">
            <a:avLst/>
          </a:prstGeom>
          <a:noFill/>
        </p:spPr>
        <p:txBody>
          <a:bodyPr wrap="square" rtlCol="0">
            <a:spAutoFit/>
          </a:bodyPr>
          <a:lstStyle/>
          <a:p>
            <a:pPr>
              <a:spcAft>
                <a:spcPts val="600"/>
              </a:spcAft>
            </a:pPr>
            <a:r>
              <a:rPr lang="en-US" sz="2000" dirty="0">
                <a:latin typeface="Noto Sans Tagalog" panose="020B0502040504020204" pitchFamily="34" charset="0"/>
              </a:rPr>
              <a:t>We’re probably going to need to look at the genome to see what it’s related to and do it that way, right? BUT…</a:t>
            </a:r>
          </a:p>
        </p:txBody>
      </p:sp>
    </p:spTree>
    <p:extLst>
      <p:ext uri="{BB962C8B-B14F-4D97-AF65-F5344CB8AC3E}">
        <p14:creationId xmlns:p14="http://schemas.microsoft.com/office/powerpoint/2010/main" val="376256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A9D25EF-E20D-9996-B67B-F27B72823F3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13072CD-A8D8-9968-07DC-896DC641FE03}"/>
              </a:ext>
            </a:extLst>
          </p:cNvPr>
          <p:cNvSpPr txBox="1"/>
          <p:nvPr/>
        </p:nvSpPr>
        <p:spPr>
          <a:xfrm>
            <a:off x="-274765" y="-706071"/>
            <a:ext cx="9693529" cy="6863417"/>
          </a:xfrm>
          <a:prstGeom prst="rect">
            <a:avLst/>
          </a:prstGeom>
          <a:noFill/>
        </p:spPr>
        <p:txBody>
          <a:bodyPr wrap="square" rtlCol="0">
            <a:spAutoFit/>
          </a:bodyPr>
          <a:lstStyle/>
          <a:p>
            <a:pPr algn="ctr"/>
            <a:r>
              <a:rPr lang="en-US" sz="44000" b="1" dirty="0">
                <a:solidFill>
                  <a:prstClr val="black"/>
                </a:solidFill>
                <a:latin typeface="Impact" panose="020B0806030902050204" pitchFamily="34" charset="0"/>
                <a:ea typeface="Tahoma" panose="020B0604030504040204" pitchFamily="34" charset="0"/>
                <a:cs typeface="Adobe Naskh Medium" pitchFamily="2" charset="-78"/>
              </a:rPr>
              <a:t>BUT</a:t>
            </a:r>
          </a:p>
        </p:txBody>
      </p:sp>
    </p:spTree>
    <p:extLst>
      <p:ext uri="{BB962C8B-B14F-4D97-AF65-F5344CB8AC3E}">
        <p14:creationId xmlns:p14="http://schemas.microsoft.com/office/powerpoint/2010/main" val="1839920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0EB977-D1C0-8A7D-78DF-A8E9DA667542}"/>
            </a:ext>
          </a:extLst>
        </p:cNvPr>
        <p:cNvGrpSpPr/>
        <p:nvPr/>
      </p:nvGrpSpPr>
      <p:grpSpPr>
        <a:xfrm>
          <a:off x="0" y="0"/>
          <a:ext cx="0" cy="0"/>
          <a:chOff x="0" y="0"/>
          <a:chExt cx="0" cy="0"/>
        </a:xfrm>
      </p:grpSpPr>
      <p:pic>
        <p:nvPicPr>
          <p:cNvPr id="9218" name="Picture 2" descr="The Lion King">
            <a:extLst>
              <a:ext uri="{FF2B5EF4-FFF2-40B4-BE49-F238E27FC236}">
                <a16:creationId xmlns:a16="http://schemas.microsoft.com/office/drawing/2014/main" id="{0AB33A8C-B1FC-C692-67E9-A4B64E2D67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5226" y="2943923"/>
            <a:ext cx="2794616" cy="1863844"/>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The Lion King (1994) - James Earl Jones as Mufasa - IMDb">
            <a:extLst>
              <a:ext uri="{FF2B5EF4-FFF2-40B4-BE49-F238E27FC236}">
                <a16:creationId xmlns:a16="http://schemas.microsoft.com/office/drawing/2014/main" id="{A3678369-7704-D381-619C-BF461C2AB7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35225" y="376855"/>
            <a:ext cx="2794617" cy="169911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D5484FB0-5BA0-6E2A-957F-1E122B0E270D}"/>
              </a:ext>
            </a:extLst>
          </p:cNvPr>
          <p:cNvGrpSpPr/>
          <p:nvPr/>
        </p:nvGrpSpPr>
        <p:grpSpPr>
          <a:xfrm>
            <a:off x="5682518" y="2225128"/>
            <a:ext cx="3700030" cy="569632"/>
            <a:chOff x="5682518" y="2225128"/>
            <a:chExt cx="3700030" cy="569632"/>
          </a:xfrm>
        </p:grpSpPr>
        <p:sp>
          <p:nvSpPr>
            <p:cNvPr id="3" name="TextBox 2">
              <a:extLst>
                <a:ext uri="{FF2B5EF4-FFF2-40B4-BE49-F238E27FC236}">
                  <a16:creationId xmlns:a16="http://schemas.microsoft.com/office/drawing/2014/main" id="{C6261FCF-2AF9-E3CC-7050-3D7C11B9D58A}"/>
                </a:ext>
              </a:extLst>
            </p:cNvPr>
            <p:cNvSpPr txBox="1"/>
            <p:nvPr/>
          </p:nvSpPr>
          <p:spPr>
            <a:xfrm>
              <a:off x="5682518" y="2309889"/>
              <a:ext cx="3700030" cy="400110"/>
            </a:xfrm>
            <a:prstGeom prst="rect">
              <a:avLst/>
            </a:prstGeom>
            <a:noFill/>
          </p:spPr>
          <p:txBody>
            <a:bodyPr wrap="square" rtlCol="0">
              <a:spAutoFit/>
            </a:bodyPr>
            <a:lstStyle/>
            <a:p>
              <a:pPr algn="ctr">
                <a:spcAft>
                  <a:spcPts val="600"/>
                </a:spcAft>
              </a:pPr>
              <a:r>
                <a:rPr lang="en-US" sz="2000" b="1" dirty="0">
                  <a:solidFill>
                    <a:srgbClr val="328000"/>
                  </a:solidFill>
                  <a:latin typeface="Noto Sans Tagalog" panose="020B0502040504020204" pitchFamily="34" charset="0"/>
                </a:rPr>
                <a:t>Vertical Gene Transfer</a:t>
              </a:r>
              <a:endParaRPr lang="en-US" sz="2000" dirty="0">
                <a:solidFill>
                  <a:srgbClr val="328000"/>
                </a:solidFill>
                <a:latin typeface="Noto Sans Tagalog" panose="020B0502040504020204" pitchFamily="34" charset="0"/>
              </a:endParaRPr>
            </a:p>
          </p:txBody>
        </p:sp>
        <p:cxnSp>
          <p:nvCxnSpPr>
            <p:cNvPr id="6" name="Straight Arrow Connector 5">
              <a:extLst>
                <a:ext uri="{FF2B5EF4-FFF2-40B4-BE49-F238E27FC236}">
                  <a16:creationId xmlns:a16="http://schemas.microsoft.com/office/drawing/2014/main" id="{77BBD5F4-8C1D-84C7-1259-D628E4241F25}"/>
                </a:ext>
              </a:extLst>
            </p:cNvPr>
            <p:cNvCxnSpPr/>
            <p:nvPr/>
          </p:nvCxnSpPr>
          <p:spPr>
            <a:xfrm>
              <a:off x="6244682" y="2225128"/>
              <a:ext cx="0" cy="569632"/>
            </a:xfrm>
            <a:prstGeom prst="straightConnector1">
              <a:avLst/>
            </a:prstGeom>
            <a:ln w="38100">
              <a:solidFill>
                <a:srgbClr val="328000"/>
              </a:solidFill>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2F4E287E-7684-C358-FFCD-08FB4DF35DC7}"/>
                </a:ext>
              </a:extLst>
            </p:cNvPr>
            <p:cNvCxnSpPr/>
            <p:nvPr/>
          </p:nvCxnSpPr>
          <p:spPr>
            <a:xfrm>
              <a:off x="8816897" y="2225128"/>
              <a:ext cx="0" cy="569632"/>
            </a:xfrm>
            <a:prstGeom prst="straightConnector1">
              <a:avLst/>
            </a:prstGeom>
            <a:ln w="38100">
              <a:solidFill>
                <a:srgbClr val="328000"/>
              </a:solidFill>
              <a:tailEnd type="triangle"/>
            </a:ln>
          </p:spPr>
          <p:style>
            <a:lnRef idx="2">
              <a:schemeClr val="accent1"/>
            </a:lnRef>
            <a:fillRef idx="0">
              <a:schemeClr val="accent1"/>
            </a:fillRef>
            <a:effectRef idx="1">
              <a:schemeClr val="accent1"/>
            </a:effectRef>
            <a:fontRef idx="minor">
              <a:schemeClr val="tx1"/>
            </a:fontRef>
          </p:style>
        </p:cxnSp>
      </p:grpSp>
      <p:pic>
        <p:nvPicPr>
          <p:cNvPr id="12290" name="Picture 2" descr="The Lion King (1994) - Nathan Lane as Timon - IMDb">
            <a:extLst>
              <a:ext uri="{FF2B5EF4-FFF2-40B4-BE49-F238E27FC236}">
                <a16:creationId xmlns:a16="http://schemas.microsoft.com/office/drawing/2014/main" id="{B14616B4-623A-C3B5-0CCF-601DD832F04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107" r="24927"/>
          <a:stretch>
            <a:fillRect/>
          </a:stretch>
        </p:blipFill>
        <p:spPr bwMode="auto">
          <a:xfrm>
            <a:off x="1694988" y="2944368"/>
            <a:ext cx="1787713" cy="186339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umbaa | Disney Wiki | Fandom">
            <a:extLst>
              <a:ext uri="{FF2B5EF4-FFF2-40B4-BE49-F238E27FC236}">
                <a16:creationId xmlns:a16="http://schemas.microsoft.com/office/drawing/2014/main" id="{189CDE2A-49B0-F3CF-2687-FDEAB316B23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3283"/>
          <a:stretch>
            <a:fillRect/>
          </a:stretch>
        </p:blipFill>
        <p:spPr bwMode="auto">
          <a:xfrm>
            <a:off x="3534939" y="2943922"/>
            <a:ext cx="2541992" cy="1863845"/>
          </a:xfrm>
          <a:prstGeom prst="rect">
            <a:avLst/>
          </a:prstGeom>
          <a:noFill/>
          <a:extLst>
            <a:ext uri="{909E8E84-426E-40DD-AFC4-6F175D3DCCD1}">
              <a14:hiddenFill xmlns:a14="http://schemas.microsoft.com/office/drawing/2010/main">
                <a:solidFill>
                  <a:srgbClr val="FFFFFF"/>
                </a:solidFill>
              </a14:hiddenFill>
            </a:ext>
          </a:extLst>
        </p:spPr>
      </p:pic>
      <p:pic>
        <p:nvPicPr>
          <p:cNvPr id="12296" name="Picture 8" descr="Nala | Disney Wiki | Fandom">
            <a:extLst>
              <a:ext uri="{FF2B5EF4-FFF2-40B4-BE49-F238E27FC236}">
                <a16:creationId xmlns:a16="http://schemas.microsoft.com/office/drawing/2014/main" id="{BBE7A7DE-8DC0-CC1C-A387-B6ECF24ADEB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96826" y="223010"/>
            <a:ext cx="2571750" cy="257175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76CC9F-2CBA-1701-91B7-FF1A32474C71}"/>
              </a:ext>
            </a:extLst>
          </p:cNvPr>
          <p:cNvSpPr txBox="1"/>
          <p:nvPr/>
        </p:nvSpPr>
        <p:spPr>
          <a:xfrm>
            <a:off x="3451618" y="4766645"/>
            <a:ext cx="3700030" cy="400110"/>
          </a:xfrm>
          <a:prstGeom prst="rect">
            <a:avLst/>
          </a:prstGeom>
          <a:noFill/>
        </p:spPr>
        <p:txBody>
          <a:bodyPr wrap="square" rtlCol="0">
            <a:spAutoFit/>
          </a:bodyPr>
          <a:lstStyle/>
          <a:p>
            <a:pPr algn="ctr">
              <a:spcAft>
                <a:spcPts val="600"/>
              </a:spcAft>
            </a:pPr>
            <a:r>
              <a:rPr lang="en-US" sz="2000" b="1" dirty="0">
                <a:solidFill>
                  <a:srgbClr val="C00000"/>
                </a:solidFill>
                <a:latin typeface="Noto Sans Tagalog" panose="020B0502040504020204" pitchFamily="34" charset="0"/>
              </a:rPr>
              <a:t>Horizontal Gene Transfer</a:t>
            </a:r>
            <a:endParaRPr lang="en-US" sz="2000" dirty="0">
              <a:solidFill>
                <a:srgbClr val="C00000"/>
              </a:solidFill>
              <a:latin typeface="Noto Sans Tagalog" panose="020B0502040504020204" pitchFamily="34" charset="0"/>
            </a:endParaRPr>
          </a:p>
        </p:txBody>
      </p:sp>
      <p:cxnSp>
        <p:nvCxnSpPr>
          <p:cNvPr id="13" name="Straight Arrow Connector 12">
            <a:extLst>
              <a:ext uri="{FF2B5EF4-FFF2-40B4-BE49-F238E27FC236}">
                <a16:creationId xmlns:a16="http://schemas.microsoft.com/office/drawing/2014/main" id="{5E0E952C-2A4B-8168-0909-EB03D90362CE}"/>
              </a:ext>
            </a:extLst>
          </p:cNvPr>
          <p:cNvCxnSpPr/>
          <p:nvPr/>
        </p:nvCxnSpPr>
        <p:spPr>
          <a:xfrm>
            <a:off x="7151648" y="-1503096"/>
            <a:ext cx="0" cy="569632"/>
          </a:xfrm>
          <a:prstGeom prst="straightConnector1">
            <a:avLst/>
          </a:prstGeom>
          <a:ln>
            <a:solidFill>
              <a:srgbClr val="328000"/>
            </a:solidFill>
            <a:tailEnd type="triangle"/>
          </a:ln>
        </p:spPr>
        <p:style>
          <a:lnRef idx="2">
            <a:schemeClr val="accent1"/>
          </a:lnRef>
          <a:fillRef idx="0">
            <a:schemeClr val="accent1"/>
          </a:fillRef>
          <a:effectRef idx="1">
            <a:schemeClr val="accent1"/>
          </a:effectRef>
          <a:fontRef idx="minor">
            <a:schemeClr val="tx1"/>
          </a:fontRef>
        </p:style>
      </p:cxnSp>
      <p:grpSp>
        <p:nvGrpSpPr>
          <p:cNvPr id="28" name="Group 27">
            <a:extLst>
              <a:ext uri="{FF2B5EF4-FFF2-40B4-BE49-F238E27FC236}">
                <a16:creationId xmlns:a16="http://schemas.microsoft.com/office/drawing/2014/main" id="{ABC4EEC3-456F-7956-0754-AB1FA00BDBF2}"/>
              </a:ext>
            </a:extLst>
          </p:cNvPr>
          <p:cNvGrpSpPr/>
          <p:nvPr/>
        </p:nvGrpSpPr>
        <p:grpSpPr>
          <a:xfrm>
            <a:off x="5765570" y="3837275"/>
            <a:ext cx="673533" cy="264976"/>
            <a:chOff x="5765570" y="3837275"/>
            <a:chExt cx="673533" cy="264976"/>
          </a:xfrm>
        </p:grpSpPr>
        <p:cxnSp>
          <p:nvCxnSpPr>
            <p:cNvPr id="15" name="Straight Arrow Connector 14">
              <a:extLst>
                <a:ext uri="{FF2B5EF4-FFF2-40B4-BE49-F238E27FC236}">
                  <a16:creationId xmlns:a16="http://schemas.microsoft.com/office/drawing/2014/main" id="{A2898529-695B-2C61-2962-DB671FB4133D}"/>
                </a:ext>
              </a:extLst>
            </p:cNvPr>
            <p:cNvCxnSpPr>
              <a:cxnSpLocks/>
            </p:cNvCxnSpPr>
            <p:nvPr/>
          </p:nvCxnSpPr>
          <p:spPr>
            <a:xfrm flipH="1">
              <a:off x="5765570" y="4102251"/>
              <a:ext cx="640080" cy="0"/>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7" name="Straight Arrow Connector 16">
              <a:extLst>
                <a:ext uri="{FF2B5EF4-FFF2-40B4-BE49-F238E27FC236}">
                  <a16:creationId xmlns:a16="http://schemas.microsoft.com/office/drawing/2014/main" id="{881F2286-87F6-96A7-ED87-0E24F5267D52}"/>
                </a:ext>
              </a:extLst>
            </p:cNvPr>
            <p:cNvCxnSpPr>
              <a:cxnSpLocks/>
            </p:cNvCxnSpPr>
            <p:nvPr/>
          </p:nvCxnSpPr>
          <p:spPr>
            <a:xfrm>
              <a:off x="5822264" y="3837275"/>
              <a:ext cx="616839" cy="0"/>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29" name="Group 28">
            <a:extLst>
              <a:ext uri="{FF2B5EF4-FFF2-40B4-BE49-F238E27FC236}">
                <a16:creationId xmlns:a16="http://schemas.microsoft.com/office/drawing/2014/main" id="{22B96E2B-29AB-6E13-03D9-E7C2801B1EF6}"/>
              </a:ext>
            </a:extLst>
          </p:cNvPr>
          <p:cNvGrpSpPr/>
          <p:nvPr/>
        </p:nvGrpSpPr>
        <p:grpSpPr>
          <a:xfrm>
            <a:off x="3197075" y="3821009"/>
            <a:ext cx="673533" cy="264976"/>
            <a:chOff x="3197075" y="3821009"/>
            <a:chExt cx="673533" cy="264976"/>
          </a:xfrm>
        </p:grpSpPr>
        <p:cxnSp>
          <p:nvCxnSpPr>
            <p:cNvPr id="20" name="Straight Arrow Connector 19">
              <a:extLst>
                <a:ext uri="{FF2B5EF4-FFF2-40B4-BE49-F238E27FC236}">
                  <a16:creationId xmlns:a16="http://schemas.microsoft.com/office/drawing/2014/main" id="{96AECF0A-EB4A-6DCC-C1E5-4B20CA269F02}"/>
                </a:ext>
              </a:extLst>
            </p:cNvPr>
            <p:cNvCxnSpPr>
              <a:cxnSpLocks/>
            </p:cNvCxnSpPr>
            <p:nvPr/>
          </p:nvCxnSpPr>
          <p:spPr>
            <a:xfrm flipH="1">
              <a:off x="3197075" y="4085985"/>
              <a:ext cx="640080" cy="0"/>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478ACAD7-09FC-1596-EA12-896DBBEFEE61}"/>
                </a:ext>
              </a:extLst>
            </p:cNvPr>
            <p:cNvCxnSpPr>
              <a:cxnSpLocks/>
            </p:cNvCxnSpPr>
            <p:nvPr/>
          </p:nvCxnSpPr>
          <p:spPr>
            <a:xfrm>
              <a:off x="3253769" y="3821009"/>
              <a:ext cx="616839" cy="0"/>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
        <p:nvSpPr>
          <p:cNvPr id="25" name="&quot;No&quot; Symbol 24">
            <a:extLst>
              <a:ext uri="{FF2B5EF4-FFF2-40B4-BE49-F238E27FC236}">
                <a16:creationId xmlns:a16="http://schemas.microsoft.com/office/drawing/2014/main" id="{AE0E57F6-F7F3-4404-B78B-45AC5F107BA2}"/>
              </a:ext>
            </a:extLst>
          </p:cNvPr>
          <p:cNvSpPr/>
          <p:nvPr/>
        </p:nvSpPr>
        <p:spPr>
          <a:xfrm rot="5400000">
            <a:off x="5410900" y="3169902"/>
            <a:ext cx="1457571" cy="1457571"/>
          </a:xfrm>
          <a:prstGeom prst="noSmoking">
            <a:avLst>
              <a:gd name="adj" fmla="val 954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6" name="&quot;No&quot; Symbol 25">
            <a:extLst>
              <a:ext uri="{FF2B5EF4-FFF2-40B4-BE49-F238E27FC236}">
                <a16:creationId xmlns:a16="http://schemas.microsoft.com/office/drawing/2014/main" id="{FD28532F-1353-EB05-547F-2346E1B199A8}"/>
              </a:ext>
            </a:extLst>
          </p:cNvPr>
          <p:cNvSpPr/>
          <p:nvPr/>
        </p:nvSpPr>
        <p:spPr>
          <a:xfrm rot="5400000">
            <a:off x="2833402" y="3169902"/>
            <a:ext cx="1457571" cy="1457571"/>
          </a:xfrm>
          <a:prstGeom prst="noSmoking">
            <a:avLst>
              <a:gd name="adj" fmla="val 954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24" name="Group 23">
            <a:extLst>
              <a:ext uri="{FF2B5EF4-FFF2-40B4-BE49-F238E27FC236}">
                <a16:creationId xmlns:a16="http://schemas.microsoft.com/office/drawing/2014/main" id="{8C622518-5D34-D98B-8E89-1E6F1741D9FE}"/>
              </a:ext>
            </a:extLst>
          </p:cNvPr>
          <p:cNvGrpSpPr/>
          <p:nvPr/>
        </p:nvGrpSpPr>
        <p:grpSpPr>
          <a:xfrm rot="2100683">
            <a:off x="5008985" y="2200364"/>
            <a:ext cx="673533" cy="264976"/>
            <a:chOff x="5008985" y="2200364"/>
            <a:chExt cx="673533" cy="264976"/>
          </a:xfrm>
        </p:grpSpPr>
        <p:cxnSp>
          <p:nvCxnSpPr>
            <p:cNvPr id="22" name="Straight Arrow Connector 21">
              <a:extLst>
                <a:ext uri="{FF2B5EF4-FFF2-40B4-BE49-F238E27FC236}">
                  <a16:creationId xmlns:a16="http://schemas.microsoft.com/office/drawing/2014/main" id="{E8330A51-6AA4-9EDE-5EB4-A9137E56AD9C}"/>
                </a:ext>
              </a:extLst>
            </p:cNvPr>
            <p:cNvCxnSpPr>
              <a:cxnSpLocks/>
            </p:cNvCxnSpPr>
            <p:nvPr/>
          </p:nvCxnSpPr>
          <p:spPr>
            <a:xfrm flipH="1">
              <a:off x="5008985" y="2465340"/>
              <a:ext cx="640080" cy="0"/>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23" name="Straight Arrow Connector 22">
              <a:extLst>
                <a:ext uri="{FF2B5EF4-FFF2-40B4-BE49-F238E27FC236}">
                  <a16:creationId xmlns:a16="http://schemas.microsoft.com/office/drawing/2014/main" id="{1DAE556B-D1A2-C2DD-C850-9C5C2626F7A6}"/>
                </a:ext>
              </a:extLst>
            </p:cNvPr>
            <p:cNvCxnSpPr>
              <a:cxnSpLocks/>
            </p:cNvCxnSpPr>
            <p:nvPr/>
          </p:nvCxnSpPr>
          <p:spPr>
            <a:xfrm>
              <a:off x="5065679" y="2200364"/>
              <a:ext cx="616839" cy="0"/>
            </a:xfrm>
            <a:prstGeom prst="straightConnector1">
              <a:avLst/>
            </a:prstGeom>
            <a:ln w="76200">
              <a:solidFill>
                <a:srgbClr val="C00000"/>
              </a:solidFill>
              <a:tailEnd type="triangle"/>
            </a:ln>
          </p:spPr>
          <p:style>
            <a:lnRef idx="2">
              <a:schemeClr val="accent1"/>
            </a:lnRef>
            <a:fillRef idx="0">
              <a:schemeClr val="accent1"/>
            </a:fillRef>
            <a:effectRef idx="1">
              <a:schemeClr val="accent1"/>
            </a:effectRef>
            <a:fontRef idx="minor">
              <a:schemeClr val="tx1"/>
            </a:fontRef>
          </p:style>
        </p:cxnSp>
      </p:grpSp>
      <p:sp>
        <p:nvSpPr>
          <p:cNvPr id="27" name="&quot;No&quot; Symbol 26">
            <a:extLst>
              <a:ext uri="{FF2B5EF4-FFF2-40B4-BE49-F238E27FC236}">
                <a16:creationId xmlns:a16="http://schemas.microsoft.com/office/drawing/2014/main" id="{19B52B96-5F9A-4568-08EC-CE1AB5683D33}"/>
              </a:ext>
            </a:extLst>
          </p:cNvPr>
          <p:cNvSpPr/>
          <p:nvPr/>
        </p:nvSpPr>
        <p:spPr>
          <a:xfrm rot="5400000">
            <a:off x="4648506" y="1581333"/>
            <a:ext cx="1457571" cy="1457571"/>
          </a:xfrm>
          <a:prstGeom prst="noSmoking">
            <a:avLst>
              <a:gd name="adj" fmla="val 954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4753683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218"/>
                                        </p:tgtEl>
                                        <p:attrNameLst>
                                          <p:attrName>style.visibility</p:attrName>
                                        </p:attrNameLst>
                                      </p:cBhvr>
                                      <p:to>
                                        <p:strVal val="visible"/>
                                      </p:to>
                                    </p:set>
                                    <p:animEffect transition="in" filter="dissolve">
                                      <p:cBhvr>
                                        <p:cTn id="7" dur="500"/>
                                        <p:tgtEl>
                                          <p:spTgt spid="921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2292"/>
                                        </p:tgtEl>
                                        <p:attrNameLst>
                                          <p:attrName>style.visibility</p:attrName>
                                        </p:attrNameLst>
                                      </p:cBhvr>
                                      <p:to>
                                        <p:strVal val="visible"/>
                                      </p:to>
                                    </p:set>
                                    <p:animEffect transition="in" filter="dissolve">
                                      <p:cBhvr>
                                        <p:cTn id="17" dur="500"/>
                                        <p:tgtEl>
                                          <p:spTgt spid="12292"/>
                                        </p:tgtEl>
                                      </p:cBhvr>
                                    </p:animEffect>
                                  </p:childTnLst>
                                </p:cTn>
                              </p:par>
                              <p:par>
                                <p:cTn id="18" presetID="9" presetClass="entr" presetSubtype="0" fill="hold" nodeType="withEffect">
                                  <p:stCondLst>
                                    <p:cond delay="0"/>
                                  </p:stCondLst>
                                  <p:childTnLst>
                                    <p:set>
                                      <p:cBhvr>
                                        <p:cTn id="19" dur="1" fill="hold">
                                          <p:stCondLst>
                                            <p:cond delay="0"/>
                                          </p:stCondLst>
                                        </p:cTn>
                                        <p:tgtEl>
                                          <p:spTgt spid="12290"/>
                                        </p:tgtEl>
                                        <p:attrNameLst>
                                          <p:attrName>style.visibility</p:attrName>
                                        </p:attrNameLst>
                                      </p:cBhvr>
                                      <p:to>
                                        <p:strVal val="visible"/>
                                      </p:to>
                                    </p:set>
                                    <p:animEffect transition="in" filter="dissolve">
                                      <p:cBhvr>
                                        <p:cTn id="20" dur="500"/>
                                        <p:tgtEl>
                                          <p:spTgt spid="12290"/>
                                        </p:tgtEl>
                                      </p:cBhvr>
                                    </p:animEffect>
                                  </p:childTnLst>
                                </p:cTn>
                              </p:par>
                            </p:childTnLst>
                          </p:cTn>
                        </p:par>
                      </p:childTnLst>
                    </p:cTn>
                  </p:par>
                  <p:par>
                    <p:cTn id="21" fill="hold">
                      <p:stCondLst>
                        <p:cond delay="indefinite"/>
                      </p:stCondLst>
                      <p:childTnLst>
                        <p:par>
                          <p:cTn id="22" fill="hold">
                            <p:stCondLst>
                              <p:cond delay="0"/>
                            </p:stCondLst>
                            <p:childTnLst>
                              <p:par>
                                <p:cTn id="23" presetID="9"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dissolve">
                                      <p:cBhvr>
                                        <p:cTn id="25" dur="500"/>
                                        <p:tgtEl>
                                          <p:spTgt spid="29"/>
                                        </p:tgtEl>
                                      </p:cBhvr>
                                    </p:animEffect>
                                  </p:childTnLst>
                                </p:cTn>
                              </p:par>
                              <p:par>
                                <p:cTn id="26" presetID="9" presetClass="entr" presetSubtype="0" fill="hold"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dissolve">
                                      <p:cBhvr>
                                        <p:cTn id="28" dur="500"/>
                                        <p:tgtEl>
                                          <p:spTgt spid="28"/>
                                        </p:tgtEl>
                                      </p:cBhvr>
                                    </p:animEffect>
                                  </p:childTnLst>
                                </p:cTn>
                              </p:par>
                            </p:childTnLst>
                          </p:cTn>
                        </p:par>
                      </p:childTnLst>
                    </p:cTn>
                  </p:par>
                  <p:par>
                    <p:cTn id="29" fill="hold">
                      <p:stCondLst>
                        <p:cond delay="indefinite"/>
                      </p:stCondLst>
                      <p:childTnLst>
                        <p:par>
                          <p:cTn id="30" fill="hold">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dissolve">
                                      <p:cBhvr>
                                        <p:cTn id="33" dur="500"/>
                                        <p:tgtEl>
                                          <p:spTgt spid="26"/>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dissolve">
                                      <p:cBhvr>
                                        <p:cTn id="36" dur="500"/>
                                        <p:tgtEl>
                                          <p:spTgt spid="25"/>
                                        </p:tgtEl>
                                      </p:cBhvr>
                                    </p:animEffect>
                                  </p:childTnLst>
                                </p:cTn>
                              </p:par>
                            </p:childTnLst>
                          </p:cTn>
                        </p:par>
                      </p:childTnLst>
                    </p:cTn>
                  </p:par>
                  <p:par>
                    <p:cTn id="37" fill="hold">
                      <p:stCondLst>
                        <p:cond delay="indefinite"/>
                      </p:stCondLst>
                      <p:childTnLst>
                        <p:par>
                          <p:cTn id="38" fill="hold">
                            <p:stCondLst>
                              <p:cond delay="0"/>
                            </p:stCondLst>
                            <p:childTnLst>
                              <p:par>
                                <p:cTn id="39" presetID="9" presetClass="entr" presetSubtype="0" fill="hold" nodeType="clickEffect">
                                  <p:stCondLst>
                                    <p:cond delay="0"/>
                                  </p:stCondLst>
                                  <p:childTnLst>
                                    <p:set>
                                      <p:cBhvr>
                                        <p:cTn id="40" dur="1" fill="hold">
                                          <p:stCondLst>
                                            <p:cond delay="0"/>
                                          </p:stCondLst>
                                        </p:cTn>
                                        <p:tgtEl>
                                          <p:spTgt spid="12296"/>
                                        </p:tgtEl>
                                        <p:attrNameLst>
                                          <p:attrName>style.visibility</p:attrName>
                                        </p:attrNameLst>
                                      </p:cBhvr>
                                      <p:to>
                                        <p:strVal val="visible"/>
                                      </p:to>
                                    </p:set>
                                    <p:animEffect transition="in" filter="dissolve">
                                      <p:cBhvr>
                                        <p:cTn id="41" dur="500"/>
                                        <p:tgtEl>
                                          <p:spTgt spid="12296"/>
                                        </p:tgtEl>
                                      </p:cBhvr>
                                    </p:animEffect>
                                  </p:childTnLst>
                                </p:cTn>
                              </p:par>
                            </p:childTnLst>
                          </p:cTn>
                        </p:par>
                      </p:childTnLst>
                    </p:cTn>
                  </p:par>
                  <p:par>
                    <p:cTn id="42" fill="hold">
                      <p:stCondLst>
                        <p:cond delay="indefinite"/>
                      </p:stCondLst>
                      <p:childTnLst>
                        <p:par>
                          <p:cTn id="43" fill="hold">
                            <p:stCondLst>
                              <p:cond delay="0"/>
                            </p:stCondLst>
                            <p:childTnLst>
                              <p:par>
                                <p:cTn id="44" presetID="9" presetClass="entr" presetSubtype="0" fill="hold"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dissolv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9" presetClass="entr" presetSubtype="0" fill="hold" grpId="0" nodeType="clickEffect">
                                  <p:stCondLst>
                                    <p:cond delay="0"/>
                                  </p:stCondLst>
                                  <p:childTnLst>
                                    <p:set>
                                      <p:cBhvr>
                                        <p:cTn id="50" dur="1" fill="hold">
                                          <p:stCondLst>
                                            <p:cond delay="0"/>
                                          </p:stCondLst>
                                        </p:cTn>
                                        <p:tgtEl>
                                          <p:spTgt spid="27"/>
                                        </p:tgtEl>
                                        <p:attrNameLst>
                                          <p:attrName>style.visibility</p:attrName>
                                        </p:attrNameLst>
                                      </p:cBhvr>
                                      <p:to>
                                        <p:strVal val="visible"/>
                                      </p:to>
                                    </p:set>
                                    <p:animEffect transition="in" filter="dissolve">
                                      <p:cBhvr>
                                        <p:cTn id="51" dur="500"/>
                                        <p:tgtEl>
                                          <p:spTgt spid="27"/>
                                        </p:tgtEl>
                                      </p:cBhvr>
                                    </p:animEffect>
                                  </p:childTnLst>
                                </p:cTn>
                              </p:par>
                            </p:childTnLst>
                          </p:cTn>
                        </p:par>
                      </p:childTnLst>
                    </p:cTn>
                  </p:par>
                  <p:par>
                    <p:cTn id="52" fill="hold">
                      <p:stCondLst>
                        <p:cond delay="indefinite"/>
                      </p:stCondLst>
                      <p:childTnLst>
                        <p:par>
                          <p:cTn id="53" fill="hold">
                            <p:stCondLst>
                              <p:cond delay="0"/>
                            </p:stCondLst>
                            <p:childTnLst>
                              <p:par>
                                <p:cTn id="54" presetID="9"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dissolve">
                                      <p:cBhvr>
                                        <p:cTn id="5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5" grpId="0" animBg="1"/>
      <p:bldP spid="26" grpId="0" animBg="1"/>
      <p:bldP spid="2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C2DD3F-F17B-2775-FBA7-7052399B38C9}"/>
            </a:ext>
          </a:extLst>
        </p:cNvPr>
        <p:cNvGrpSpPr/>
        <p:nvPr/>
      </p:nvGrpSpPr>
      <p:grpSpPr>
        <a:xfrm>
          <a:off x="0" y="0"/>
          <a:ext cx="0" cy="0"/>
          <a:chOff x="0" y="0"/>
          <a:chExt cx="0" cy="0"/>
        </a:xfrm>
      </p:grpSpPr>
      <p:pic>
        <p:nvPicPr>
          <p:cNvPr id="9218" name="Picture 2" descr="The Lion King">
            <a:extLst>
              <a:ext uri="{FF2B5EF4-FFF2-40B4-BE49-F238E27FC236}">
                <a16:creationId xmlns:a16="http://schemas.microsoft.com/office/drawing/2014/main" id="{249947CF-B24E-BCB6-239E-B0FCBC2E5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5226" y="2943923"/>
            <a:ext cx="2794616" cy="1863844"/>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The Lion King (1994) - Nathan Lane as Timon - IMDb">
            <a:extLst>
              <a:ext uri="{FF2B5EF4-FFF2-40B4-BE49-F238E27FC236}">
                <a16:creationId xmlns:a16="http://schemas.microsoft.com/office/drawing/2014/main" id="{760E6B1C-4916-5219-7033-21B30F43443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1107" r="24927"/>
          <a:stretch>
            <a:fillRect/>
          </a:stretch>
        </p:blipFill>
        <p:spPr bwMode="auto">
          <a:xfrm>
            <a:off x="1694988" y="2944368"/>
            <a:ext cx="1787713" cy="1863399"/>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Pumbaa | Disney Wiki | Fandom">
            <a:extLst>
              <a:ext uri="{FF2B5EF4-FFF2-40B4-BE49-F238E27FC236}">
                <a16:creationId xmlns:a16="http://schemas.microsoft.com/office/drawing/2014/main" id="{F1289C86-C8C6-E9E5-8C21-1704DC84D1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283"/>
          <a:stretch>
            <a:fillRect/>
          </a:stretch>
        </p:blipFill>
        <p:spPr bwMode="auto">
          <a:xfrm>
            <a:off x="3534939" y="2943922"/>
            <a:ext cx="2541992" cy="186384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399ECB7-D3AB-EBD4-13BE-885CF78A681C}"/>
              </a:ext>
            </a:extLst>
          </p:cNvPr>
          <p:cNvSpPr txBox="1"/>
          <p:nvPr/>
        </p:nvSpPr>
        <p:spPr>
          <a:xfrm>
            <a:off x="3451618" y="4766645"/>
            <a:ext cx="3700030" cy="400110"/>
          </a:xfrm>
          <a:prstGeom prst="rect">
            <a:avLst/>
          </a:prstGeom>
          <a:noFill/>
        </p:spPr>
        <p:txBody>
          <a:bodyPr wrap="square" rtlCol="0">
            <a:spAutoFit/>
          </a:bodyPr>
          <a:lstStyle/>
          <a:p>
            <a:pPr algn="ctr">
              <a:spcAft>
                <a:spcPts val="600"/>
              </a:spcAft>
            </a:pPr>
            <a:r>
              <a:rPr lang="en-US" sz="2000" b="1" dirty="0">
                <a:solidFill>
                  <a:srgbClr val="C00000"/>
                </a:solidFill>
                <a:latin typeface="Noto Sans Tagalog" panose="020B0502040504020204" pitchFamily="34" charset="0"/>
              </a:rPr>
              <a:t>Horizontal Gene Transfer</a:t>
            </a:r>
            <a:endParaRPr lang="en-US" sz="2000" dirty="0">
              <a:solidFill>
                <a:srgbClr val="C00000"/>
              </a:solidFill>
              <a:latin typeface="Noto Sans Tagalog" panose="020B0502040504020204" pitchFamily="34" charset="0"/>
            </a:endParaRPr>
          </a:p>
        </p:txBody>
      </p:sp>
      <p:pic>
        <p:nvPicPr>
          <p:cNvPr id="2" name="Picture 1">
            <a:extLst>
              <a:ext uri="{FF2B5EF4-FFF2-40B4-BE49-F238E27FC236}">
                <a16:creationId xmlns:a16="http://schemas.microsoft.com/office/drawing/2014/main" id="{3E8ACD60-0981-7E24-49F6-26BEA8FB1A8D}"/>
              </a:ext>
            </a:extLst>
          </p:cNvPr>
          <p:cNvPicPr>
            <a:picLocks noChangeAspect="1"/>
          </p:cNvPicPr>
          <p:nvPr/>
        </p:nvPicPr>
        <p:blipFill>
          <a:blip r:embed="rId5"/>
          <a:stretch>
            <a:fillRect/>
          </a:stretch>
        </p:blipFill>
        <p:spPr>
          <a:xfrm>
            <a:off x="3178096" y="36830"/>
            <a:ext cx="4304371" cy="2862487"/>
          </a:xfrm>
          <a:prstGeom prst="rect">
            <a:avLst/>
          </a:prstGeom>
        </p:spPr>
      </p:pic>
    </p:spTree>
    <p:extLst>
      <p:ext uri="{BB962C8B-B14F-4D97-AF65-F5344CB8AC3E}">
        <p14:creationId xmlns:p14="http://schemas.microsoft.com/office/powerpoint/2010/main" val="3504673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00" fill="hold"/>
                                        <p:tgtEl>
                                          <p:spTgt spid="11"/>
                                        </p:tgtEl>
                                        <p:attrNameLst>
                                          <p:attrName>style.color</p:attrName>
                                        </p:attrNameLst>
                                      </p:cBhvr>
                                      <p:to>
                                        <a:srgbClr val="328002"/>
                                      </p:to>
                                    </p:animClr>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CDBF3A-F473-24DA-B3F9-D6ABD9183E6B}"/>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7450323-CBFD-6DF3-9220-40DA09FFEE00}"/>
              </a:ext>
            </a:extLst>
          </p:cNvPr>
          <p:cNvPicPr>
            <a:picLocks noChangeAspect="1"/>
          </p:cNvPicPr>
          <p:nvPr/>
        </p:nvPicPr>
        <p:blipFill>
          <a:blip r:embed="rId3"/>
          <a:srcRect t="10467" b="1899"/>
          <a:stretch>
            <a:fillRect/>
          </a:stretch>
        </p:blipFill>
        <p:spPr>
          <a:xfrm>
            <a:off x="1694987" y="2815504"/>
            <a:ext cx="7382107" cy="2370724"/>
          </a:xfrm>
          <a:prstGeom prst="rect">
            <a:avLst/>
          </a:prstGeom>
        </p:spPr>
      </p:pic>
      <p:pic>
        <p:nvPicPr>
          <p:cNvPr id="2" name="Picture 1">
            <a:extLst>
              <a:ext uri="{FF2B5EF4-FFF2-40B4-BE49-F238E27FC236}">
                <a16:creationId xmlns:a16="http://schemas.microsoft.com/office/drawing/2014/main" id="{00B3AA07-65DB-72C0-1E1A-F2F0AB922D8E}"/>
              </a:ext>
            </a:extLst>
          </p:cNvPr>
          <p:cNvPicPr>
            <a:picLocks noChangeAspect="1"/>
          </p:cNvPicPr>
          <p:nvPr/>
        </p:nvPicPr>
        <p:blipFill>
          <a:blip r:embed="rId4"/>
          <a:stretch>
            <a:fillRect/>
          </a:stretch>
        </p:blipFill>
        <p:spPr>
          <a:xfrm>
            <a:off x="2185636" y="234943"/>
            <a:ext cx="3147360" cy="2093053"/>
          </a:xfrm>
          <a:prstGeom prst="rect">
            <a:avLst/>
          </a:prstGeom>
        </p:spPr>
      </p:pic>
      <p:pic>
        <p:nvPicPr>
          <p:cNvPr id="5" name="Picture 4" descr="Pumbaa | Disney Wiki | Fandom">
            <a:extLst>
              <a:ext uri="{FF2B5EF4-FFF2-40B4-BE49-F238E27FC236}">
                <a16:creationId xmlns:a16="http://schemas.microsoft.com/office/drawing/2014/main" id="{CB1C92C7-1DA9-A1DD-6C7E-6FC4BD358F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3283"/>
          <a:stretch>
            <a:fillRect/>
          </a:stretch>
        </p:blipFill>
        <p:spPr bwMode="auto">
          <a:xfrm>
            <a:off x="5687120" y="234943"/>
            <a:ext cx="2854711" cy="2093138"/>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816FB77D-600A-A915-6814-A6060F348125}"/>
              </a:ext>
            </a:extLst>
          </p:cNvPr>
          <p:cNvGrpSpPr/>
          <p:nvPr/>
        </p:nvGrpSpPr>
        <p:grpSpPr>
          <a:xfrm>
            <a:off x="1915329" y="68487"/>
            <a:ext cx="6953379" cy="3439211"/>
            <a:chOff x="1915329" y="68487"/>
            <a:chExt cx="6953379" cy="3439211"/>
          </a:xfrm>
        </p:grpSpPr>
        <p:pic>
          <p:nvPicPr>
            <p:cNvPr id="9" name="Picture 2" descr="Amazon.com: Playskool Mr Potato Head and Mrs Potato Head Bundle of 2  Complete Spud Characters : Toys &amp; Games">
              <a:extLst>
                <a:ext uri="{FF2B5EF4-FFF2-40B4-BE49-F238E27FC236}">
                  <a16:creationId xmlns:a16="http://schemas.microsoft.com/office/drawing/2014/main" id="{940C675B-9C00-306A-F5BD-827F5022BBC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5329" y="68487"/>
              <a:ext cx="3439211" cy="3439211"/>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Mr. Potato Head Classic Mrs. Potato Head Toy with 10 Accessories India |  Ubuy">
              <a:extLst>
                <a:ext uri="{FF2B5EF4-FFF2-40B4-BE49-F238E27FC236}">
                  <a16:creationId xmlns:a16="http://schemas.microsoft.com/office/drawing/2014/main" id="{28A78911-23A8-F61D-1262-94349E697D4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9497" y="68487"/>
              <a:ext cx="3439211" cy="3439211"/>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93831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50BE9-0365-2A60-F5C7-EC55C9220609}"/>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05F52C77-0DD1-EEE6-5C48-96ACF075DEC9}"/>
              </a:ext>
            </a:extLst>
          </p:cNvPr>
          <p:cNvPicPr>
            <a:picLocks noChangeAspect="1"/>
          </p:cNvPicPr>
          <p:nvPr/>
        </p:nvPicPr>
        <p:blipFill>
          <a:blip r:embed="rId2"/>
          <a:stretch>
            <a:fillRect/>
          </a:stretch>
        </p:blipFill>
        <p:spPr>
          <a:xfrm>
            <a:off x="2878243" y="0"/>
            <a:ext cx="6465251" cy="5143500"/>
          </a:xfrm>
          <a:prstGeom prst="rect">
            <a:avLst/>
          </a:prstGeom>
        </p:spPr>
      </p:pic>
      <p:sp>
        <p:nvSpPr>
          <p:cNvPr id="5" name="TextBox 4">
            <a:extLst>
              <a:ext uri="{FF2B5EF4-FFF2-40B4-BE49-F238E27FC236}">
                <a16:creationId xmlns:a16="http://schemas.microsoft.com/office/drawing/2014/main" id="{E03C70DF-3734-9BD8-9B03-82B215762FEF}"/>
              </a:ext>
            </a:extLst>
          </p:cNvPr>
          <p:cNvSpPr txBox="1"/>
          <p:nvPr/>
        </p:nvSpPr>
        <p:spPr>
          <a:xfrm>
            <a:off x="1995406" y="1338147"/>
            <a:ext cx="1390572" cy="369332"/>
          </a:xfrm>
          <a:prstGeom prst="rect">
            <a:avLst/>
          </a:prstGeom>
          <a:noFill/>
        </p:spPr>
        <p:txBody>
          <a:bodyPr wrap="none" rtlCol="0">
            <a:spAutoFit/>
          </a:bodyPr>
          <a:lstStyle/>
          <a:p>
            <a:pPr algn="r"/>
            <a:r>
              <a:rPr lang="en-US" dirty="0" err="1">
                <a:latin typeface="Noto Sans Tagalog" panose="020B0502040504020204" pitchFamily="34" charset="0"/>
              </a:rPr>
              <a:t>Babsiella</a:t>
            </a:r>
            <a:r>
              <a:rPr lang="en-US" dirty="0">
                <a:latin typeface="Noto Sans Tagalog" panose="020B0502040504020204" pitchFamily="34" charset="0"/>
              </a:rPr>
              <a:t> (I1)</a:t>
            </a:r>
          </a:p>
        </p:txBody>
      </p:sp>
      <p:grpSp>
        <p:nvGrpSpPr>
          <p:cNvPr id="20" name="Group 19">
            <a:extLst>
              <a:ext uri="{FF2B5EF4-FFF2-40B4-BE49-F238E27FC236}">
                <a16:creationId xmlns:a16="http://schemas.microsoft.com/office/drawing/2014/main" id="{ED724AB5-CDD6-AB7A-50EA-8D182D9C7F59}"/>
              </a:ext>
            </a:extLst>
          </p:cNvPr>
          <p:cNvGrpSpPr/>
          <p:nvPr/>
        </p:nvGrpSpPr>
        <p:grpSpPr>
          <a:xfrm>
            <a:off x="2241394" y="1967519"/>
            <a:ext cx="2018373" cy="369332"/>
            <a:chOff x="2241394" y="1967519"/>
            <a:chExt cx="2018373" cy="369332"/>
          </a:xfrm>
        </p:grpSpPr>
        <p:cxnSp>
          <p:nvCxnSpPr>
            <p:cNvPr id="7" name="Elbow Connector 6">
              <a:extLst>
                <a:ext uri="{FF2B5EF4-FFF2-40B4-BE49-F238E27FC236}">
                  <a16:creationId xmlns:a16="http://schemas.microsoft.com/office/drawing/2014/main" id="{916AC821-5BC8-E5BE-7972-3F37E1CB8457}"/>
                </a:ext>
              </a:extLst>
            </p:cNvPr>
            <p:cNvCxnSpPr>
              <a:cxnSpLocks/>
            </p:cNvCxnSpPr>
            <p:nvPr/>
          </p:nvCxnSpPr>
          <p:spPr>
            <a:xfrm rot="10800000" flipV="1">
              <a:off x="3501483" y="1984917"/>
              <a:ext cx="758284" cy="167268"/>
            </a:xfrm>
            <a:prstGeom prst="bentConnector3">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4AC6E519-299E-3143-FC2F-233AEBB60F91}"/>
                </a:ext>
              </a:extLst>
            </p:cNvPr>
            <p:cNvSpPr txBox="1"/>
            <p:nvPr/>
          </p:nvSpPr>
          <p:spPr>
            <a:xfrm>
              <a:off x="2241394" y="1967519"/>
              <a:ext cx="1222641" cy="369332"/>
            </a:xfrm>
            <a:prstGeom prst="rect">
              <a:avLst/>
            </a:prstGeom>
            <a:noFill/>
          </p:spPr>
          <p:txBody>
            <a:bodyPr wrap="square" rtlCol="0">
              <a:spAutoFit/>
            </a:bodyPr>
            <a:lstStyle/>
            <a:p>
              <a:pPr algn="r"/>
              <a:r>
                <a:rPr lang="en-US" dirty="0">
                  <a:latin typeface="Noto Sans Tagalog" panose="020B0502040504020204" pitchFamily="34" charset="0"/>
                </a:rPr>
                <a:t>Cluster I1s</a:t>
              </a:r>
            </a:p>
          </p:txBody>
        </p:sp>
      </p:grpSp>
      <p:grpSp>
        <p:nvGrpSpPr>
          <p:cNvPr id="19" name="Group 18">
            <a:extLst>
              <a:ext uri="{FF2B5EF4-FFF2-40B4-BE49-F238E27FC236}">
                <a16:creationId xmlns:a16="http://schemas.microsoft.com/office/drawing/2014/main" id="{42C46F05-C28E-6D07-5FE6-F5EEA52FA7CD}"/>
              </a:ext>
            </a:extLst>
          </p:cNvPr>
          <p:cNvGrpSpPr/>
          <p:nvPr/>
        </p:nvGrpSpPr>
        <p:grpSpPr>
          <a:xfrm>
            <a:off x="2265553" y="2455491"/>
            <a:ext cx="2886311" cy="369332"/>
            <a:chOff x="2393794" y="2119919"/>
            <a:chExt cx="2886311" cy="369332"/>
          </a:xfrm>
        </p:grpSpPr>
        <p:cxnSp>
          <p:nvCxnSpPr>
            <p:cNvPr id="11" name="Elbow Connector 10">
              <a:extLst>
                <a:ext uri="{FF2B5EF4-FFF2-40B4-BE49-F238E27FC236}">
                  <a16:creationId xmlns:a16="http://schemas.microsoft.com/office/drawing/2014/main" id="{DD9B0330-9075-2ECF-D641-0F21092A6809}"/>
                </a:ext>
              </a:extLst>
            </p:cNvPr>
            <p:cNvCxnSpPr>
              <a:cxnSpLocks/>
            </p:cNvCxnSpPr>
            <p:nvPr/>
          </p:nvCxnSpPr>
          <p:spPr>
            <a:xfrm rot="10800000">
              <a:off x="3653884" y="2304585"/>
              <a:ext cx="1626221" cy="184666"/>
            </a:xfrm>
            <a:prstGeom prst="bentConnector3">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E9C595D4-149F-1967-4A88-8E43EC2AF7F4}"/>
                </a:ext>
              </a:extLst>
            </p:cNvPr>
            <p:cNvSpPr txBox="1"/>
            <p:nvPr/>
          </p:nvSpPr>
          <p:spPr>
            <a:xfrm>
              <a:off x="2393794" y="2119919"/>
              <a:ext cx="1222641" cy="369332"/>
            </a:xfrm>
            <a:prstGeom prst="rect">
              <a:avLst/>
            </a:prstGeom>
            <a:noFill/>
          </p:spPr>
          <p:txBody>
            <a:bodyPr wrap="square" rtlCol="0">
              <a:spAutoFit/>
            </a:bodyPr>
            <a:lstStyle/>
            <a:p>
              <a:pPr algn="r"/>
              <a:r>
                <a:rPr lang="en-US" dirty="0">
                  <a:latin typeface="Noto Sans Tagalog" panose="020B0502040504020204" pitchFamily="34" charset="0"/>
                </a:rPr>
                <a:t>Cluster Ps</a:t>
              </a:r>
            </a:p>
          </p:txBody>
        </p:sp>
      </p:grpSp>
      <p:grpSp>
        <p:nvGrpSpPr>
          <p:cNvPr id="18" name="Group 17">
            <a:extLst>
              <a:ext uri="{FF2B5EF4-FFF2-40B4-BE49-F238E27FC236}">
                <a16:creationId xmlns:a16="http://schemas.microsoft.com/office/drawing/2014/main" id="{66438AB2-4528-65ED-703C-BC2137B06E66}"/>
              </a:ext>
            </a:extLst>
          </p:cNvPr>
          <p:cNvGrpSpPr/>
          <p:nvPr/>
        </p:nvGrpSpPr>
        <p:grpSpPr>
          <a:xfrm>
            <a:off x="2243251" y="3955848"/>
            <a:ext cx="4804321" cy="500752"/>
            <a:chOff x="2546194" y="2272319"/>
            <a:chExt cx="4804321" cy="500752"/>
          </a:xfrm>
        </p:grpSpPr>
        <p:cxnSp>
          <p:nvCxnSpPr>
            <p:cNvPr id="13" name="Elbow Connector 12">
              <a:extLst>
                <a:ext uri="{FF2B5EF4-FFF2-40B4-BE49-F238E27FC236}">
                  <a16:creationId xmlns:a16="http://schemas.microsoft.com/office/drawing/2014/main" id="{BE9D4405-09D7-0CFB-238A-22BAE0065547}"/>
                </a:ext>
              </a:extLst>
            </p:cNvPr>
            <p:cNvCxnSpPr>
              <a:cxnSpLocks/>
            </p:cNvCxnSpPr>
            <p:nvPr/>
          </p:nvCxnSpPr>
          <p:spPr>
            <a:xfrm rot="10800000">
              <a:off x="3806286" y="2456985"/>
              <a:ext cx="3544229" cy="316086"/>
            </a:xfrm>
            <a:prstGeom prst="bentConnector3">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617E8698-E93C-9EAD-E445-B31ADDA7762F}"/>
                </a:ext>
              </a:extLst>
            </p:cNvPr>
            <p:cNvSpPr txBox="1"/>
            <p:nvPr/>
          </p:nvSpPr>
          <p:spPr>
            <a:xfrm>
              <a:off x="2546194" y="2272319"/>
              <a:ext cx="1222641" cy="369332"/>
            </a:xfrm>
            <a:prstGeom prst="rect">
              <a:avLst/>
            </a:prstGeom>
            <a:noFill/>
          </p:spPr>
          <p:txBody>
            <a:bodyPr wrap="square" rtlCol="0">
              <a:spAutoFit/>
            </a:bodyPr>
            <a:lstStyle/>
            <a:p>
              <a:pPr algn="r"/>
              <a:r>
                <a:rPr lang="en-US" dirty="0">
                  <a:latin typeface="Noto Sans Tagalog" panose="020B0502040504020204" pitchFamily="34" charset="0"/>
                </a:rPr>
                <a:t>Cluster F</a:t>
              </a:r>
            </a:p>
          </p:txBody>
        </p:sp>
      </p:grpSp>
      <p:grpSp>
        <p:nvGrpSpPr>
          <p:cNvPr id="17" name="Group 16">
            <a:extLst>
              <a:ext uri="{FF2B5EF4-FFF2-40B4-BE49-F238E27FC236}">
                <a16:creationId xmlns:a16="http://schemas.microsoft.com/office/drawing/2014/main" id="{11AE53B4-F2CE-3051-7EF2-FA5C88AC119B}"/>
              </a:ext>
            </a:extLst>
          </p:cNvPr>
          <p:cNvGrpSpPr/>
          <p:nvPr/>
        </p:nvGrpSpPr>
        <p:grpSpPr>
          <a:xfrm>
            <a:off x="2265552" y="2955126"/>
            <a:ext cx="2896537" cy="547393"/>
            <a:chOff x="2643766" y="2101696"/>
            <a:chExt cx="2896537" cy="547393"/>
          </a:xfrm>
        </p:grpSpPr>
        <p:cxnSp>
          <p:nvCxnSpPr>
            <p:cNvPr id="15" name="Elbow Connector 14">
              <a:extLst>
                <a:ext uri="{FF2B5EF4-FFF2-40B4-BE49-F238E27FC236}">
                  <a16:creationId xmlns:a16="http://schemas.microsoft.com/office/drawing/2014/main" id="{41CC3215-7D25-D0A6-75A6-D0BF3E8A323C}"/>
                </a:ext>
              </a:extLst>
            </p:cNvPr>
            <p:cNvCxnSpPr>
              <a:cxnSpLocks/>
            </p:cNvCxnSpPr>
            <p:nvPr/>
          </p:nvCxnSpPr>
          <p:spPr>
            <a:xfrm rot="10800000">
              <a:off x="3914082" y="2279758"/>
              <a:ext cx="1626221" cy="369331"/>
            </a:xfrm>
            <a:prstGeom prst="bentConnector3">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3D42D4ED-CDA8-9EFE-6845-950B10686BBA}"/>
                </a:ext>
              </a:extLst>
            </p:cNvPr>
            <p:cNvSpPr txBox="1"/>
            <p:nvPr/>
          </p:nvSpPr>
          <p:spPr>
            <a:xfrm>
              <a:off x="2643766" y="2101696"/>
              <a:ext cx="1222641" cy="369332"/>
            </a:xfrm>
            <a:prstGeom prst="rect">
              <a:avLst/>
            </a:prstGeom>
            <a:noFill/>
          </p:spPr>
          <p:txBody>
            <a:bodyPr wrap="square" rtlCol="0">
              <a:spAutoFit/>
            </a:bodyPr>
            <a:lstStyle/>
            <a:p>
              <a:pPr algn="r"/>
              <a:r>
                <a:rPr lang="en-US" dirty="0">
                  <a:latin typeface="Noto Sans Tagalog" panose="020B0502040504020204" pitchFamily="34" charset="0"/>
                </a:rPr>
                <a:t>Cluster Ns</a:t>
              </a:r>
            </a:p>
          </p:txBody>
        </p:sp>
      </p:grpSp>
      <p:grpSp>
        <p:nvGrpSpPr>
          <p:cNvPr id="26" name="Group 25">
            <a:extLst>
              <a:ext uri="{FF2B5EF4-FFF2-40B4-BE49-F238E27FC236}">
                <a16:creationId xmlns:a16="http://schemas.microsoft.com/office/drawing/2014/main" id="{137C6899-4E0F-EC66-33DA-F2890FA53F66}"/>
              </a:ext>
            </a:extLst>
          </p:cNvPr>
          <p:cNvGrpSpPr/>
          <p:nvPr/>
        </p:nvGrpSpPr>
        <p:grpSpPr>
          <a:xfrm>
            <a:off x="2254402" y="3460470"/>
            <a:ext cx="2084354" cy="369332"/>
            <a:chOff x="2535043" y="2183111"/>
            <a:chExt cx="2084354" cy="369332"/>
          </a:xfrm>
        </p:grpSpPr>
        <p:cxnSp>
          <p:nvCxnSpPr>
            <p:cNvPr id="27" name="Elbow Connector 26">
              <a:extLst>
                <a:ext uri="{FF2B5EF4-FFF2-40B4-BE49-F238E27FC236}">
                  <a16:creationId xmlns:a16="http://schemas.microsoft.com/office/drawing/2014/main" id="{A7C8E1BF-78EE-651E-D11F-ADE335C5FEBF}"/>
                </a:ext>
              </a:extLst>
            </p:cNvPr>
            <p:cNvCxnSpPr>
              <a:cxnSpLocks/>
            </p:cNvCxnSpPr>
            <p:nvPr/>
          </p:nvCxnSpPr>
          <p:spPr>
            <a:xfrm rot="10800000">
              <a:off x="3816510" y="2361605"/>
              <a:ext cx="802887" cy="108081"/>
            </a:xfrm>
            <a:prstGeom prst="bentConnector3">
              <a:avLst/>
            </a:prstGeom>
            <a:ln>
              <a:solidFill>
                <a:schemeClr val="tx1">
                  <a:lumMod val="50000"/>
                  <a:lumOff val="5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28" name="TextBox 27">
              <a:extLst>
                <a:ext uri="{FF2B5EF4-FFF2-40B4-BE49-F238E27FC236}">
                  <a16:creationId xmlns:a16="http://schemas.microsoft.com/office/drawing/2014/main" id="{978322C8-7937-083D-785A-14EF7BE4B180}"/>
                </a:ext>
              </a:extLst>
            </p:cNvPr>
            <p:cNvSpPr txBox="1"/>
            <p:nvPr/>
          </p:nvSpPr>
          <p:spPr>
            <a:xfrm>
              <a:off x="2535043" y="2183111"/>
              <a:ext cx="1222641" cy="369332"/>
            </a:xfrm>
            <a:prstGeom prst="rect">
              <a:avLst/>
            </a:prstGeom>
            <a:noFill/>
          </p:spPr>
          <p:txBody>
            <a:bodyPr wrap="square" rtlCol="0">
              <a:spAutoFit/>
            </a:bodyPr>
            <a:lstStyle/>
            <a:p>
              <a:pPr algn="r"/>
              <a:r>
                <a:rPr lang="en-US" dirty="0">
                  <a:latin typeface="Noto Sans Tagalog" panose="020B0502040504020204" pitchFamily="34" charset="0"/>
                </a:rPr>
                <a:t>Cluster I2</a:t>
              </a:r>
            </a:p>
          </p:txBody>
        </p:sp>
      </p:grpSp>
      <p:pic>
        <p:nvPicPr>
          <p:cNvPr id="31" name="Picture 30">
            <a:extLst>
              <a:ext uri="{FF2B5EF4-FFF2-40B4-BE49-F238E27FC236}">
                <a16:creationId xmlns:a16="http://schemas.microsoft.com/office/drawing/2014/main" id="{A648A604-8235-DD1E-BDC7-FE50F6AE4C9D}"/>
              </a:ext>
            </a:extLst>
          </p:cNvPr>
          <p:cNvPicPr>
            <a:picLocks noChangeAspect="1"/>
          </p:cNvPicPr>
          <p:nvPr/>
        </p:nvPicPr>
        <p:blipFill>
          <a:blip r:embed="rId3"/>
          <a:stretch>
            <a:fillRect/>
          </a:stretch>
        </p:blipFill>
        <p:spPr>
          <a:xfrm>
            <a:off x="2411522" y="739868"/>
            <a:ext cx="5974183" cy="3985244"/>
          </a:xfrm>
          <a:prstGeom prst="rect">
            <a:avLst/>
          </a:prstGeom>
        </p:spPr>
      </p:pic>
      <p:sp>
        <p:nvSpPr>
          <p:cNvPr id="34" name="TextBox 33">
            <a:extLst>
              <a:ext uri="{FF2B5EF4-FFF2-40B4-BE49-F238E27FC236}">
                <a16:creationId xmlns:a16="http://schemas.microsoft.com/office/drawing/2014/main" id="{1CF83D28-B73D-9D73-3ECA-4FC72F2FC8EB}"/>
              </a:ext>
            </a:extLst>
          </p:cNvPr>
          <p:cNvSpPr txBox="1"/>
          <p:nvPr/>
        </p:nvSpPr>
        <p:spPr>
          <a:xfrm>
            <a:off x="1707788" y="43138"/>
            <a:ext cx="8759860" cy="492443"/>
          </a:xfrm>
          <a:prstGeom prst="rect">
            <a:avLst/>
          </a:prstGeom>
          <a:noFill/>
        </p:spPr>
        <p:txBody>
          <a:bodyPr wrap="square" rtlCol="0">
            <a:spAutoFit/>
          </a:bodyPr>
          <a:lstStyle/>
          <a:p>
            <a:r>
              <a:rPr lang="en-US" sz="26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Horizontal Gene Transfer Leads to Mosaic Genomes</a:t>
            </a:r>
          </a:p>
        </p:txBody>
      </p:sp>
    </p:spTree>
    <p:extLst>
      <p:ext uri="{BB962C8B-B14F-4D97-AF65-F5344CB8AC3E}">
        <p14:creationId xmlns:p14="http://schemas.microsoft.com/office/powerpoint/2010/main" val="3370278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dissolv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dissolv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dissolv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dissolve">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dissolve">
                                      <p:cBhvr>
                                        <p:cTn id="32" dur="500"/>
                                        <p:tgtEl>
                                          <p:spTgt spid="18"/>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dissolve">
                                      <p:cBhvr>
                                        <p:cTn id="37"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CC5F6D2-873A-7C27-231F-E23930D00820}"/>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7874" y="607351"/>
            <a:ext cx="5412328" cy="4227811"/>
          </a:xfrm>
          <a:prstGeom prst="rect">
            <a:avLst/>
          </a:prstGeom>
        </p:spPr>
      </p:pic>
      <p:pic>
        <p:nvPicPr>
          <p:cNvPr id="5" name="Picture 4">
            <a:extLst>
              <a:ext uri="{FF2B5EF4-FFF2-40B4-BE49-F238E27FC236}">
                <a16:creationId xmlns:a16="http://schemas.microsoft.com/office/drawing/2014/main" id="{FCEDADDB-9080-F0DA-5F8D-2F95E7EF2F3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03089" y="587257"/>
            <a:ext cx="3007929" cy="4227811"/>
          </a:xfrm>
          <a:prstGeom prst="rect">
            <a:avLst/>
          </a:prstGeom>
        </p:spPr>
      </p:pic>
      <p:sp>
        <p:nvSpPr>
          <p:cNvPr id="6" name="TextBox 5">
            <a:extLst>
              <a:ext uri="{FF2B5EF4-FFF2-40B4-BE49-F238E27FC236}">
                <a16:creationId xmlns:a16="http://schemas.microsoft.com/office/drawing/2014/main" id="{C5B19D2A-83B7-E3B8-8090-162B6332A978}"/>
              </a:ext>
            </a:extLst>
          </p:cNvPr>
          <p:cNvSpPr txBox="1"/>
          <p:nvPr/>
        </p:nvSpPr>
        <p:spPr>
          <a:xfrm>
            <a:off x="192070" y="62214"/>
            <a:ext cx="8759860" cy="523220"/>
          </a:xfrm>
          <a:prstGeom prst="rect">
            <a:avLst/>
          </a:prstGeom>
          <a:noFill/>
        </p:spPr>
        <p:txBody>
          <a:bodyPr wrap="square" rtlCol="0">
            <a:spAutoFit/>
          </a:bodyPr>
          <a:lstStyle/>
          <a:p>
            <a:pPr algn="ctr"/>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Horizontal Gene Transfer Leads to Mosaic Genomes</a:t>
            </a:r>
          </a:p>
        </p:txBody>
      </p:sp>
      <p:sp>
        <p:nvSpPr>
          <p:cNvPr id="7" name="TextBox 6">
            <a:extLst>
              <a:ext uri="{FF2B5EF4-FFF2-40B4-BE49-F238E27FC236}">
                <a16:creationId xmlns:a16="http://schemas.microsoft.com/office/drawing/2014/main" id="{A7B82D02-2611-7654-A699-ECAF15C13B3C}"/>
              </a:ext>
            </a:extLst>
          </p:cNvPr>
          <p:cNvSpPr txBox="1"/>
          <p:nvPr/>
        </p:nvSpPr>
        <p:spPr>
          <a:xfrm>
            <a:off x="192070" y="4774168"/>
            <a:ext cx="8759860" cy="369332"/>
          </a:xfrm>
          <a:prstGeom prst="rect">
            <a:avLst/>
          </a:prstGeom>
          <a:noFill/>
        </p:spPr>
        <p:txBody>
          <a:bodyPr wrap="square" rtlCol="0">
            <a:spAutoFit/>
          </a:bodyPr>
          <a:lstStyle/>
          <a:p>
            <a:pPr algn="ctr"/>
            <a:r>
              <a:rPr lang="en-US" dirty="0">
                <a:solidFill>
                  <a:schemeClr val="tx1">
                    <a:lumMod val="50000"/>
                    <a:lumOff val="50000"/>
                  </a:schemeClr>
                </a:solidFill>
                <a:latin typeface="Noto Sans Tagalog" panose="020B0502040504020204" pitchFamily="34" charset="0"/>
                <a:ea typeface="Tahoma" panose="020B0604030504040204" pitchFamily="34" charset="0"/>
                <a:cs typeface="Tahoma" panose="020B0604030504040204" pitchFamily="34" charset="0"/>
              </a:rPr>
              <a:t>Slide from Graham Hatfull</a:t>
            </a:r>
          </a:p>
        </p:txBody>
      </p:sp>
    </p:spTree>
    <p:extLst>
      <p:ext uri="{BB962C8B-B14F-4D97-AF65-F5344CB8AC3E}">
        <p14:creationId xmlns:p14="http://schemas.microsoft.com/office/powerpoint/2010/main" val="17262351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B94C2-A34A-A30A-A330-17D968961C3C}"/>
            </a:ext>
          </a:extLst>
        </p:cNvPr>
        <p:cNvGrpSpPr/>
        <p:nvPr/>
      </p:nvGrpSpPr>
      <p:grpSpPr>
        <a:xfrm>
          <a:off x="0" y="0"/>
          <a:ext cx="0" cy="0"/>
          <a:chOff x="0" y="0"/>
          <a:chExt cx="0" cy="0"/>
        </a:xfrm>
      </p:grpSpPr>
      <p:pic>
        <p:nvPicPr>
          <p:cNvPr id="3" name="Picture 2" descr="A screenshot of a computer&#10;&#10;AI-generated content may be incorrect.">
            <a:extLst>
              <a:ext uri="{FF2B5EF4-FFF2-40B4-BE49-F238E27FC236}">
                <a16:creationId xmlns:a16="http://schemas.microsoft.com/office/drawing/2014/main" id="{1AB3FB6D-E0DC-4BEE-C473-7273F2A6FABC}"/>
              </a:ext>
            </a:extLst>
          </p:cNvPr>
          <p:cNvPicPr>
            <a:picLocks noChangeAspect="1"/>
          </p:cNvPicPr>
          <p:nvPr/>
        </p:nvPicPr>
        <p:blipFill>
          <a:blip r:embed="rId2"/>
          <a:srcRect l="8647" t="13934" r="5677" b="7747"/>
          <a:stretch>
            <a:fillRect/>
          </a:stretch>
        </p:blipFill>
        <p:spPr>
          <a:xfrm>
            <a:off x="2187147" y="808"/>
            <a:ext cx="6376087" cy="5145061"/>
          </a:xfrm>
          <a:prstGeom prst="rect">
            <a:avLst/>
          </a:prstGeom>
        </p:spPr>
      </p:pic>
      <p:sp>
        <p:nvSpPr>
          <p:cNvPr id="5" name="TextBox 4">
            <a:extLst>
              <a:ext uri="{FF2B5EF4-FFF2-40B4-BE49-F238E27FC236}">
                <a16:creationId xmlns:a16="http://schemas.microsoft.com/office/drawing/2014/main" id="{CBFF8693-0447-AE63-32FF-56B8F3B40780}"/>
              </a:ext>
            </a:extLst>
          </p:cNvPr>
          <p:cNvSpPr txBox="1"/>
          <p:nvPr/>
        </p:nvSpPr>
        <p:spPr>
          <a:xfrm rot="16200000">
            <a:off x="-545821" y="2355232"/>
            <a:ext cx="4888153" cy="400110"/>
          </a:xfrm>
          <a:prstGeom prst="rect">
            <a:avLst/>
          </a:prstGeom>
          <a:noFill/>
        </p:spPr>
        <p:txBody>
          <a:bodyPr wrap="square" rtlCol="0">
            <a:spAutoFit/>
          </a:bodyPr>
          <a:lstStyle/>
          <a:p>
            <a:pPr algn="ctr"/>
            <a:r>
              <a:rPr lang="en-US" sz="2000" dirty="0">
                <a:solidFill>
                  <a:prstClr val="black"/>
                </a:solidFill>
                <a:latin typeface="Noto Sans Tagalog" panose="020B0502040504020204" pitchFamily="34" charset="0"/>
                <a:ea typeface="Tahoma" panose="020B0604030504040204" pitchFamily="34" charset="0"/>
                <a:cs typeface="Tahoma" panose="020B0604030504040204" pitchFamily="34" charset="0"/>
              </a:rPr>
              <a:t>Over 5000 Actinobacteriophages Sequenced</a:t>
            </a:r>
          </a:p>
        </p:txBody>
      </p:sp>
      <p:sp>
        <p:nvSpPr>
          <p:cNvPr id="6" name="TextBox 5">
            <a:extLst>
              <a:ext uri="{FF2B5EF4-FFF2-40B4-BE49-F238E27FC236}">
                <a16:creationId xmlns:a16="http://schemas.microsoft.com/office/drawing/2014/main" id="{EB19E664-A7A8-378D-E1FF-12FACCABC3D1}"/>
              </a:ext>
            </a:extLst>
          </p:cNvPr>
          <p:cNvSpPr txBox="1"/>
          <p:nvPr/>
        </p:nvSpPr>
        <p:spPr>
          <a:xfrm rot="5400000">
            <a:off x="6413373" y="2355232"/>
            <a:ext cx="4888153" cy="400110"/>
          </a:xfrm>
          <a:prstGeom prst="rect">
            <a:avLst/>
          </a:prstGeom>
          <a:noFill/>
        </p:spPr>
        <p:txBody>
          <a:bodyPr wrap="square" rtlCol="0">
            <a:spAutoFit/>
          </a:bodyPr>
          <a:lstStyle/>
          <a:p>
            <a:pPr algn="ctr"/>
            <a:r>
              <a:rPr lang="en-US" sz="2000" dirty="0">
                <a:solidFill>
                  <a:prstClr val="black"/>
                </a:solidFill>
                <a:latin typeface="Noto Sans Tagalog" panose="020B0502040504020204" pitchFamily="34" charset="0"/>
                <a:ea typeface="Tahoma" panose="020B0604030504040204" pitchFamily="34" charset="0"/>
                <a:cs typeface="Tahoma" panose="020B0604030504040204" pitchFamily="34" charset="0"/>
              </a:rPr>
              <a:t>173 Clusters, 72 Singletons</a:t>
            </a:r>
          </a:p>
        </p:txBody>
      </p:sp>
    </p:spTree>
    <p:extLst>
      <p:ext uri="{BB962C8B-B14F-4D97-AF65-F5344CB8AC3E}">
        <p14:creationId xmlns:p14="http://schemas.microsoft.com/office/powerpoint/2010/main" val="10547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BF078-9615-D204-3C1B-A98FF556AD6B}"/>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9985FCA-1ECD-B1A9-BE1E-EB4037BECA70}"/>
              </a:ext>
            </a:extLst>
          </p:cNvPr>
          <p:cNvSpPr txBox="1"/>
          <p:nvPr/>
        </p:nvSpPr>
        <p:spPr>
          <a:xfrm>
            <a:off x="1864429" y="1234085"/>
            <a:ext cx="3700030" cy="3170099"/>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b="1" strike="sngStrike" dirty="0">
                <a:latin typeface="Noto Sans Tagalog" panose="020B0502040504020204" pitchFamily="34" charset="0"/>
              </a:rPr>
              <a:t>Taxonomic species concept   </a:t>
            </a:r>
            <a:r>
              <a:rPr lang="en-US" sz="2000" dirty="0">
                <a:latin typeface="Noto Sans Tagalog" panose="020B0502040504020204" pitchFamily="34" charset="0"/>
              </a:rPr>
              <a:t>(overall similarity)</a:t>
            </a:r>
          </a:p>
          <a:p>
            <a:pPr marL="285750" indent="-285750">
              <a:spcAft>
                <a:spcPts val="600"/>
              </a:spcAft>
              <a:buFont typeface="Arial" panose="020B0604020202020204" pitchFamily="34" charset="0"/>
              <a:buChar char="•"/>
            </a:pPr>
            <a:r>
              <a:rPr lang="en-US" sz="2000" b="1" strike="sngStrike" dirty="0">
                <a:latin typeface="Noto Sans Tagalog" panose="020B0502040504020204" pitchFamily="34" charset="0"/>
              </a:rPr>
              <a:t>Biological species concept </a:t>
            </a:r>
            <a:r>
              <a:rPr lang="en-US" sz="2000" dirty="0">
                <a:latin typeface="Noto Sans Tagalog" panose="020B0502040504020204" pitchFamily="34" charset="0"/>
              </a:rPr>
              <a:t>(reproduction/gene pool)</a:t>
            </a:r>
          </a:p>
          <a:p>
            <a:pPr marL="285750" indent="-285750">
              <a:spcAft>
                <a:spcPts val="600"/>
              </a:spcAft>
              <a:buFont typeface="Arial" panose="020B0604020202020204" pitchFamily="34" charset="0"/>
              <a:buChar char="•"/>
            </a:pPr>
            <a:r>
              <a:rPr lang="en-US" sz="2000" b="1" strike="sngStrike" dirty="0">
                <a:latin typeface="Noto Sans Tagalog" panose="020B0502040504020204" pitchFamily="34" charset="0"/>
              </a:rPr>
              <a:t>Ecological species concept </a:t>
            </a:r>
            <a:r>
              <a:rPr lang="en-US" sz="2000" dirty="0">
                <a:latin typeface="Noto Sans Tagalog" panose="020B0502040504020204" pitchFamily="34" charset="0"/>
              </a:rPr>
              <a:t>(one niche, one species)</a:t>
            </a:r>
          </a:p>
          <a:p>
            <a:pPr marL="285750" indent="-285750">
              <a:spcAft>
                <a:spcPts val="600"/>
              </a:spcAft>
              <a:buFont typeface="Arial" panose="020B0604020202020204" pitchFamily="34" charset="0"/>
              <a:buChar char="•"/>
            </a:pPr>
            <a:r>
              <a:rPr lang="en-US" sz="2000" b="1" strike="sngStrike" dirty="0">
                <a:latin typeface="Noto Sans Tagalog" panose="020B0502040504020204" pitchFamily="34" charset="0"/>
              </a:rPr>
              <a:t>Phylogenetic species concept </a:t>
            </a:r>
            <a:r>
              <a:rPr lang="en-US" sz="2000" dirty="0">
                <a:latin typeface="Noto Sans Tagalog" panose="020B0502040504020204" pitchFamily="34" charset="0"/>
              </a:rPr>
              <a:t>(ancestry)</a:t>
            </a:r>
          </a:p>
          <a:p>
            <a:pPr marL="285750" indent="-285750">
              <a:spcAft>
                <a:spcPts val="600"/>
              </a:spcAft>
              <a:buFont typeface="Arial" panose="020B0604020202020204" pitchFamily="34" charset="0"/>
              <a:buChar char="•"/>
            </a:pPr>
            <a:endParaRPr lang="en-US" sz="2000" dirty="0">
              <a:latin typeface="Noto Sans Tagalog" panose="020B0502040504020204" pitchFamily="34" charset="0"/>
            </a:endParaRPr>
          </a:p>
        </p:txBody>
      </p:sp>
      <p:sp>
        <p:nvSpPr>
          <p:cNvPr id="2" name="TextBox 1">
            <a:extLst>
              <a:ext uri="{FF2B5EF4-FFF2-40B4-BE49-F238E27FC236}">
                <a16:creationId xmlns:a16="http://schemas.microsoft.com/office/drawing/2014/main" id="{69F4DC52-D26E-F954-995F-54167683591B}"/>
              </a:ext>
            </a:extLst>
          </p:cNvPr>
          <p:cNvSpPr txBox="1"/>
          <p:nvPr/>
        </p:nvSpPr>
        <p:spPr>
          <a:xfrm>
            <a:off x="1864429" y="279978"/>
            <a:ext cx="702309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Horizontal Gene Transfer</a:t>
            </a:r>
          </a:p>
        </p:txBody>
      </p:sp>
      <p:sp>
        <p:nvSpPr>
          <p:cNvPr id="4" name="TextBox 3">
            <a:extLst>
              <a:ext uri="{FF2B5EF4-FFF2-40B4-BE49-F238E27FC236}">
                <a16:creationId xmlns:a16="http://schemas.microsoft.com/office/drawing/2014/main" id="{D9E7B225-E9A0-CF7F-9D74-F7B69EF17826}"/>
              </a:ext>
            </a:extLst>
          </p:cNvPr>
          <p:cNvSpPr txBox="1"/>
          <p:nvPr/>
        </p:nvSpPr>
        <p:spPr>
          <a:xfrm>
            <a:off x="5570910" y="1256005"/>
            <a:ext cx="3316612" cy="2246769"/>
          </a:xfrm>
          <a:prstGeom prst="rect">
            <a:avLst/>
          </a:prstGeom>
          <a:noFill/>
        </p:spPr>
        <p:txBody>
          <a:bodyPr wrap="square" rtlCol="0">
            <a:spAutoFit/>
          </a:bodyPr>
          <a:lstStyle/>
          <a:p>
            <a:pPr>
              <a:spcAft>
                <a:spcPts val="600"/>
              </a:spcAft>
            </a:pPr>
            <a:r>
              <a:rPr lang="en-US" sz="2000" dirty="0">
                <a:latin typeface="Noto Sans Tagalog" panose="020B0502040504020204" pitchFamily="34" charset="0"/>
              </a:rPr>
              <a:t>Can happen via homologous or illegitimate recombination, between two phages infecting the same host at the same time, or between a phage and a prophage in the host it’s infecting.</a:t>
            </a:r>
          </a:p>
        </p:txBody>
      </p:sp>
    </p:spTree>
    <p:extLst>
      <p:ext uri="{BB962C8B-B14F-4D97-AF65-F5344CB8AC3E}">
        <p14:creationId xmlns:p14="http://schemas.microsoft.com/office/powerpoint/2010/main" val="2272420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273BFD-3087-6BCA-C1D7-BEC01A4BBB4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56E4115-2F3A-3C8D-C8CE-082D88AF26E1}"/>
              </a:ext>
            </a:extLst>
          </p:cNvPr>
          <p:cNvSpPr txBox="1"/>
          <p:nvPr/>
        </p:nvSpPr>
        <p:spPr>
          <a:xfrm>
            <a:off x="1702383" y="187380"/>
            <a:ext cx="7499490"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Existing Species Concepts Aren’t Ideal for Phages</a:t>
            </a:r>
          </a:p>
        </p:txBody>
      </p:sp>
      <p:sp>
        <p:nvSpPr>
          <p:cNvPr id="4" name="TextBox 3">
            <a:extLst>
              <a:ext uri="{FF2B5EF4-FFF2-40B4-BE49-F238E27FC236}">
                <a16:creationId xmlns:a16="http://schemas.microsoft.com/office/drawing/2014/main" id="{B9F50052-51FB-7405-0438-FA13822A9721}"/>
              </a:ext>
            </a:extLst>
          </p:cNvPr>
          <p:cNvSpPr txBox="1"/>
          <p:nvPr/>
        </p:nvSpPr>
        <p:spPr>
          <a:xfrm>
            <a:off x="1887579" y="773553"/>
            <a:ext cx="7059652" cy="1015663"/>
          </a:xfrm>
          <a:prstGeom prst="rect">
            <a:avLst/>
          </a:prstGeom>
          <a:noFill/>
        </p:spPr>
        <p:txBody>
          <a:bodyPr wrap="square" rtlCol="0">
            <a:spAutoFit/>
          </a:bodyPr>
          <a:lstStyle/>
          <a:p>
            <a:pPr>
              <a:spcAft>
                <a:spcPts val="600"/>
              </a:spcAft>
            </a:pPr>
            <a:r>
              <a:rPr lang="en-US" sz="2000" dirty="0"/>
              <a:t>“...achieving a meaningful species concept for prokaryotes has been an onerous task and has proven exceedingly difficult for describing viruses and bacteriophages.”</a:t>
            </a:r>
            <a:endParaRPr lang="en-US" sz="2000" dirty="0">
              <a:latin typeface="Noto Sans Tagalog" panose="020B0502040504020204" pitchFamily="34" charset="0"/>
            </a:endParaRPr>
          </a:p>
        </p:txBody>
      </p:sp>
      <p:sp>
        <p:nvSpPr>
          <p:cNvPr id="6" name="TextBox 5">
            <a:extLst>
              <a:ext uri="{FF2B5EF4-FFF2-40B4-BE49-F238E27FC236}">
                <a16:creationId xmlns:a16="http://schemas.microsoft.com/office/drawing/2014/main" id="{C5FA04F4-9D14-E1C8-D0F9-3E3729E3AF04}"/>
              </a:ext>
            </a:extLst>
          </p:cNvPr>
          <p:cNvSpPr txBox="1"/>
          <p:nvPr/>
        </p:nvSpPr>
        <p:spPr>
          <a:xfrm>
            <a:off x="1876690" y="1863744"/>
            <a:ext cx="7059652" cy="1631216"/>
          </a:xfrm>
          <a:prstGeom prst="rect">
            <a:avLst/>
          </a:prstGeom>
          <a:noFill/>
        </p:spPr>
        <p:txBody>
          <a:bodyPr wrap="square" rtlCol="0">
            <a:spAutoFit/>
          </a:bodyPr>
          <a:lstStyle/>
          <a:p>
            <a:pPr>
              <a:spcAft>
                <a:spcPts val="600"/>
              </a:spcAft>
            </a:pPr>
            <a:r>
              <a:rPr lang="en-US" sz="2000" dirty="0"/>
              <a:t>“Although it has been argued that virologists want and need a finely divided hierarchical taxonomy for the purpose of understanding their study organisms, it is clear that placing an organism into a taxonomic ‘box’ has utility only if the box is biologically meaningful.”</a:t>
            </a:r>
          </a:p>
        </p:txBody>
      </p:sp>
      <p:pic>
        <p:nvPicPr>
          <p:cNvPr id="7" name="Picture 6">
            <a:extLst>
              <a:ext uri="{FF2B5EF4-FFF2-40B4-BE49-F238E27FC236}">
                <a16:creationId xmlns:a16="http://schemas.microsoft.com/office/drawing/2014/main" id="{115021A0-C027-4076-F6BC-16DAC2DE7F59}"/>
              </a:ext>
            </a:extLst>
          </p:cNvPr>
          <p:cNvPicPr>
            <a:picLocks noChangeAspect="1"/>
          </p:cNvPicPr>
          <p:nvPr/>
        </p:nvPicPr>
        <p:blipFill>
          <a:blip r:embed="rId2"/>
          <a:srcRect t="23171" b="44520"/>
          <a:stretch>
            <a:fillRect/>
          </a:stretch>
        </p:blipFill>
        <p:spPr>
          <a:xfrm>
            <a:off x="1669033" y="3650366"/>
            <a:ext cx="7474967" cy="1493134"/>
          </a:xfrm>
          <a:prstGeom prst="rect">
            <a:avLst/>
          </a:prstGeom>
        </p:spPr>
      </p:pic>
    </p:spTree>
    <p:extLst>
      <p:ext uri="{BB962C8B-B14F-4D97-AF65-F5344CB8AC3E}">
        <p14:creationId xmlns:p14="http://schemas.microsoft.com/office/powerpoint/2010/main" val="3951921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BDB13-44E7-006D-E86B-F73B371E2C4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17D665B-F7A5-5A95-0082-866CF2DE9ACA}"/>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Outline</a:t>
            </a:r>
          </a:p>
        </p:txBody>
      </p:sp>
      <p:sp>
        <p:nvSpPr>
          <p:cNvPr id="2" name="TextBox 1">
            <a:extLst>
              <a:ext uri="{FF2B5EF4-FFF2-40B4-BE49-F238E27FC236}">
                <a16:creationId xmlns:a16="http://schemas.microsoft.com/office/drawing/2014/main" id="{16479288-EC74-8C43-A72B-994C50959813}"/>
              </a:ext>
            </a:extLst>
          </p:cNvPr>
          <p:cNvSpPr txBox="1"/>
          <p:nvPr/>
        </p:nvSpPr>
        <p:spPr>
          <a:xfrm>
            <a:off x="1950720" y="931817"/>
            <a:ext cx="6653349" cy="193899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latin typeface="Noto Sans Tagalog" panose="020B0502040504020204" pitchFamily="34" charset="0"/>
              </a:rPr>
              <a:t>Spoiler</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Part One: Imbroglios of Viral Taxonomy</a:t>
            </a:r>
          </a:p>
          <a:p>
            <a:pPr marL="285750" indent="-285750">
              <a:spcAft>
                <a:spcPts val="600"/>
              </a:spcAft>
              <a:buFont typeface="Arial" panose="020B0604020202020204" pitchFamily="34" charset="0"/>
              <a:buChar char="•"/>
            </a:pPr>
            <a:r>
              <a:rPr lang="en-US" sz="2000" b="1" dirty="0">
                <a:latin typeface="Noto Sans Tagalog" panose="020B0502040504020204" pitchFamily="34" charset="0"/>
              </a:rPr>
              <a:t>Part Two: Clusters Begin</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Part Three: Defining, Refining, Redefining, Automating</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What’s coming next?</a:t>
            </a:r>
          </a:p>
        </p:txBody>
      </p:sp>
    </p:spTree>
    <p:extLst>
      <p:ext uri="{BB962C8B-B14F-4D97-AF65-F5344CB8AC3E}">
        <p14:creationId xmlns:p14="http://schemas.microsoft.com/office/powerpoint/2010/main" val="296093559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0250B4-4254-669D-3946-8C7928C33F4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ADB9B41-26F3-9ABC-200D-F9674F2727F5}"/>
              </a:ext>
            </a:extLst>
          </p:cNvPr>
          <p:cNvPicPr>
            <a:picLocks noChangeAspect="1"/>
          </p:cNvPicPr>
          <p:nvPr/>
        </p:nvPicPr>
        <p:blipFill>
          <a:blip r:embed="rId2"/>
          <a:stretch>
            <a:fillRect/>
          </a:stretch>
        </p:blipFill>
        <p:spPr>
          <a:xfrm>
            <a:off x="1900340" y="0"/>
            <a:ext cx="6826132" cy="5143500"/>
          </a:xfrm>
          <a:prstGeom prst="rect">
            <a:avLst/>
          </a:prstGeom>
        </p:spPr>
      </p:pic>
    </p:spTree>
    <p:extLst>
      <p:ext uri="{BB962C8B-B14F-4D97-AF65-F5344CB8AC3E}">
        <p14:creationId xmlns:p14="http://schemas.microsoft.com/office/powerpoint/2010/main" val="36867567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02AA1AC-1350-88F0-91C4-A1149794363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5145812-BC4B-4316-5D76-50F41145C8E6}"/>
              </a:ext>
            </a:extLst>
          </p:cNvPr>
          <p:cNvSpPr txBox="1"/>
          <p:nvPr/>
        </p:nvSpPr>
        <p:spPr>
          <a:xfrm>
            <a:off x="1584908" y="168466"/>
            <a:ext cx="5974183" cy="523220"/>
          </a:xfrm>
          <a:prstGeom prst="rect">
            <a:avLst/>
          </a:prstGeom>
          <a:noFill/>
        </p:spPr>
        <p:txBody>
          <a:bodyPr wrap="square" rtlCol="0">
            <a:spAutoFit/>
          </a:bodyPr>
          <a:lstStyle/>
          <a:p>
            <a:pPr algn="ctr"/>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Clustering Begins: Four Approaches</a:t>
            </a:r>
          </a:p>
        </p:txBody>
      </p:sp>
    </p:spTree>
    <p:extLst>
      <p:ext uri="{BB962C8B-B14F-4D97-AF65-F5344CB8AC3E}">
        <p14:creationId xmlns:p14="http://schemas.microsoft.com/office/powerpoint/2010/main" val="4218377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4FE0C28-4EA6-8994-2222-6198BB822592}"/>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CB5B4B73-2D7A-7D14-099F-27BF42FC52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5089" y="691686"/>
            <a:ext cx="4590241" cy="433470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2238D45-F316-3A47-5DDB-BD60E7C40CF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67653" b="73167"/>
          <a:stretch>
            <a:fillRect/>
          </a:stretch>
        </p:blipFill>
        <p:spPr bwMode="auto">
          <a:xfrm>
            <a:off x="3485561" y="691686"/>
            <a:ext cx="5578998" cy="437036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C23B42EF-460C-9B3A-AFF2-2A0F0139DF28}"/>
              </a:ext>
            </a:extLst>
          </p:cNvPr>
          <p:cNvSpPr txBox="1"/>
          <p:nvPr/>
        </p:nvSpPr>
        <p:spPr>
          <a:xfrm>
            <a:off x="578670" y="1214906"/>
            <a:ext cx="5974183" cy="400110"/>
          </a:xfrm>
          <a:prstGeom prst="rect">
            <a:avLst/>
          </a:prstGeom>
          <a:noFill/>
        </p:spPr>
        <p:txBody>
          <a:bodyPr wrap="square" rtlCol="0">
            <a:spAutoFit/>
          </a:bodyPr>
          <a:lstStyle/>
          <a:p>
            <a:pPr marL="514350" indent="-514350">
              <a:buAutoNum type="arabicPeriod"/>
            </a:pPr>
            <a:r>
              <a:rPr lang="en-US" sz="2000" dirty="0">
                <a:solidFill>
                  <a:prstClr val="black"/>
                </a:solidFill>
                <a:latin typeface="Noto Sans Tagalog" panose="020B0502040504020204" pitchFamily="34" charset="0"/>
                <a:ea typeface="Tahoma" panose="020B0604030504040204" pitchFamily="34" charset="0"/>
                <a:cs typeface="Tahoma" panose="020B0604030504040204" pitchFamily="34" charset="0"/>
              </a:rPr>
              <a:t>Dot plot analysis </a:t>
            </a:r>
          </a:p>
        </p:txBody>
      </p:sp>
      <p:sp>
        <p:nvSpPr>
          <p:cNvPr id="6" name="TextBox 5">
            <a:extLst>
              <a:ext uri="{FF2B5EF4-FFF2-40B4-BE49-F238E27FC236}">
                <a16:creationId xmlns:a16="http://schemas.microsoft.com/office/drawing/2014/main" id="{BE9444CE-DD74-AC56-CE53-9D3460FC2D68}"/>
              </a:ext>
            </a:extLst>
          </p:cNvPr>
          <p:cNvSpPr txBox="1"/>
          <p:nvPr/>
        </p:nvSpPr>
        <p:spPr>
          <a:xfrm>
            <a:off x="498469" y="2505096"/>
            <a:ext cx="5974183" cy="707886"/>
          </a:xfrm>
          <a:prstGeom prst="rect">
            <a:avLst/>
          </a:prstGeom>
          <a:noFill/>
        </p:spPr>
        <p:txBody>
          <a:bodyPr wrap="square" rtlCol="0">
            <a:spAutoFit/>
          </a:bodyPr>
          <a:lstStyle/>
          <a:p>
            <a:r>
              <a:rPr lang="en-US" sz="2000" dirty="0">
                <a:solidFill>
                  <a:schemeClr val="tx1">
                    <a:lumMod val="50000"/>
                    <a:lumOff val="50000"/>
                  </a:schemeClr>
                </a:solidFill>
                <a:latin typeface="Noto Sans Tagalog" panose="020B0502040504020204" pitchFamily="34" charset="0"/>
                <a:ea typeface="Tahoma" panose="020B0604030504040204" pitchFamily="34" charset="0"/>
                <a:cs typeface="Tahoma" panose="020B0604030504040204" pitchFamily="34" charset="0"/>
              </a:rPr>
              <a:t>≥50% of genome</a:t>
            </a:r>
          </a:p>
          <a:p>
            <a:r>
              <a:rPr lang="en-US" sz="2000" dirty="0">
                <a:solidFill>
                  <a:schemeClr val="tx1">
                    <a:lumMod val="50000"/>
                    <a:lumOff val="50000"/>
                  </a:schemeClr>
                </a:solidFill>
                <a:latin typeface="Noto Sans Tagalog" panose="020B0502040504020204" pitchFamily="34" charset="0"/>
                <a:ea typeface="Tahoma" panose="020B0604030504040204" pitchFamily="34" charset="0"/>
                <a:cs typeface="Tahoma" panose="020B0604030504040204" pitchFamily="34" charset="0"/>
              </a:rPr>
              <a:t>“dotted” = same cluster</a:t>
            </a:r>
          </a:p>
        </p:txBody>
      </p:sp>
      <p:sp>
        <p:nvSpPr>
          <p:cNvPr id="7" name="TextBox 6">
            <a:extLst>
              <a:ext uri="{FF2B5EF4-FFF2-40B4-BE49-F238E27FC236}">
                <a16:creationId xmlns:a16="http://schemas.microsoft.com/office/drawing/2014/main" id="{6B2E16EA-3E46-C442-938A-48862615348D}"/>
              </a:ext>
            </a:extLst>
          </p:cNvPr>
          <p:cNvSpPr txBox="1"/>
          <p:nvPr/>
        </p:nvSpPr>
        <p:spPr>
          <a:xfrm>
            <a:off x="1584908" y="168466"/>
            <a:ext cx="5974183" cy="523220"/>
          </a:xfrm>
          <a:prstGeom prst="rect">
            <a:avLst/>
          </a:prstGeom>
          <a:noFill/>
        </p:spPr>
        <p:txBody>
          <a:bodyPr wrap="square" rtlCol="0">
            <a:spAutoFit/>
          </a:bodyPr>
          <a:lstStyle/>
          <a:p>
            <a:pPr algn="ctr"/>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Clustering Begins: Four Approaches</a:t>
            </a:r>
          </a:p>
        </p:txBody>
      </p:sp>
    </p:spTree>
    <p:extLst>
      <p:ext uri="{BB962C8B-B14F-4D97-AF65-F5344CB8AC3E}">
        <p14:creationId xmlns:p14="http://schemas.microsoft.com/office/powerpoint/2010/main" val="30046444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dissolve">
                                      <p:cBhvr>
                                        <p:cTn id="12" dur="500"/>
                                        <p:tgtEl>
                                          <p:spTgt spid="6">
                                            <p:txEl>
                                              <p:pRg st="0" end="0"/>
                                            </p:txEl>
                                          </p:spTgt>
                                        </p:tgtEl>
                                      </p:cBhvr>
                                    </p:animEffect>
                                  </p:childTnLst>
                                </p:cTn>
                              </p:par>
                              <p:par>
                                <p:cTn id="13" presetID="9" presetClass="entr" presetSubtype="0" fill="hold" nodeType="with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500"/>
                                        <p:tgtEl>
                                          <p:spTgt spid="6">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3"/>
                                        </p:tgtEl>
                                      </p:cBhvr>
                                    </p:animEffect>
                                    <p:set>
                                      <p:cBhvr>
                                        <p:cTn id="20" dur="1" fill="hold">
                                          <p:stCondLst>
                                            <p:cond delay="4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D8F223D-1315-843F-2CA7-926E302F338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CB3FFB2-67F4-34F4-55D0-ACEC4D5454FC}"/>
              </a:ext>
            </a:extLst>
          </p:cNvPr>
          <p:cNvSpPr txBox="1"/>
          <p:nvPr/>
        </p:nvSpPr>
        <p:spPr>
          <a:xfrm>
            <a:off x="1584908" y="168466"/>
            <a:ext cx="5974183" cy="523220"/>
          </a:xfrm>
          <a:prstGeom prst="rect">
            <a:avLst/>
          </a:prstGeom>
          <a:noFill/>
        </p:spPr>
        <p:txBody>
          <a:bodyPr wrap="square" rtlCol="0">
            <a:spAutoFit/>
          </a:bodyPr>
          <a:lstStyle/>
          <a:p>
            <a:pPr algn="ctr"/>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Clustering Begins: Four Approaches</a:t>
            </a:r>
          </a:p>
        </p:txBody>
      </p:sp>
      <p:sp>
        <p:nvSpPr>
          <p:cNvPr id="5" name="TextBox 4">
            <a:extLst>
              <a:ext uri="{FF2B5EF4-FFF2-40B4-BE49-F238E27FC236}">
                <a16:creationId xmlns:a16="http://schemas.microsoft.com/office/drawing/2014/main" id="{8B86B457-071D-6EBB-8224-F31FEE5EF6CA}"/>
              </a:ext>
            </a:extLst>
          </p:cNvPr>
          <p:cNvSpPr txBox="1"/>
          <p:nvPr/>
        </p:nvSpPr>
        <p:spPr>
          <a:xfrm>
            <a:off x="5058072" y="1168608"/>
            <a:ext cx="5974183" cy="954107"/>
          </a:xfrm>
          <a:prstGeom prst="rect">
            <a:avLst/>
          </a:prstGeom>
          <a:noFill/>
        </p:spPr>
        <p:txBody>
          <a:bodyPr wrap="square" rtlCol="0">
            <a:spAutoFit/>
          </a:bodyPr>
          <a:lstStyle/>
          <a:p>
            <a:pPr marL="514350" indent="-514350">
              <a:buFont typeface="+mj-lt"/>
              <a:buAutoNum type="arabicPeriod" startAt="2"/>
            </a:pPr>
            <a:r>
              <a:rPr lang="en-US" sz="2800" dirty="0">
                <a:solidFill>
                  <a:prstClr val="black"/>
                </a:solidFill>
                <a:latin typeface="Noto Sans Tagalog" panose="020B0502040504020204" pitchFamily="34" charset="0"/>
                <a:ea typeface="Tahoma" panose="020B0604030504040204" pitchFamily="34" charset="0"/>
                <a:cs typeface="Tahoma" panose="020B0604030504040204" pitchFamily="34" charset="0"/>
              </a:rPr>
              <a:t>Average Nucleotide</a:t>
            </a:r>
          </a:p>
          <a:p>
            <a:r>
              <a:rPr lang="en-US" sz="2800" dirty="0">
                <a:solidFill>
                  <a:prstClr val="black"/>
                </a:solidFill>
                <a:latin typeface="Noto Sans Tagalog" panose="020B0502040504020204" pitchFamily="34" charset="0"/>
                <a:ea typeface="Tahoma" panose="020B0604030504040204" pitchFamily="34" charset="0"/>
                <a:cs typeface="Tahoma" panose="020B0604030504040204" pitchFamily="34" charset="0"/>
              </a:rPr>
              <a:t>Identity (ANI)</a:t>
            </a:r>
          </a:p>
        </p:txBody>
      </p:sp>
      <p:pic>
        <p:nvPicPr>
          <p:cNvPr id="6" name="Picture 5">
            <a:extLst>
              <a:ext uri="{FF2B5EF4-FFF2-40B4-BE49-F238E27FC236}">
                <a16:creationId xmlns:a16="http://schemas.microsoft.com/office/drawing/2014/main" id="{A74987AC-5DAB-450A-CE0C-403AFBDBB4AE}"/>
              </a:ext>
            </a:extLst>
          </p:cNvPr>
          <p:cNvPicPr>
            <a:picLocks noChangeAspect="1"/>
          </p:cNvPicPr>
          <p:nvPr/>
        </p:nvPicPr>
        <p:blipFill>
          <a:blip r:embed="rId2"/>
          <a:stretch>
            <a:fillRect/>
          </a:stretch>
        </p:blipFill>
        <p:spPr>
          <a:xfrm>
            <a:off x="801547" y="2229138"/>
            <a:ext cx="7772400" cy="2189931"/>
          </a:xfrm>
          <a:prstGeom prst="rect">
            <a:avLst/>
          </a:prstGeom>
        </p:spPr>
      </p:pic>
    </p:spTree>
    <p:extLst>
      <p:ext uri="{BB962C8B-B14F-4D97-AF65-F5344CB8AC3E}">
        <p14:creationId xmlns:p14="http://schemas.microsoft.com/office/powerpoint/2010/main" val="12406521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FFAA529-4372-9FEF-F791-E59236DD903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1B4C374-CA9B-422C-5447-8368A610DFF5}"/>
              </a:ext>
            </a:extLst>
          </p:cNvPr>
          <p:cNvSpPr txBox="1"/>
          <p:nvPr/>
        </p:nvSpPr>
        <p:spPr>
          <a:xfrm>
            <a:off x="1584908" y="168466"/>
            <a:ext cx="5974183" cy="523220"/>
          </a:xfrm>
          <a:prstGeom prst="rect">
            <a:avLst/>
          </a:prstGeom>
          <a:noFill/>
        </p:spPr>
        <p:txBody>
          <a:bodyPr wrap="square" rtlCol="0">
            <a:spAutoFit/>
          </a:bodyPr>
          <a:lstStyle/>
          <a:p>
            <a:pPr algn="ctr"/>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Clustering Begins: Four Approaches</a:t>
            </a:r>
          </a:p>
        </p:txBody>
      </p:sp>
      <p:sp>
        <p:nvSpPr>
          <p:cNvPr id="5" name="TextBox 4">
            <a:extLst>
              <a:ext uri="{FF2B5EF4-FFF2-40B4-BE49-F238E27FC236}">
                <a16:creationId xmlns:a16="http://schemas.microsoft.com/office/drawing/2014/main" id="{E5037DF7-4429-2BE6-EC3A-31E48A4E46BB}"/>
              </a:ext>
            </a:extLst>
          </p:cNvPr>
          <p:cNvSpPr txBox="1"/>
          <p:nvPr/>
        </p:nvSpPr>
        <p:spPr>
          <a:xfrm>
            <a:off x="868036" y="3286774"/>
            <a:ext cx="5974183" cy="954107"/>
          </a:xfrm>
          <a:prstGeom prst="rect">
            <a:avLst/>
          </a:prstGeom>
          <a:noFill/>
        </p:spPr>
        <p:txBody>
          <a:bodyPr wrap="square" rtlCol="0">
            <a:spAutoFit/>
          </a:bodyPr>
          <a:lstStyle/>
          <a:p>
            <a:pPr marL="514350" indent="-514350">
              <a:buFont typeface="+mj-lt"/>
              <a:buAutoNum type="arabicPeriod" startAt="3"/>
            </a:pPr>
            <a:r>
              <a:rPr lang="en-US" sz="2800" dirty="0">
                <a:solidFill>
                  <a:prstClr val="black"/>
                </a:solidFill>
                <a:latin typeface="Noto Sans Tagalog" panose="020B0502040504020204" pitchFamily="34" charset="0"/>
                <a:ea typeface="Tahoma" panose="020B0604030504040204" pitchFamily="34" charset="0"/>
                <a:cs typeface="Tahoma" panose="020B0604030504040204" pitchFamily="34" charset="0"/>
              </a:rPr>
              <a:t>Gene content</a:t>
            </a:r>
          </a:p>
          <a:p>
            <a:r>
              <a:rPr lang="en-US" sz="2800" dirty="0">
                <a:solidFill>
                  <a:prstClr val="black"/>
                </a:solidFill>
                <a:latin typeface="Noto Sans Tagalog" panose="020B0502040504020204" pitchFamily="34" charset="0"/>
                <a:ea typeface="Tahoma" panose="020B0604030504040204" pitchFamily="34" charset="0"/>
                <a:cs typeface="Tahoma" panose="020B0604030504040204" pitchFamily="34" charset="0"/>
              </a:rPr>
              <a:t>analysis (</a:t>
            </a:r>
            <a:r>
              <a:rPr lang="en-US" sz="2800" dirty="0" err="1">
                <a:solidFill>
                  <a:prstClr val="black"/>
                </a:solidFill>
                <a:latin typeface="Noto Sans Tagalog" panose="020B0502040504020204" pitchFamily="34" charset="0"/>
                <a:ea typeface="Tahoma" panose="020B0604030504040204" pitchFamily="34" charset="0"/>
                <a:cs typeface="Tahoma" panose="020B0604030504040204" pitchFamily="34" charset="0"/>
              </a:rPr>
              <a:t>Splitstree</a:t>
            </a:r>
            <a:r>
              <a:rPr lang="en-US" sz="2800" dirty="0">
                <a:solidFill>
                  <a:prstClr val="black"/>
                </a:solidFill>
                <a:latin typeface="Noto Sans Tagalog" panose="020B0502040504020204" pitchFamily="34" charset="0"/>
                <a:ea typeface="Tahoma" panose="020B0604030504040204" pitchFamily="34" charset="0"/>
                <a:cs typeface="Tahoma" panose="020B0604030504040204" pitchFamily="34" charset="0"/>
              </a:rPr>
              <a:t>)</a:t>
            </a:r>
          </a:p>
        </p:txBody>
      </p:sp>
      <p:pic>
        <p:nvPicPr>
          <p:cNvPr id="2" name="Picture 1">
            <a:extLst>
              <a:ext uri="{FF2B5EF4-FFF2-40B4-BE49-F238E27FC236}">
                <a16:creationId xmlns:a16="http://schemas.microsoft.com/office/drawing/2014/main" id="{5C704EB3-F361-3397-0B87-269D965F23B3}"/>
              </a:ext>
            </a:extLst>
          </p:cNvPr>
          <p:cNvPicPr>
            <a:picLocks noChangeAspect="1"/>
          </p:cNvPicPr>
          <p:nvPr/>
        </p:nvPicPr>
        <p:blipFill>
          <a:blip r:embed="rId2"/>
          <a:stretch>
            <a:fillRect/>
          </a:stretch>
        </p:blipFill>
        <p:spPr>
          <a:xfrm>
            <a:off x="3784921" y="920945"/>
            <a:ext cx="4965539" cy="3906580"/>
          </a:xfrm>
          <a:prstGeom prst="rect">
            <a:avLst/>
          </a:prstGeom>
        </p:spPr>
      </p:pic>
    </p:spTree>
    <p:extLst>
      <p:ext uri="{BB962C8B-B14F-4D97-AF65-F5344CB8AC3E}">
        <p14:creationId xmlns:p14="http://schemas.microsoft.com/office/powerpoint/2010/main" val="30845422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DE63562-ED2E-8F63-B116-868B0642827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123B6AC-5D7D-4A9F-03DA-3A4D1C198939}"/>
              </a:ext>
            </a:extLst>
          </p:cNvPr>
          <p:cNvSpPr txBox="1"/>
          <p:nvPr/>
        </p:nvSpPr>
        <p:spPr>
          <a:xfrm>
            <a:off x="1584908" y="168466"/>
            <a:ext cx="5974183" cy="523220"/>
          </a:xfrm>
          <a:prstGeom prst="rect">
            <a:avLst/>
          </a:prstGeom>
          <a:noFill/>
        </p:spPr>
        <p:txBody>
          <a:bodyPr wrap="square" rtlCol="0">
            <a:spAutoFit/>
          </a:bodyPr>
          <a:lstStyle/>
          <a:p>
            <a:pPr algn="ctr"/>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Clustering Begins: Four Approaches</a:t>
            </a:r>
          </a:p>
        </p:txBody>
      </p:sp>
      <p:sp>
        <p:nvSpPr>
          <p:cNvPr id="5" name="TextBox 4">
            <a:extLst>
              <a:ext uri="{FF2B5EF4-FFF2-40B4-BE49-F238E27FC236}">
                <a16:creationId xmlns:a16="http://schemas.microsoft.com/office/drawing/2014/main" id="{0C8BDCEE-BE15-6E51-826C-03BF322E037C}"/>
              </a:ext>
            </a:extLst>
          </p:cNvPr>
          <p:cNvSpPr txBox="1"/>
          <p:nvPr/>
        </p:nvSpPr>
        <p:spPr>
          <a:xfrm>
            <a:off x="4768705" y="3255083"/>
            <a:ext cx="5974183" cy="954107"/>
          </a:xfrm>
          <a:prstGeom prst="rect">
            <a:avLst/>
          </a:prstGeom>
          <a:noFill/>
        </p:spPr>
        <p:txBody>
          <a:bodyPr wrap="square" rtlCol="0">
            <a:spAutoFit/>
          </a:bodyPr>
          <a:lstStyle/>
          <a:p>
            <a:pPr marL="514350" indent="-514350">
              <a:buFont typeface="+mj-lt"/>
              <a:buAutoNum type="arabicPeriod" startAt="4"/>
            </a:pPr>
            <a:r>
              <a:rPr lang="en-US" sz="2800" dirty="0">
                <a:solidFill>
                  <a:prstClr val="black"/>
                </a:solidFill>
                <a:latin typeface="Noto Sans Tagalog" panose="020B0502040504020204" pitchFamily="34" charset="0"/>
                <a:ea typeface="Tahoma" panose="020B0604030504040204" pitchFamily="34" charset="0"/>
                <a:cs typeface="Tahoma" panose="020B0604030504040204" pitchFamily="34" charset="0"/>
              </a:rPr>
              <a:t>Pairwise comparison</a:t>
            </a:r>
          </a:p>
          <a:p>
            <a:r>
              <a:rPr lang="en-US" sz="2800" dirty="0">
                <a:solidFill>
                  <a:prstClr val="black"/>
                </a:solidFill>
                <a:latin typeface="Noto Sans Tagalog" panose="020B0502040504020204" pitchFamily="34" charset="0"/>
                <a:ea typeface="Tahoma" panose="020B0604030504040204" pitchFamily="34" charset="0"/>
                <a:cs typeface="Tahoma" panose="020B0604030504040204" pitchFamily="34" charset="0"/>
              </a:rPr>
              <a:t>(synteny)</a:t>
            </a:r>
          </a:p>
        </p:txBody>
      </p:sp>
      <p:pic>
        <p:nvPicPr>
          <p:cNvPr id="7" name="Picture 6" descr="A close-up of a chart&#10;&#10;AI-generated content may be incorrect.">
            <a:extLst>
              <a:ext uri="{FF2B5EF4-FFF2-40B4-BE49-F238E27FC236}">
                <a16:creationId xmlns:a16="http://schemas.microsoft.com/office/drawing/2014/main" id="{637F2CE0-09B0-A778-E82A-D38AD5114F09}"/>
              </a:ext>
            </a:extLst>
          </p:cNvPr>
          <p:cNvPicPr>
            <a:picLocks noChangeAspect="1"/>
          </p:cNvPicPr>
          <p:nvPr/>
        </p:nvPicPr>
        <p:blipFill>
          <a:blip r:embed="rId2"/>
          <a:srcRect r="24263"/>
          <a:stretch>
            <a:fillRect/>
          </a:stretch>
        </p:blipFill>
        <p:spPr>
          <a:xfrm>
            <a:off x="-19051" y="1004280"/>
            <a:ext cx="9144001" cy="4139220"/>
          </a:xfrm>
          <a:prstGeom prst="rect">
            <a:avLst/>
          </a:prstGeom>
        </p:spPr>
      </p:pic>
    </p:spTree>
    <p:extLst>
      <p:ext uri="{BB962C8B-B14F-4D97-AF65-F5344CB8AC3E}">
        <p14:creationId xmlns:p14="http://schemas.microsoft.com/office/powerpoint/2010/main" val="169318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DDBFA3E-16AB-ADB1-B1BC-F310BFC2C9E9}"/>
            </a:ext>
          </a:extLst>
        </p:cNvPr>
        <p:cNvGrpSpPr/>
        <p:nvPr/>
      </p:nvGrpSpPr>
      <p:grpSpPr>
        <a:xfrm>
          <a:off x="0" y="0"/>
          <a:ext cx="0" cy="0"/>
          <a:chOff x="0" y="0"/>
          <a:chExt cx="0" cy="0"/>
        </a:xfrm>
      </p:grpSpPr>
      <p:pic>
        <p:nvPicPr>
          <p:cNvPr id="2" name="Picture 2">
            <a:extLst>
              <a:ext uri="{FF2B5EF4-FFF2-40B4-BE49-F238E27FC236}">
                <a16:creationId xmlns:a16="http://schemas.microsoft.com/office/drawing/2014/main" id="{7B4FC983-95FF-9BC1-3174-B7C8A2AB3F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9636" y="691686"/>
            <a:ext cx="1902798" cy="179687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034D61B4-CE3A-D363-DB94-B5337DCC527B}"/>
              </a:ext>
            </a:extLst>
          </p:cNvPr>
          <p:cNvPicPr>
            <a:picLocks noChangeAspect="1"/>
          </p:cNvPicPr>
          <p:nvPr/>
        </p:nvPicPr>
        <p:blipFill>
          <a:blip r:embed="rId3"/>
          <a:stretch>
            <a:fillRect/>
          </a:stretch>
        </p:blipFill>
        <p:spPr>
          <a:xfrm>
            <a:off x="3347222" y="812398"/>
            <a:ext cx="5497061" cy="1548837"/>
          </a:xfrm>
          <a:prstGeom prst="rect">
            <a:avLst/>
          </a:prstGeom>
        </p:spPr>
      </p:pic>
      <p:pic>
        <p:nvPicPr>
          <p:cNvPr id="5" name="Picture 4">
            <a:extLst>
              <a:ext uri="{FF2B5EF4-FFF2-40B4-BE49-F238E27FC236}">
                <a16:creationId xmlns:a16="http://schemas.microsoft.com/office/drawing/2014/main" id="{F6AF25C5-13C2-3695-A402-7305771EA207}"/>
              </a:ext>
            </a:extLst>
          </p:cNvPr>
          <p:cNvPicPr>
            <a:picLocks noChangeAspect="1"/>
          </p:cNvPicPr>
          <p:nvPr/>
        </p:nvPicPr>
        <p:blipFill>
          <a:blip r:embed="rId4"/>
          <a:stretch>
            <a:fillRect/>
          </a:stretch>
        </p:blipFill>
        <p:spPr>
          <a:xfrm>
            <a:off x="801364" y="2548600"/>
            <a:ext cx="3149539" cy="2477863"/>
          </a:xfrm>
          <a:prstGeom prst="rect">
            <a:avLst/>
          </a:prstGeom>
        </p:spPr>
      </p:pic>
      <p:sp>
        <p:nvSpPr>
          <p:cNvPr id="8" name="TextBox 7">
            <a:extLst>
              <a:ext uri="{FF2B5EF4-FFF2-40B4-BE49-F238E27FC236}">
                <a16:creationId xmlns:a16="http://schemas.microsoft.com/office/drawing/2014/main" id="{E0176C5F-EB99-8710-1D4B-E1AC2A6122CB}"/>
              </a:ext>
            </a:extLst>
          </p:cNvPr>
          <p:cNvSpPr txBox="1"/>
          <p:nvPr/>
        </p:nvSpPr>
        <p:spPr>
          <a:xfrm>
            <a:off x="1584908" y="168466"/>
            <a:ext cx="5974183" cy="523220"/>
          </a:xfrm>
          <a:prstGeom prst="rect">
            <a:avLst/>
          </a:prstGeom>
          <a:noFill/>
        </p:spPr>
        <p:txBody>
          <a:bodyPr wrap="square" rtlCol="0">
            <a:spAutoFit/>
          </a:bodyPr>
          <a:lstStyle/>
          <a:p>
            <a:pPr algn="ctr"/>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Clustering Begins: Four Approaches</a:t>
            </a:r>
          </a:p>
        </p:txBody>
      </p:sp>
      <p:pic>
        <p:nvPicPr>
          <p:cNvPr id="9" name="Picture 8" descr="A close-up of a chart&#10;&#10;AI-generated content may be incorrect.">
            <a:extLst>
              <a:ext uri="{FF2B5EF4-FFF2-40B4-BE49-F238E27FC236}">
                <a16:creationId xmlns:a16="http://schemas.microsoft.com/office/drawing/2014/main" id="{47FB69DE-53C8-4FD8-1770-C4247E0F242A}"/>
              </a:ext>
            </a:extLst>
          </p:cNvPr>
          <p:cNvPicPr>
            <a:picLocks noChangeAspect="1"/>
          </p:cNvPicPr>
          <p:nvPr/>
        </p:nvPicPr>
        <p:blipFill>
          <a:blip r:embed="rId5"/>
          <a:srcRect r="24263"/>
          <a:stretch>
            <a:fillRect/>
          </a:stretch>
        </p:blipFill>
        <p:spPr>
          <a:xfrm>
            <a:off x="4089400" y="2715940"/>
            <a:ext cx="4857750" cy="2198960"/>
          </a:xfrm>
          <a:prstGeom prst="rect">
            <a:avLst/>
          </a:prstGeom>
        </p:spPr>
      </p:pic>
    </p:spTree>
    <p:extLst>
      <p:ext uri="{BB962C8B-B14F-4D97-AF65-F5344CB8AC3E}">
        <p14:creationId xmlns:p14="http://schemas.microsoft.com/office/powerpoint/2010/main" val="29617539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AC6F19-CEAD-5DF3-52E9-23FCE4884E00}"/>
            </a:ext>
          </a:extLst>
        </p:cNvPr>
        <p:cNvGrpSpPr/>
        <p:nvPr/>
      </p:nvGrpSpPr>
      <p:grpSpPr>
        <a:xfrm>
          <a:off x="0" y="0"/>
          <a:ext cx="0" cy="0"/>
          <a:chOff x="0" y="0"/>
          <a:chExt cx="0" cy="0"/>
        </a:xfrm>
      </p:grpSpPr>
      <p:pic>
        <p:nvPicPr>
          <p:cNvPr id="4" name="Picture 3" descr="A screenshot of a computer&#10;&#10;AI-generated content may be incorrect.">
            <a:extLst>
              <a:ext uri="{FF2B5EF4-FFF2-40B4-BE49-F238E27FC236}">
                <a16:creationId xmlns:a16="http://schemas.microsoft.com/office/drawing/2014/main" id="{70A0108A-F1F7-4A28-529D-2FE39863F370}"/>
              </a:ext>
            </a:extLst>
          </p:cNvPr>
          <p:cNvPicPr>
            <a:picLocks noChangeAspect="1"/>
          </p:cNvPicPr>
          <p:nvPr/>
        </p:nvPicPr>
        <p:blipFill rotWithShape="1">
          <a:blip r:embed="rId2"/>
          <a:srcRect l="20673" t="13486" r="18545" b="6494"/>
          <a:stretch>
            <a:fillRect/>
          </a:stretch>
        </p:blipFill>
        <p:spPr>
          <a:xfrm>
            <a:off x="2238107" y="-11576"/>
            <a:ext cx="6327159" cy="5190248"/>
          </a:xfrm>
          <a:prstGeom prst="rect">
            <a:avLst/>
          </a:prstGeom>
        </p:spPr>
      </p:pic>
    </p:spTree>
    <p:extLst>
      <p:ext uri="{BB962C8B-B14F-4D97-AF65-F5344CB8AC3E}">
        <p14:creationId xmlns:p14="http://schemas.microsoft.com/office/powerpoint/2010/main" val="84804521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4096A2-16FA-9742-CB33-8E46593A0548}"/>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C8CF642C-AB1F-2272-DC6C-5BE91A43AE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88638" y="0"/>
            <a:ext cx="3771900" cy="5143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A2B99E90-6CDA-90AF-4ACF-634D968B0C3E}"/>
              </a:ext>
            </a:extLst>
          </p:cNvPr>
          <p:cNvSpPr txBox="1"/>
          <p:nvPr/>
        </p:nvSpPr>
        <p:spPr>
          <a:xfrm>
            <a:off x="1864430" y="1543222"/>
            <a:ext cx="3896781" cy="1754326"/>
          </a:xfrm>
          <a:prstGeom prst="rect">
            <a:avLst/>
          </a:prstGeom>
          <a:noFill/>
        </p:spPr>
        <p:txBody>
          <a:bodyPr wrap="square">
            <a:spAutoFit/>
          </a:bodyPr>
          <a:lstStyle/>
          <a:p>
            <a:r>
              <a:rPr lang="en-US" sz="1800" b="0" i="0" u="none" strike="noStrike" dirty="0">
                <a:solidFill>
                  <a:srgbClr val="000000"/>
                </a:solidFill>
                <a:effectLst/>
                <a:latin typeface="Noto Sans Tagalog" panose="020B0502040504020204" pitchFamily="34" charset="0"/>
              </a:rPr>
              <a:t>“Currently, it is not yet clear whether the tailed phages can be divided into multiple, genetically coherent groups, or whether they will be seen to be an indivisible </a:t>
            </a:r>
            <a:r>
              <a:rPr lang="en-US" sz="1800" b="1" i="0" u="none" strike="noStrike" dirty="0">
                <a:solidFill>
                  <a:srgbClr val="000000"/>
                </a:solidFill>
                <a:effectLst/>
                <a:latin typeface="Noto Sans Tagalog" panose="020B0502040504020204" pitchFamily="34" charset="0"/>
              </a:rPr>
              <a:t>continuum</a:t>
            </a:r>
            <a:r>
              <a:rPr lang="en-US" sz="1800" b="0" i="0" u="none" strike="noStrike" dirty="0">
                <a:solidFill>
                  <a:srgbClr val="000000"/>
                </a:solidFill>
                <a:effectLst/>
                <a:latin typeface="Noto Sans Tagalog" panose="020B0502040504020204" pitchFamily="34" charset="0"/>
              </a:rPr>
              <a:t> of types when sufficient data are available.”</a:t>
            </a:r>
            <a:endParaRPr lang="en-US" dirty="0">
              <a:latin typeface="Noto Sans Tagalog" panose="020B0502040504020204" pitchFamily="34" charset="0"/>
            </a:endParaRPr>
          </a:p>
        </p:txBody>
      </p:sp>
      <p:sp>
        <p:nvSpPr>
          <p:cNvPr id="4" name="TextBox 3">
            <a:extLst>
              <a:ext uri="{FF2B5EF4-FFF2-40B4-BE49-F238E27FC236}">
                <a16:creationId xmlns:a16="http://schemas.microsoft.com/office/drawing/2014/main" id="{E51541E4-0A9E-F8C0-150F-3DDBA4EB7C69}"/>
              </a:ext>
            </a:extLst>
          </p:cNvPr>
          <p:cNvSpPr txBox="1"/>
          <p:nvPr/>
        </p:nvSpPr>
        <p:spPr>
          <a:xfrm>
            <a:off x="1864430" y="279977"/>
            <a:ext cx="3771900"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60 Phages Clustered!</a:t>
            </a:r>
          </a:p>
        </p:txBody>
      </p:sp>
      <p:sp>
        <p:nvSpPr>
          <p:cNvPr id="7" name="TextBox 6">
            <a:extLst>
              <a:ext uri="{FF2B5EF4-FFF2-40B4-BE49-F238E27FC236}">
                <a16:creationId xmlns:a16="http://schemas.microsoft.com/office/drawing/2014/main" id="{94F6820D-29A0-32EB-F949-FBC2F70D9F9A}"/>
              </a:ext>
            </a:extLst>
          </p:cNvPr>
          <p:cNvSpPr txBox="1"/>
          <p:nvPr/>
        </p:nvSpPr>
        <p:spPr>
          <a:xfrm>
            <a:off x="1906972" y="926761"/>
            <a:ext cx="3896781" cy="369332"/>
          </a:xfrm>
          <a:prstGeom prst="rect">
            <a:avLst/>
          </a:prstGeom>
          <a:noFill/>
        </p:spPr>
        <p:txBody>
          <a:bodyPr wrap="square">
            <a:spAutoFit/>
          </a:bodyPr>
          <a:lstStyle/>
          <a:p>
            <a:r>
              <a:rPr lang="en-US" sz="1800" b="0" i="0" u="none" strike="noStrike" dirty="0">
                <a:solidFill>
                  <a:srgbClr val="000000"/>
                </a:solidFill>
                <a:effectLst/>
                <a:latin typeface="Noto Sans Tagalog" panose="020B0502040504020204" pitchFamily="34" charset="0"/>
              </a:rPr>
              <a:t>9 Clusters, 5 Singletons</a:t>
            </a:r>
            <a:endParaRPr lang="en-US" dirty="0">
              <a:latin typeface="Noto Sans Tagalog" panose="020B0502040504020204" pitchFamily="34" charset="0"/>
            </a:endParaRPr>
          </a:p>
        </p:txBody>
      </p:sp>
      <p:sp>
        <p:nvSpPr>
          <p:cNvPr id="8" name="TextBox 7">
            <a:extLst>
              <a:ext uri="{FF2B5EF4-FFF2-40B4-BE49-F238E27FC236}">
                <a16:creationId xmlns:a16="http://schemas.microsoft.com/office/drawing/2014/main" id="{5C5A1E82-564D-AF03-6981-C0F7D5E73451}"/>
              </a:ext>
            </a:extLst>
          </p:cNvPr>
          <p:cNvSpPr txBox="1"/>
          <p:nvPr/>
        </p:nvSpPr>
        <p:spPr>
          <a:xfrm>
            <a:off x="1864429" y="3714407"/>
            <a:ext cx="3896781" cy="646331"/>
          </a:xfrm>
          <a:prstGeom prst="rect">
            <a:avLst/>
          </a:prstGeom>
          <a:noFill/>
        </p:spPr>
        <p:txBody>
          <a:bodyPr wrap="square">
            <a:spAutoFit/>
          </a:bodyPr>
          <a:lstStyle/>
          <a:p>
            <a:r>
              <a:rPr lang="en-US" sz="1800" b="0" i="0" u="none" strike="noStrike" dirty="0">
                <a:solidFill>
                  <a:srgbClr val="000000"/>
                </a:solidFill>
                <a:effectLst/>
                <a:latin typeface="Noto Sans Tagalog" panose="020B0502040504020204" pitchFamily="34" charset="0"/>
              </a:rPr>
              <a:t>Sampling plays a major role…</a:t>
            </a:r>
          </a:p>
          <a:p>
            <a:r>
              <a:rPr lang="en-US" sz="1800" b="0" i="0" u="none" strike="noStrike" dirty="0">
                <a:solidFill>
                  <a:srgbClr val="000000"/>
                </a:solidFill>
                <a:effectLst/>
                <a:latin typeface="Noto Sans Tagalog" panose="020B0502040504020204" pitchFamily="34" charset="0"/>
              </a:rPr>
              <a:t>SEA-PHAGES to the rescue!</a:t>
            </a:r>
            <a:endParaRPr lang="en-US" dirty="0">
              <a:latin typeface="Noto Sans Tagalog" panose="020B0502040504020204" pitchFamily="34" charset="0"/>
            </a:endParaRPr>
          </a:p>
        </p:txBody>
      </p:sp>
    </p:spTree>
    <p:extLst>
      <p:ext uri="{BB962C8B-B14F-4D97-AF65-F5344CB8AC3E}">
        <p14:creationId xmlns:p14="http://schemas.microsoft.com/office/powerpoint/2010/main" val="4085870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9B44B1-D040-9C25-A6C5-2BB5770A09F1}"/>
            </a:ext>
          </a:extLst>
        </p:cNvPr>
        <p:cNvGrpSpPr/>
        <p:nvPr/>
      </p:nvGrpSpPr>
      <p:grpSpPr>
        <a:xfrm>
          <a:off x="0" y="0"/>
          <a:ext cx="0" cy="0"/>
          <a:chOff x="0" y="0"/>
          <a:chExt cx="0" cy="0"/>
        </a:xfrm>
      </p:grpSpPr>
      <p:pic>
        <p:nvPicPr>
          <p:cNvPr id="5" name="Picture 4" descr="A close-up of a research paper&#10;&#10;AI-generated content may be incorrect.">
            <a:extLst>
              <a:ext uri="{FF2B5EF4-FFF2-40B4-BE49-F238E27FC236}">
                <a16:creationId xmlns:a16="http://schemas.microsoft.com/office/drawing/2014/main" id="{74274BAE-90D7-9FAB-C38E-8151ADBFB170}"/>
              </a:ext>
            </a:extLst>
          </p:cNvPr>
          <p:cNvPicPr>
            <a:picLocks noChangeAspect="1"/>
          </p:cNvPicPr>
          <p:nvPr/>
        </p:nvPicPr>
        <p:blipFill>
          <a:blip r:embed="rId3"/>
          <a:srcRect l="3475" t="2642"/>
          <a:stretch>
            <a:fillRect/>
          </a:stretch>
        </p:blipFill>
        <p:spPr>
          <a:xfrm>
            <a:off x="1729946" y="98853"/>
            <a:ext cx="7339912" cy="5007575"/>
          </a:xfrm>
          <a:prstGeom prst="rect">
            <a:avLst/>
          </a:prstGeom>
        </p:spPr>
      </p:pic>
      <p:sp>
        <p:nvSpPr>
          <p:cNvPr id="6" name="TextBox 5">
            <a:extLst>
              <a:ext uri="{FF2B5EF4-FFF2-40B4-BE49-F238E27FC236}">
                <a16:creationId xmlns:a16="http://schemas.microsoft.com/office/drawing/2014/main" id="{8F581640-188A-C99E-1B1F-DCA060583917}"/>
              </a:ext>
            </a:extLst>
          </p:cNvPr>
          <p:cNvSpPr txBox="1"/>
          <p:nvPr/>
        </p:nvSpPr>
        <p:spPr>
          <a:xfrm rot="16200000">
            <a:off x="910418" y="2635214"/>
            <a:ext cx="3136371" cy="400110"/>
          </a:xfrm>
          <a:prstGeom prst="rect">
            <a:avLst/>
          </a:prstGeom>
          <a:noFill/>
        </p:spPr>
        <p:txBody>
          <a:bodyPr wrap="none" rtlCol="0">
            <a:spAutoFit/>
          </a:bodyPr>
          <a:lstStyle/>
          <a:p>
            <a:r>
              <a:rPr lang="en-US" sz="2000" dirty="0">
                <a:latin typeface="Noto Sans Tagalog" panose="020B0502040504020204" pitchFamily="34" charset="0"/>
              </a:rPr>
              <a:t>627 sequenced </a:t>
            </a:r>
            <a:r>
              <a:rPr lang="en-US" sz="2000" dirty="0" err="1">
                <a:latin typeface="Noto Sans Tagalog" panose="020B0502040504020204" pitchFamily="34" charset="0"/>
              </a:rPr>
              <a:t>mycophages</a:t>
            </a:r>
            <a:endParaRPr lang="en-US" sz="2000" dirty="0">
              <a:latin typeface="Noto Sans Tagalog" panose="020B0502040504020204" pitchFamily="34" charset="0"/>
            </a:endParaRPr>
          </a:p>
        </p:txBody>
      </p:sp>
      <p:sp>
        <p:nvSpPr>
          <p:cNvPr id="7" name="TextBox 6">
            <a:extLst>
              <a:ext uri="{FF2B5EF4-FFF2-40B4-BE49-F238E27FC236}">
                <a16:creationId xmlns:a16="http://schemas.microsoft.com/office/drawing/2014/main" id="{5986A251-9C0E-7F16-FF4A-5BF36295D99F}"/>
              </a:ext>
            </a:extLst>
          </p:cNvPr>
          <p:cNvSpPr txBox="1"/>
          <p:nvPr/>
        </p:nvSpPr>
        <p:spPr>
          <a:xfrm>
            <a:off x="2059302" y="4521427"/>
            <a:ext cx="3771900"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2015</a:t>
            </a:r>
          </a:p>
        </p:txBody>
      </p:sp>
    </p:spTree>
    <p:extLst>
      <p:ext uri="{BB962C8B-B14F-4D97-AF65-F5344CB8AC3E}">
        <p14:creationId xmlns:p14="http://schemas.microsoft.com/office/powerpoint/2010/main" val="2108440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53FA3F-99C1-5FD5-B92C-920F8F5D6FD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25E6B62-7A02-A38A-4D96-C1BC26555833}"/>
              </a:ext>
            </a:extLst>
          </p:cNvPr>
          <p:cNvPicPr>
            <a:picLocks noChangeAspect="1"/>
          </p:cNvPicPr>
          <p:nvPr/>
        </p:nvPicPr>
        <p:blipFill>
          <a:blip r:embed="rId2"/>
          <a:stretch>
            <a:fillRect/>
          </a:stretch>
        </p:blipFill>
        <p:spPr>
          <a:xfrm>
            <a:off x="1997759" y="0"/>
            <a:ext cx="6853714" cy="5143500"/>
          </a:xfrm>
          <a:prstGeom prst="rect">
            <a:avLst/>
          </a:prstGeom>
        </p:spPr>
      </p:pic>
    </p:spTree>
    <p:extLst>
      <p:ext uri="{BB962C8B-B14F-4D97-AF65-F5344CB8AC3E}">
        <p14:creationId xmlns:p14="http://schemas.microsoft.com/office/powerpoint/2010/main" val="32195813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4A8E3-4F33-C2B1-4B17-3F40333C30A7}"/>
            </a:ext>
          </a:extLst>
        </p:cNvPr>
        <p:cNvGrpSpPr/>
        <p:nvPr/>
      </p:nvGrpSpPr>
      <p:grpSpPr>
        <a:xfrm>
          <a:off x="0" y="0"/>
          <a:ext cx="0" cy="0"/>
          <a:chOff x="0" y="0"/>
          <a:chExt cx="0" cy="0"/>
        </a:xfrm>
      </p:grpSpPr>
      <p:pic>
        <p:nvPicPr>
          <p:cNvPr id="3074" name="Picture 2">
            <a:extLst>
              <a:ext uri="{FF2B5EF4-FFF2-40B4-BE49-F238E27FC236}">
                <a16:creationId xmlns:a16="http://schemas.microsoft.com/office/drawing/2014/main" id="{3814276D-DB28-F4D0-7E2C-97F16C0BA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3480" y="677663"/>
            <a:ext cx="5043134" cy="435494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B57047F-0A48-0303-11B0-8146F6C5C1E7}"/>
              </a:ext>
            </a:extLst>
          </p:cNvPr>
          <p:cNvSpPr txBox="1"/>
          <p:nvPr/>
        </p:nvSpPr>
        <p:spPr>
          <a:xfrm>
            <a:off x="1757911" y="110892"/>
            <a:ext cx="6674090"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Different Clusters are Differently Different</a:t>
            </a:r>
          </a:p>
        </p:txBody>
      </p:sp>
    </p:spTree>
    <p:extLst>
      <p:ext uri="{BB962C8B-B14F-4D97-AF65-F5344CB8AC3E}">
        <p14:creationId xmlns:p14="http://schemas.microsoft.com/office/powerpoint/2010/main" val="2638880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DB7196-5A7F-43A1-810C-8B286ECFE9BA}"/>
            </a:ext>
          </a:extLst>
        </p:cNvPr>
        <p:cNvGrpSpPr/>
        <p:nvPr/>
      </p:nvGrpSpPr>
      <p:grpSpPr>
        <a:xfrm>
          <a:off x="0" y="0"/>
          <a:ext cx="0" cy="0"/>
          <a:chOff x="0" y="0"/>
          <a:chExt cx="0" cy="0"/>
        </a:xfrm>
      </p:grpSpPr>
      <p:pic>
        <p:nvPicPr>
          <p:cNvPr id="4098" name="Picture 2">
            <a:extLst>
              <a:ext uri="{FF2B5EF4-FFF2-40B4-BE49-F238E27FC236}">
                <a16:creationId xmlns:a16="http://schemas.microsoft.com/office/drawing/2014/main" id="{A599362A-B011-FF41-D59B-CFB5B30CE2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7923" y="533889"/>
            <a:ext cx="5508154" cy="449871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C02BF445-BBA3-CEFB-3A98-08C98C14C8A1}"/>
              </a:ext>
            </a:extLst>
          </p:cNvPr>
          <p:cNvSpPr txBox="1"/>
          <p:nvPr/>
        </p:nvSpPr>
        <p:spPr>
          <a:xfrm>
            <a:off x="1757911" y="110892"/>
            <a:ext cx="6674090"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Different Clusters are Differently Different</a:t>
            </a:r>
          </a:p>
        </p:txBody>
      </p:sp>
      <p:sp>
        <p:nvSpPr>
          <p:cNvPr id="7" name="TextBox 6">
            <a:extLst>
              <a:ext uri="{FF2B5EF4-FFF2-40B4-BE49-F238E27FC236}">
                <a16:creationId xmlns:a16="http://schemas.microsoft.com/office/drawing/2014/main" id="{628E41CC-06A9-D30C-0EDC-34BD26ED6FCC}"/>
              </a:ext>
            </a:extLst>
          </p:cNvPr>
          <p:cNvSpPr txBox="1"/>
          <p:nvPr/>
        </p:nvSpPr>
        <p:spPr>
          <a:xfrm>
            <a:off x="7175605" y="1692262"/>
            <a:ext cx="1817923" cy="2031325"/>
          </a:xfrm>
          <a:prstGeom prst="rect">
            <a:avLst/>
          </a:prstGeom>
          <a:noFill/>
        </p:spPr>
        <p:txBody>
          <a:bodyPr wrap="square" rtlCol="0">
            <a:spAutoFit/>
          </a:bodyPr>
          <a:lstStyle/>
          <a:p>
            <a:r>
              <a:rPr lang="en-US" dirty="0">
                <a:latin typeface="Noto Sans Tagalog" panose="020B0502040504020204" pitchFamily="34" charset="0"/>
              </a:rPr>
              <a:t>Because clusters differ in internal cohesiveness, it’s impossible to set a single stable subclustering cutoff value.</a:t>
            </a:r>
          </a:p>
        </p:txBody>
      </p:sp>
    </p:spTree>
    <p:extLst>
      <p:ext uri="{BB962C8B-B14F-4D97-AF65-F5344CB8AC3E}">
        <p14:creationId xmlns:p14="http://schemas.microsoft.com/office/powerpoint/2010/main" val="40069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BAA657-5F40-EFC9-BBE1-988938A124B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EB7BD44-614E-9F7E-3C02-1A14E60CCAD3}"/>
              </a:ext>
            </a:extLst>
          </p:cNvPr>
          <p:cNvSpPr txBox="1"/>
          <p:nvPr/>
        </p:nvSpPr>
        <p:spPr>
          <a:xfrm>
            <a:off x="1864429" y="233678"/>
            <a:ext cx="7203371"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Mycobacteriophages are not a Closed System</a:t>
            </a:r>
          </a:p>
        </p:txBody>
      </p:sp>
      <p:pic>
        <p:nvPicPr>
          <p:cNvPr id="2" name="Picture 1">
            <a:extLst>
              <a:ext uri="{FF2B5EF4-FFF2-40B4-BE49-F238E27FC236}">
                <a16:creationId xmlns:a16="http://schemas.microsoft.com/office/drawing/2014/main" id="{2572F243-E8C9-99CE-1B6B-8271526E7FAC}"/>
              </a:ext>
            </a:extLst>
          </p:cNvPr>
          <p:cNvPicPr>
            <a:picLocks noChangeAspect="1"/>
          </p:cNvPicPr>
          <p:nvPr/>
        </p:nvPicPr>
        <p:blipFill>
          <a:blip r:embed="rId2"/>
          <a:stretch>
            <a:fillRect/>
          </a:stretch>
        </p:blipFill>
        <p:spPr>
          <a:xfrm>
            <a:off x="2216872" y="803198"/>
            <a:ext cx="6206603" cy="3937713"/>
          </a:xfrm>
          <a:prstGeom prst="rect">
            <a:avLst/>
          </a:prstGeom>
        </p:spPr>
      </p:pic>
    </p:spTree>
    <p:extLst>
      <p:ext uri="{BB962C8B-B14F-4D97-AF65-F5344CB8AC3E}">
        <p14:creationId xmlns:p14="http://schemas.microsoft.com/office/powerpoint/2010/main" val="2745713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1B6E11-E9F3-F0C2-DA08-03DAC0F79392}"/>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1A0B76B-1E08-A0CC-4853-0DA029AFB5DE}"/>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Outline</a:t>
            </a:r>
          </a:p>
        </p:txBody>
      </p:sp>
      <p:sp>
        <p:nvSpPr>
          <p:cNvPr id="2" name="TextBox 1">
            <a:extLst>
              <a:ext uri="{FF2B5EF4-FFF2-40B4-BE49-F238E27FC236}">
                <a16:creationId xmlns:a16="http://schemas.microsoft.com/office/drawing/2014/main" id="{1CED9EA7-2A72-168A-87FE-BA53B4E83939}"/>
              </a:ext>
            </a:extLst>
          </p:cNvPr>
          <p:cNvSpPr txBox="1"/>
          <p:nvPr/>
        </p:nvSpPr>
        <p:spPr>
          <a:xfrm>
            <a:off x="1950720" y="931817"/>
            <a:ext cx="6653349" cy="193899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latin typeface="Noto Sans Tagalog" panose="020B0502040504020204" pitchFamily="34" charset="0"/>
              </a:rPr>
              <a:t>Spoiler</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Part One: Imbroglios of Viral Taxonomy</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Part Two: Clusters Begin</a:t>
            </a:r>
          </a:p>
          <a:p>
            <a:pPr marL="285750" indent="-285750">
              <a:spcAft>
                <a:spcPts val="600"/>
              </a:spcAft>
              <a:buFont typeface="Arial" panose="020B0604020202020204" pitchFamily="34" charset="0"/>
              <a:buChar char="•"/>
            </a:pPr>
            <a:r>
              <a:rPr lang="en-US" sz="2000" b="1" dirty="0">
                <a:latin typeface="Noto Sans Tagalog" panose="020B0502040504020204" pitchFamily="34" charset="0"/>
              </a:rPr>
              <a:t>Part Three: Defining, Refining, Redefining, Automating</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What’s coming next?</a:t>
            </a:r>
          </a:p>
        </p:txBody>
      </p:sp>
    </p:spTree>
    <p:extLst>
      <p:ext uri="{BB962C8B-B14F-4D97-AF65-F5344CB8AC3E}">
        <p14:creationId xmlns:p14="http://schemas.microsoft.com/office/powerpoint/2010/main" val="106309415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C42F25-DECC-418E-4EA6-412DBE93151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A0950E87-2DB7-9CDE-B2DD-BD523C4E6F4B}"/>
              </a:ext>
            </a:extLst>
          </p:cNvPr>
          <p:cNvSpPr txBox="1"/>
          <p:nvPr/>
        </p:nvSpPr>
        <p:spPr>
          <a:xfrm>
            <a:off x="1827358" y="168765"/>
            <a:ext cx="6674090"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Switch to Gene Content Similarity (GCS)</a:t>
            </a:r>
          </a:p>
        </p:txBody>
      </p:sp>
      <p:pic>
        <p:nvPicPr>
          <p:cNvPr id="2" name="Picture 1">
            <a:extLst>
              <a:ext uri="{FF2B5EF4-FFF2-40B4-BE49-F238E27FC236}">
                <a16:creationId xmlns:a16="http://schemas.microsoft.com/office/drawing/2014/main" id="{ED29BBD6-0A1A-B327-5EDD-5FE24A590238}"/>
              </a:ext>
            </a:extLst>
          </p:cNvPr>
          <p:cNvPicPr>
            <a:picLocks noChangeAspect="1"/>
          </p:cNvPicPr>
          <p:nvPr/>
        </p:nvPicPr>
        <p:blipFill>
          <a:blip r:embed="rId3"/>
          <a:srcRect b="36413"/>
          <a:stretch>
            <a:fillRect/>
          </a:stretch>
        </p:blipFill>
        <p:spPr>
          <a:xfrm>
            <a:off x="1827358" y="668836"/>
            <a:ext cx="7073574" cy="1692400"/>
          </a:xfrm>
          <a:prstGeom prst="rect">
            <a:avLst/>
          </a:prstGeom>
        </p:spPr>
      </p:pic>
      <p:sp>
        <p:nvSpPr>
          <p:cNvPr id="5" name="TextBox 4">
            <a:extLst>
              <a:ext uri="{FF2B5EF4-FFF2-40B4-BE49-F238E27FC236}">
                <a16:creationId xmlns:a16="http://schemas.microsoft.com/office/drawing/2014/main" id="{F21AC579-9797-7FD3-9BDD-B955D4697A06}"/>
              </a:ext>
            </a:extLst>
          </p:cNvPr>
          <p:cNvSpPr txBox="1"/>
          <p:nvPr/>
        </p:nvSpPr>
        <p:spPr>
          <a:xfrm>
            <a:off x="1958294" y="1858935"/>
            <a:ext cx="6811701" cy="923330"/>
          </a:xfrm>
          <a:prstGeom prst="rect">
            <a:avLst/>
          </a:prstGeom>
          <a:solidFill>
            <a:schemeClr val="bg1"/>
          </a:solidFill>
        </p:spPr>
        <p:txBody>
          <a:bodyPr wrap="square">
            <a:spAutoFit/>
          </a:bodyPr>
          <a:lstStyle/>
          <a:p>
            <a:r>
              <a:rPr lang="en-US" dirty="0"/>
              <a:t>“[There are] examples where phages share a substantial portion of their gene content, without necessarily having nucleotide span-length matches exceeding 50% of the genomes.”</a:t>
            </a:r>
          </a:p>
        </p:txBody>
      </p:sp>
      <p:pic>
        <p:nvPicPr>
          <p:cNvPr id="8" name="Picture 7">
            <a:extLst>
              <a:ext uri="{FF2B5EF4-FFF2-40B4-BE49-F238E27FC236}">
                <a16:creationId xmlns:a16="http://schemas.microsoft.com/office/drawing/2014/main" id="{FCD51867-11E7-9F2D-921A-06D0C0973929}"/>
              </a:ext>
            </a:extLst>
          </p:cNvPr>
          <p:cNvPicPr>
            <a:picLocks noChangeAspect="1"/>
          </p:cNvPicPr>
          <p:nvPr/>
        </p:nvPicPr>
        <p:blipFill>
          <a:blip r:embed="rId4"/>
          <a:stretch>
            <a:fillRect/>
          </a:stretch>
        </p:blipFill>
        <p:spPr>
          <a:xfrm>
            <a:off x="109306" y="2782265"/>
            <a:ext cx="8925387" cy="1095056"/>
          </a:xfrm>
          <a:prstGeom prst="rect">
            <a:avLst/>
          </a:prstGeom>
        </p:spPr>
      </p:pic>
      <p:sp>
        <p:nvSpPr>
          <p:cNvPr id="10" name="TextBox 9">
            <a:extLst>
              <a:ext uri="{FF2B5EF4-FFF2-40B4-BE49-F238E27FC236}">
                <a16:creationId xmlns:a16="http://schemas.microsoft.com/office/drawing/2014/main" id="{BA0EDB97-94B8-8385-8EA2-BED4EB81B0C3}"/>
              </a:ext>
            </a:extLst>
          </p:cNvPr>
          <p:cNvSpPr txBox="1"/>
          <p:nvPr/>
        </p:nvSpPr>
        <p:spPr>
          <a:xfrm>
            <a:off x="1958294" y="3926065"/>
            <a:ext cx="6942638" cy="923330"/>
          </a:xfrm>
          <a:prstGeom prst="rect">
            <a:avLst/>
          </a:prstGeom>
          <a:noFill/>
        </p:spPr>
        <p:txBody>
          <a:bodyPr wrap="square">
            <a:spAutoFit/>
          </a:bodyPr>
          <a:lstStyle/>
          <a:p>
            <a:r>
              <a:rPr lang="en-US" dirty="0"/>
              <a:t>“We therefore chose to further refine the clustering parameters such that phages would be grouped into the same cluster if they share at least 35% of their genes.”</a:t>
            </a:r>
          </a:p>
        </p:txBody>
      </p:sp>
    </p:spTree>
    <p:extLst>
      <p:ext uri="{BB962C8B-B14F-4D97-AF65-F5344CB8AC3E}">
        <p14:creationId xmlns:p14="http://schemas.microsoft.com/office/powerpoint/2010/main" val="2322328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dissolv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BC14B9-0ECD-9A41-2508-6E81456BC7E5}"/>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ABDBEE0-497C-267B-A59E-A5B56AFA6FBC}"/>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Can We Automate Clustering?</a:t>
            </a:r>
          </a:p>
        </p:txBody>
      </p:sp>
      <p:sp>
        <p:nvSpPr>
          <p:cNvPr id="2" name="TextBox 1">
            <a:extLst>
              <a:ext uri="{FF2B5EF4-FFF2-40B4-BE49-F238E27FC236}">
                <a16:creationId xmlns:a16="http://schemas.microsoft.com/office/drawing/2014/main" id="{98A8B15A-789E-B96B-9407-6153B500C23D}"/>
              </a:ext>
            </a:extLst>
          </p:cNvPr>
          <p:cNvSpPr txBox="1"/>
          <p:nvPr/>
        </p:nvSpPr>
        <p:spPr>
          <a:xfrm>
            <a:off x="1864429" y="836210"/>
            <a:ext cx="6859900" cy="1246495"/>
          </a:xfrm>
          <a:prstGeom prst="rect">
            <a:avLst/>
          </a:prstGeom>
          <a:noFill/>
        </p:spPr>
        <p:txBody>
          <a:bodyPr wrap="square">
            <a:spAutoFit/>
          </a:bodyPr>
          <a:lstStyle/>
          <a:p>
            <a:pPr marL="342900" indent="-342900">
              <a:spcAft>
                <a:spcPts val="900"/>
              </a:spcAft>
              <a:buFont typeface="Arial" panose="020B0604020202020204" pitchFamily="34" charset="0"/>
              <a:buChar char="•"/>
            </a:pPr>
            <a:r>
              <a:rPr lang="en-US" sz="2000" b="0" i="0" u="none" strike="noStrike" dirty="0">
                <a:solidFill>
                  <a:srgbClr val="000000"/>
                </a:solidFill>
                <a:effectLst/>
                <a:latin typeface="Noto Sans Tagalog" panose="020B0502040504020204" pitchFamily="34" charset="0"/>
              </a:rPr>
              <a:t>Takes time to investigate individually</a:t>
            </a:r>
          </a:p>
          <a:p>
            <a:pPr marL="342900" indent="-342900">
              <a:spcAft>
                <a:spcPts val="900"/>
              </a:spcAft>
              <a:buFont typeface="Arial" panose="020B0604020202020204" pitchFamily="34" charset="0"/>
              <a:buChar char="•"/>
            </a:pPr>
            <a:r>
              <a:rPr lang="en-US" sz="2000" b="0" i="0" u="none" strike="noStrike" dirty="0">
                <a:solidFill>
                  <a:srgbClr val="000000"/>
                </a:solidFill>
                <a:effectLst/>
                <a:latin typeface="Noto Sans Tagalog" panose="020B0502040504020204" pitchFamily="34" charset="0"/>
              </a:rPr>
              <a:t>Sequencing is now much faster</a:t>
            </a:r>
          </a:p>
          <a:p>
            <a:pPr marL="342900" indent="-342900">
              <a:spcAft>
                <a:spcPts val="900"/>
              </a:spcAft>
              <a:buFont typeface="Arial" panose="020B0604020202020204" pitchFamily="34" charset="0"/>
              <a:buChar char="•"/>
            </a:pPr>
            <a:r>
              <a:rPr lang="en-US" sz="2000" dirty="0">
                <a:solidFill>
                  <a:srgbClr val="000000"/>
                </a:solidFill>
                <a:latin typeface="Noto Sans Tagalog" panose="020B0502040504020204" pitchFamily="34" charset="0"/>
              </a:rPr>
              <a:t>Consistency with existing set?</a:t>
            </a:r>
            <a:endParaRPr lang="en-US" sz="2000" b="0" i="0" u="none" strike="noStrike" dirty="0">
              <a:solidFill>
                <a:srgbClr val="000000"/>
              </a:solidFill>
              <a:effectLst/>
              <a:latin typeface="Noto Sans Tagalog" panose="020B0502040504020204" pitchFamily="34" charset="0"/>
            </a:endParaRPr>
          </a:p>
        </p:txBody>
      </p:sp>
      <p:sp>
        <p:nvSpPr>
          <p:cNvPr id="3" name="TextBox 2">
            <a:extLst>
              <a:ext uri="{FF2B5EF4-FFF2-40B4-BE49-F238E27FC236}">
                <a16:creationId xmlns:a16="http://schemas.microsoft.com/office/drawing/2014/main" id="{E211919A-533F-1291-2E98-755A55F43B20}"/>
              </a:ext>
            </a:extLst>
          </p:cNvPr>
          <p:cNvSpPr txBox="1"/>
          <p:nvPr/>
        </p:nvSpPr>
        <p:spPr>
          <a:xfrm>
            <a:off x="1864429" y="2257214"/>
            <a:ext cx="7279571" cy="1246495"/>
          </a:xfrm>
          <a:prstGeom prst="rect">
            <a:avLst/>
          </a:prstGeom>
          <a:noFill/>
        </p:spPr>
        <p:txBody>
          <a:bodyPr wrap="square">
            <a:spAutoFit/>
          </a:bodyPr>
          <a:lstStyle/>
          <a:p>
            <a:pPr>
              <a:spcAft>
                <a:spcPts val="900"/>
              </a:spcAft>
            </a:pPr>
            <a:r>
              <a:rPr lang="en-US" sz="2000" dirty="0">
                <a:solidFill>
                  <a:srgbClr val="000000"/>
                </a:solidFill>
                <a:latin typeface="Noto Sans Tagalog" panose="020B0502040504020204" pitchFamily="34" charset="0"/>
              </a:rPr>
              <a:t>But…</a:t>
            </a:r>
            <a:endParaRPr lang="en-US" sz="2000" b="0" i="0" u="none" strike="noStrike" dirty="0">
              <a:solidFill>
                <a:srgbClr val="000000"/>
              </a:solidFill>
              <a:effectLst/>
              <a:latin typeface="Noto Sans Tagalog" panose="020B0502040504020204" pitchFamily="34" charset="0"/>
            </a:endParaRPr>
          </a:p>
          <a:p>
            <a:pPr marL="342900" indent="-342900">
              <a:spcAft>
                <a:spcPts val="900"/>
              </a:spcAft>
              <a:buFont typeface="Arial" panose="020B0604020202020204" pitchFamily="34" charset="0"/>
              <a:buChar char="•"/>
            </a:pPr>
            <a:r>
              <a:rPr lang="en-US" sz="2000" dirty="0">
                <a:solidFill>
                  <a:srgbClr val="000000"/>
                </a:solidFill>
                <a:latin typeface="Noto Sans Tagalog" panose="020B0502040504020204" pitchFamily="34" charset="0"/>
              </a:rPr>
              <a:t>What approach? Nucleotide level? Amino acid level? Both?</a:t>
            </a:r>
          </a:p>
          <a:p>
            <a:pPr marL="342900" indent="-342900">
              <a:spcAft>
                <a:spcPts val="900"/>
              </a:spcAft>
              <a:buFont typeface="Arial" panose="020B0604020202020204" pitchFamily="34" charset="0"/>
              <a:buChar char="•"/>
            </a:pPr>
            <a:r>
              <a:rPr lang="en-US" sz="2000" dirty="0">
                <a:solidFill>
                  <a:srgbClr val="000000"/>
                </a:solidFill>
                <a:latin typeface="Noto Sans Tagalog" panose="020B0502040504020204" pitchFamily="34" charset="0"/>
              </a:rPr>
              <a:t>What does similar mean? Percent identity? Coverage? Number?</a:t>
            </a:r>
            <a:endParaRPr lang="en-US" sz="2000" b="0" i="0" u="none" strike="noStrike" dirty="0">
              <a:solidFill>
                <a:srgbClr val="000000"/>
              </a:solidFill>
              <a:effectLst/>
              <a:latin typeface="Noto Sans Tagalog" panose="020B0502040504020204" pitchFamily="34" charset="0"/>
            </a:endParaRPr>
          </a:p>
        </p:txBody>
      </p:sp>
    </p:spTree>
    <p:extLst>
      <p:ext uri="{BB962C8B-B14F-4D97-AF65-F5344CB8AC3E}">
        <p14:creationId xmlns:p14="http://schemas.microsoft.com/office/powerpoint/2010/main" val="49743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dissolv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dissolv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BF3AD-45F5-8631-5266-B56D829DC5F7}"/>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B3F9246-D042-93D9-76C5-FCBAEE2C6F92}"/>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Cluster CW</a:t>
            </a:r>
          </a:p>
        </p:txBody>
      </p:sp>
      <p:pic>
        <p:nvPicPr>
          <p:cNvPr id="3" name="Picture 2" descr="A chart of a diagram&#10;&#10;AI-generated content may be incorrect.">
            <a:extLst>
              <a:ext uri="{FF2B5EF4-FFF2-40B4-BE49-F238E27FC236}">
                <a16:creationId xmlns:a16="http://schemas.microsoft.com/office/drawing/2014/main" id="{AD20DCA1-0E8E-4385-4F4F-0D430DC2B358}"/>
              </a:ext>
            </a:extLst>
          </p:cNvPr>
          <p:cNvPicPr>
            <a:picLocks noChangeAspect="1"/>
          </p:cNvPicPr>
          <p:nvPr/>
        </p:nvPicPr>
        <p:blipFill>
          <a:blip r:embed="rId2"/>
          <a:stretch>
            <a:fillRect/>
          </a:stretch>
        </p:blipFill>
        <p:spPr>
          <a:xfrm>
            <a:off x="4271965" y="138898"/>
            <a:ext cx="4235426" cy="4981215"/>
          </a:xfrm>
          <a:prstGeom prst="rect">
            <a:avLst/>
          </a:prstGeom>
        </p:spPr>
      </p:pic>
      <p:sp>
        <p:nvSpPr>
          <p:cNvPr id="5" name="TextBox 4">
            <a:extLst>
              <a:ext uri="{FF2B5EF4-FFF2-40B4-BE49-F238E27FC236}">
                <a16:creationId xmlns:a16="http://schemas.microsoft.com/office/drawing/2014/main" id="{05533E22-2395-500F-2BF0-FABF5490C1C1}"/>
              </a:ext>
            </a:extLst>
          </p:cNvPr>
          <p:cNvSpPr txBox="1"/>
          <p:nvPr/>
        </p:nvSpPr>
        <p:spPr>
          <a:xfrm>
            <a:off x="1864429" y="803198"/>
            <a:ext cx="2407536" cy="1323439"/>
          </a:xfrm>
          <a:prstGeom prst="rect">
            <a:avLst/>
          </a:prstGeom>
          <a:noFill/>
        </p:spPr>
        <p:txBody>
          <a:bodyPr wrap="square">
            <a:spAutoFit/>
          </a:bodyPr>
          <a:lstStyle/>
          <a:p>
            <a:pPr>
              <a:spcAft>
                <a:spcPts val="900"/>
              </a:spcAft>
            </a:pPr>
            <a:r>
              <a:rPr lang="en-US" sz="2000" dirty="0">
                <a:solidFill>
                  <a:srgbClr val="000000"/>
                </a:solidFill>
                <a:latin typeface="Noto Sans Tagalog" panose="020B0502040504020204" pitchFamily="34" charset="0"/>
              </a:rPr>
              <a:t>Similarity of smaller genomes can be particularly swayed by choice of metric</a:t>
            </a:r>
            <a:endParaRPr lang="en-US" sz="2000" b="0" i="0" u="none" strike="noStrike" dirty="0">
              <a:solidFill>
                <a:srgbClr val="000000"/>
              </a:solidFill>
              <a:effectLst/>
              <a:latin typeface="Noto Sans Tagalog" panose="020B0502040504020204" pitchFamily="34" charset="0"/>
            </a:endParaRPr>
          </a:p>
        </p:txBody>
      </p:sp>
    </p:spTree>
    <p:extLst>
      <p:ext uri="{BB962C8B-B14F-4D97-AF65-F5344CB8AC3E}">
        <p14:creationId xmlns:p14="http://schemas.microsoft.com/office/powerpoint/2010/main" val="477746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D56C91-FBBC-C83B-25BB-7EAD37B99406}"/>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20D3745-9800-0945-77DA-C54750CB427D}"/>
              </a:ext>
            </a:extLst>
          </p:cNvPr>
          <p:cNvPicPr>
            <a:picLocks noChangeAspect="1"/>
          </p:cNvPicPr>
          <p:nvPr/>
        </p:nvPicPr>
        <p:blipFill>
          <a:blip r:embed="rId2"/>
          <a:stretch>
            <a:fillRect/>
          </a:stretch>
        </p:blipFill>
        <p:spPr>
          <a:xfrm>
            <a:off x="1943155" y="0"/>
            <a:ext cx="6888781" cy="5143500"/>
          </a:xfrm>
          <a:prstGeom prst="rect">
            <a:avLst/>
          </a:prstGeom>
        </p:spPr>
      </p:pic>
    </p:spTree>
    <p:extLst>
      <p:ext uri="{BB962C8B-B14F-4D97-AF65-F5344CB8AC3E}">
        <p14:creationId xmlns:p14="http://schemas.microsoft.com/office/powerpoint/2010/main" val="27433862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E1C73F-E1B0-F3B7-83BA-1D3FD0EAD731}"/>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CB544375-FA61-6B96-A2ED-B8C1E53A1FC4}"/>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Can We Automate Clustering?</a:t>
            </a:r>
          </a:p>
        </p:txBody>
      </p:sp>
      <p:sp>
        <p:nvSpPr>
          <p:cNvPr id="2" name="TextBox 1">
            <a:extLst>
              <a:ext uri="{FF2B5EF4-FFF2-40B4-BE49-F238E27FC236}">
                <a16:creationId xmlns:a16="http://schemas.microsoft.com/office/drawing/2014/main" id="{7073B569-FF36-5B30-2133-F34EF7E397ED}"/>
              </a:ext>
            </a:extLst>
          </p:cNvPr>
          <p:cNvSpPr txBox="1"/>
          <p:nvPr/>
        </p:nvSpPr>
        <p:spPr>
          <a:xfrm>
            <a:off x="1864429" y="836210"/>
            <a:ext cx="6859900" cy="1246495"/>
          </a:xfrm>
          <a:prstGeom prst="rect">
            <a:avLst/>
          </a:prstGeom>
          <a:noFill/>
        </p:spPr>
        <p:txBody>
          <a:bodyPr wrap="square">
            <a:spAutoFit/>
          </a:bodyPr>
          <a:lstStyle/>
          <a:p>
            <a:pPr marL="342900" indent="-342900">
              <a:spcAft>
                <a:spcPts val="900"/>
              </a:spcAft>
              <a:buFont typeface="Arial" panose="020B0604020202020204" pitchFamily="34" charset="0"/>
              <a:buChar char="•"/>
            </a:pPr>
            <a:r>
              <a:rPr lang="en-US" sz="2000" b="0" i="0" u="none" strike="noStrike" dirty="0">
                <a:solidFill>
                  <a:srgbClr val="000000"/>
                </a:solidFill>
                <a:effectLst/>
                <a:latin typeface="Noto Sans Tagalog" panose="020B0502040504020204" pitchFamily="34" charset="0"/>
              </a:rPr>
              <a:t>Takes time to investigate individually</a:t>
            </a:r>
          </a:p>
          <a:p>
            <a:pPr marL="342900" indent="-342900">
              <a:spcAft>
                <a:spcPts val="900"/>
              </a:spcAft>
              <a:buFont typeface="Arial" panose="020B0604020202020204" pitchFamily="34" charset="0"/>
              <a:buChar char="•"/>
            </a:pPr>
            <a:r>
              <a:rPr lang="en-US" sz="2000" b="0" i="0" u="none" strike="noStrike" dirty="0">
                <a:solidFill>
                  <a:srgbClr val="000000"/>
                </a:solidFill>
                <a:effectLst/>
                <a:latin typeface="Noto Sans Tagalog" panose="020B0502040504020204" pitchFamily="34" charset="0"/>
              </a:rPr>
              <a:t>Sequencing is now much faster</a:t>
            </a:r>
          </a:p>
          <a:p>
            <a:pPr marL="342900" indent="-342900">
              <a:spcAft>
                <a:spcPts val="900"/>
              </a:spcAft>
              <a:buFont typeface="Arial" panose="020B0604020202020204" pitchFamily="34" charset="0"/>
              <a:buChar char="•"/>
            </a:pPr>
            <a:r>
              <a:rPr lang="en-US" sz="2000" dirty="0">
                <a:solidFill>
                  <a:srgbClr val="000000"/>
                </a:solidFill>
                <a:latin typeface="Noto Sans Tagalog" panose="020B0502040504020204" pitchFamily="34" charset="0"/>
              </a:rPr>
              <a:t>Consistency with existing set?</a:t>
            </a:r>
            <a:endParaRPr lang="en-US" sz="2000" b="0" i="0" u="none" strike="noStrike" dirty="0">
              <a:solidFill>
                <a:srgbClr val="000000"/>
              </a:solidFill>
              <a:effectLst/>
              <a:latin typeface="Noto Sans Tagalog" panose="020B0502040504020204" pitchFamily="34" charset="0"/>
            </a:endParaRPr>
          </a:p>
        </p:txBody>
      </p:sp>
      <p:sp>
        <p:nvSpPr>
          <p:cNvPr id="3" name="TextBox 2">
            <a:extLst>
              <a:ext uri="{FF2B5EF4-FFF2-40B4-BE49-F238E27FC236}">
                <a16:creationId xmlns:a16="http://schemas.microsoft.com/office/drawing/2014/main" id="{17CA78C8-92A9-13DF-3825-6561722BADFA}"/>
              </a:ext>
            </a:extLst>
          </p:cNvPr>
          <p:cNvSpPr txBox="1"/>
          <p:nvPr/>
        </p:nvSpPr>
        <p:spPr>
          <a:xfrm>
            <a:off x="1864429" y="2257214"/>
            <a:ext cx="7279571" cy="1669688"/>
          </a:xfrm>
          <a:prstGeom prst="rect">
            <a:avLst/>
          </a:prstGeom>
          <a:noFill/>
        </p:spPr>
        <p:txBody>
          <a:bodyPr wrap="square">
            <a:spAutoFit/>
          </a:bodyPr>
          <a:lstStyle/>
          <a:p>
            <a:pPr>
              <a:spcAft>
                <a:spcPts val="900"/>
              </a:spcAft>
            </a:pPr>
            <a:r>
              <a:rPr lang="en-US" sz="2000" dirty="0">
                <a:solidFill>
                  <a:srgbClr val="000000"/>
                </a:solidFill>
                <a:latin typeface="Noto Sans Tagalog" panose="020B0502040504020204" pitchFamily="34" charset="0"/>
              </a:rPr>
              <a:t>But…</a:t>
            </a:r>
            <a:endParaRPr lang="en-US" sz="2000" b="0" i="0" u="none" strike="noStrike" dirty="0">
              <a:solidFill>
                <a:srgbClr val="000000"/>
              </a:solidFill>
              <a:effectLst/>
              <a:latin typeface="Noto Sans Tagalog" panose="020B0502040504020204" pitchFamily="34" charset="0"/>
            </a:endParaRPr>
          </a:p>
          <a:p>
            <a:pPr marL="342900" indent="-342900">
              <a:spcAft>
                <a:spcPts val="900"/>
              </a:spcAft>
              <a:buFont typeface="Arial" panose="020B0604020202020204" pitchFamily="34" charset="0"/>
              <a:buChar char="•"/>
            </a:pPr>
            <a:r>
              <a:rPr lang="en-US" sz="2000" dirty="0">
                <a:solidFill>
                  <a:srgbClr val="000000"/>
                </a:solidFill>
                <a:latin typeface="Noto Sans Tagalog" panose="020B0502040504020204" pitchFamily="34" charset="0"/>
              </a:rPr>
              <a:t>What approach? Nucleotide level? Amino acid level? Both?</a:t>
            </a:r>
          </a:p>
          <a:p>
            <a:pPr marL="342900" indent="-342900">
              <a:spcAft>
                <a:spcPts val="900"/>
              </a:spcAft>
              <a:buFont typeface="Arial" panose="020B0604020202020204" pitchFamily="34" charset="0"/>
              <a:buChar char="•"/>
            </a:pPr>
            <a:r>
              <a:rPr lang="en-US" sz="2000" dirty="0">
                <a:solidFill>
                  <a:srgbClr val="000000"/>
                </a:solidFill>
                <a:latin typeface="Noto Sans Tagalog" panose="020B0502040504020204" pitchFamily="34" charset="0"/>
              </a:rPr>
              <a:t>What does similar mean? Percent identity? Coverage?</a:t>
            </a:r>
            <a:endParaRPr lang="en-US" sz="2000" b="0" i="0" u="none" strike="noStrike" dirty="0">
              <a:solidFill>
                <a:srgbClr val="000000"/>
              </a:solidFill>
              <a:effectLst/>
              <a:latin typeface="Noto Sans Tagalog" panose="020B0502040504020204" pitchFamily="34" charset="0"/>
            </a:endParaRPr>
          </a:p>
          <a:p>
            <a:pPr marL="342900" indent="-342900">
              <a:spcAft>
                <a:spcPts val="900"/>
              </a:spcAft>
              <a:buFont typeface="Arial" panose="020B0604020202020204" pitchFamily="34" charset="0"/>
              <a:buChar char="•"/>
            </a:pPr>
            <a:r>
              <a:rPr lang="en-US" sz="2000" b="0" i="0" u="none" strike="noStrike" dirty="0">
                <a:solidFill>
                  <a:srgbClr val="000000"/>
                </a:solidFill>
                <a:effectLst/>
                <a:latin typeface="Noto Sans Tagalog" panose="020B0502040504020204" pitchFamily="34" charset="0"/>
              </a:rPr>
              <a:t>Which linkage?</a:t>
            </a:r>
          </a:p>
        </p:txBody>
      </p:sp>
    </p:spTree>
    <p:extLst>
      <p:ext uri="{BB962C8B-B14F-4D97-AF65-F5344CB8AC3E}">
        <p14:creationId xmlns:p14="http://schemas.microsoft.com/office/powerpoint/2010/main" val="3686719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dissolv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AD2944-4CFD-3A3D-5746-C5C767D8F00B}"/>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7155F84-712F-1C5D-2031-78A590EB44C9}"/>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Types of Linkage</a:t>
            </a:r>
          </a:p>
        </p:txBody>
      </p:sp>
      <p:graphicFrame>
        <p:nvGraphicFramePr>
          <p:cNvPr id="3" name="Table 2">
            <a:extLst>
              <a:ext uri="{FF2B5EF4-FFF2-40B4-BE49-F238E27FC236}">
                <a16:creationId xmlns:a16="http://schemas.microsoft.com/office/drawing/2014/main" id="{DEC98E0C-6B51-BDF3-E873-EE022C6E4B87}"/>
              </a:ext>
            </a:extLst>
          </p:cNvPr>
          <p:cNvGraphicFramePr>
            <a:graphicFrameLocks noGrp="1"/>
          </p:cNvGraphicFramePr>
          <p:nvPr>
            <p:extLst>
              <p:ext uri="{D42A27DB-BD31-4B8C-83A1-F6EECF244321}">
                <p14:modId xmlns:p14="http://schemas.microsoft.com/office/powerpoint/2010/main" val="1617395201"/>
              </p:ext>
            </p:extLst>
          </p:nvPr>
        </p:nvGraphicFramePr>
        <p:xfrm>
          <a:off x="1864429" y="1500449"/>
          <a:ext cx="7048080" cy="3384069"/>
        </p:xfrm>
        <a:graphic>
          <a:graphicData uri="http://schemas.openxmlformats.org/drawingml/2006/table">
            <a:tbl>
              <a:tblPr firstRow="1" bandRow="1">
                <a:tableStyleId>{793D81CF-94F2-401A-BA57-92F5A7B2D0C5}</a:tableStyleId>
              </a:tblPr>
              <a:tblGrid>
                <a:gridCol w="1174680">
                  <a:extLst>
                    <a:ext uri="{9D8B030D-6E8A-4147-A177-3AD203B41FA5}">
                      <a16:colId xmlns:a16="http://schemas.microsoft.com/office/drawing/2014/main" val="4006417055"/>
                    </a:ext>
                  </a:extLst>
                </a:gridCol>
                <a:gridCol w="1174680">
                  <a:extLst>
                    <a:ext uri="{9D8B030D-6E8A-4147-A177-3AD203B41FA5}">
                      <a16:colId xmlns:a16="http://schemas.microsoft.com/office/drawing/2014/main" val="2768818387"/>
                    </a:ext>
                  </a:extLst>
                </a:gridCol>
                <a:gridCol w="1174680">
                  <a:extLst>
                    <a:ext uri="{9D8B030D-6E8A-4147-A177-3AD203B41FA5}">
                      <a16:colId xmlns:a16="http://schemas.microsoft.com/office/drawing/2014/main" val="2544408058"/>
                    </a:ext>
                  </a:extLst>
                </a:gridCol>
                <a:gridCol w="1174680">
                  <a:extLst>
                    <a:ext uri="{9D8B030D-6E8A-4147-A177-3AD203B41FA5}">
                      <a16:colId xmlns:a16="http://schemas.microsoft.com/office/drawing/2014/main" val="684282841"/>
                    </a:ext>
                  </a:extLst>
                </a:gridCol>
                <a:gridCol w="1174680">
                  <a:extLst>
                    <a:ext uri="{9D8B030D-6E8A-4147-A177-3AD203B41FA5}">
                      <a16:colId xmlns:a16="http://schemas.microsoft.com/office/drawing/2014/main" val="2967564965"/>
                    </a:ext>
                  </a:extLst>
                </a:gridCol>
                <a:gridCol w="1174680">
                  <a:extLst>
                    <a:ext uri="{9D8B030D-6E8A-4147-A177-3AD203B41FA5}">
                      <a16:colId xmlns:a16="http://schemas.microsoft.com/office/drawing/2014/main" val="1459184731"/>
                    </a:ext>
                  </a:extLst>
                </a:gridCol>
              </a:tblGrid>
              <a:tr h="828813">
                <a:tc>
                  <a:txBody>
                    <a:bodyPr/>
                    <a:lstStyle/>
                    <a:p>
                      <a:pPr algn="ctr"/>
                      <a:r>
                        <a:rPr lang="en-US" sz="1600" dirty="0">
                          <a:latin typeface="Noto Sans Tagalog" panose="020B0502040504020204" pitchFamily="34" charset="0"/>
                        </a:rPr>
                        <a:t>GCS %</a:t>
                      </a:r>
                    </a:p>
                  </a:txBody>
                  <a:tcPr anchor="ctr"/>
                </a:tc>
                <a:tc>
                  <a:txBody>
                    <a:bodyPr/>
                    <a:lstStyle/>
                    <a:p>
                      <a:pPr algn="ctr"/>
                      <a:r>
                        <a:rPr lang="en-US" sz="1600" dirty="0">
                          <a:latin typeface="Noto Sans Tagalog" panose="020B0502040504020204" pitchFamily="34" charset="0"/>
                        </a:rPr>
                        <a:t>Cluster Member 1</a:t>
                      </a:r>
                    </a:p>
                  </a:txBody>
                  <a:tcPr anchor="ctr"/>
                </a:tc>
                <a:tc>
                  <a:txBody>
                    <a:bodyPr/>
                    <a:lstStyle/>
                    <a:p>
                      <a:pPr algn="ctr"/>
                      <a:r>
                        <a:rPr lang="en-US" sz="1600" dirty="0">
                          <a:latin typeface="Noto Sans Tagalog" panose="020B0502040504020204" pitchFamily="34" charset="0"/>
                        </a:rPr>
                        <a:t>Cluster Member 2</a:t>
                      </a:r>
                    </a:p>
                  </a:txBody>
                  <a:tcPr anchor="ctr"/>
                </a:tc>
                <a:tc>
                  <a:txBody>
                    <a:bodyPr/>
                    <a:lstStyle/>
                    <a:p>
                      <a:pPr algn="ctr"/>
                      <a:r>
                        <a:rPr lang="en-US" sz="1600" dirty="0">
                          <a:latin typeface="Noto Sans Tagalog" panose="020B0502040504020204" pitchFamily="34" charset="0"/>
                        </a:rPr>
                        <a:t>Cluster Member 3</a:t>
                      </a:r>
                    </a:p>
                  </a:txBody>
                  <a:tcPr anchor="ctr"/>
                </a:tc>
                <a:tc>
                  <a:txBody>
                    <a:bodyPr/>
                    <a:lstStyle/>
                    <a:p>
                      <a:pPr algn="ctr"/>
                      <a:r>
                        <a:rPr lang="en-US" sz="1600" dirty="0">
                          <a:latin typeface="Noto Sans Tagalog" panose="020B0502040504020204" pitchFamily="34" charset="0"/>
                        </a:rPr>
                        <a:t>Cluster Member 4</a:t>
                      </a:r>
                    </a:p>
                  </a:txBody>
                  <a:tcPr anchor="ctr"/>
                </a:tc>
                <a:tc>
                  <a:txBody>
                    <a:bodyPr/>
                    <a:lstStyle/>
                    <a:p>
                      <a:pPr algn="ctr"/>
                      <a:r>
                        <a:rPr lang="en-US" sz="1600" dirty="0">
                          <a:latin typeface="Noto Sans Tagalog" panose="020B0502040504020204" pitchFamily="34" charset="0"/>
                        </a:rPr>
                        <a:t>Cluster Member 5</a:t>
                      </a:r>
                    </a:p>
                  </a:txBody>
                  <a:tcPr anchor="ctr"/>
                </a:tc>
                <a:extLst>
                  <a:ext uri="{0D108BD9-81ED-4DB2-BD59-A6C34878D82A}">
                    <a16:rowId xmlns:a16="http://schemas.microsoft.com/office/drawing/2014/main" val="3429228864"/>
                  </a:ext>
                </a:extLst>
              </a:tr>
              <a:tr h="897630">
                <a:tc>
                  <a:txBody>
                    <a:bodyPr/>
                    <a:lstStyle/>
                    <a:p>
                      <a:pPr algn="ctr"/>
                      <a:r>
                        <a:rPr lang="en-US" sz="1600" dirty="0">
                          <a:latin typeface="Noto Sans Tagalog" panose="020B0502040504020204" pitchFamily="34" charset="0"/>
                        </a:rPr>
                        <a:t>Candidate 1</a:t>
                      </a:r>
                    </a:p>
                  </a:txBody>
                  <a:tcPr anchor="ctr"/>
                </a:tc>
                <a:tc>
                  <a:txBody>
                    <a:bodyPr/>
                    <a:lstStyle/>
                    <a:p>
                      <a:pPr algn="ctr"/>
                      <a:r>
                        <a:rPr lang="en-US" sz="1600" dirty="0">
                          <a:latin typeface="Noto Sans Tagalog" panose="020B0502040504020204" pitchFamily="34" charset="0"/>
                        </a:rPr>
                        <a:t>39%</a:t>
                      </a:r>
                    </a:p>
                  </a:txBody>
                  <a:tcPr anchor="ctr"/>
                </a:tc>
                <a:tc>
                  <a:txBody>
                    <a:bodyPr/>
                    <a:lstStyle/>
                    <a:p>
                      <a:pPr algn="ctr"/>
                      <a:r>
                        <a:rPr lang="en-US" sz="1600" dirty="0">
                          <a:latin typeface="Noto Sans Tagalog" panose="020B0502040504020204" pitchFamily="34" charset="0"/>
                        </a:rPr>
                        <a:t>31%</a:t>
                      </a:r>
                    </a:p>
                  </a:txBody>
                  <a:tcPr anchor="ctr"/>
                </a:tc>
                <a:tc>
                  <a:txBody>
                    <a:bodyPr/>
                    <a:lstStyle/>
                    <a:p>
                      <a:pPr algn="ctr"/>
                      <a:r>
                        <a:rPr lang="en-US" sz="1600" dirty="0">
                          <a:latin typeface="Noto Sans Tagalog" panose="020B0502040504020204" pitchFamily="34" charset="0"/>
                        </a:rPr>
                        <a:t>40%</a:t>
                      </a:r>
                    </a:p>
                  </a:txBody>
                  <a:tcPr anchor="ctr"/>
                </a:tc>
                <a:tc>
                  <a:txBody>
                    <a:bodyPr/>
                    <a:lstStyle/>
                    <a:p>
                      <a:pPr algn="ctr"/>
                      <a:r>
                        <a:rPr lang="en-US" sz="1600" dirty="0">
                          <a:latin typeface="Noto Sans Tagalog" panose="020B0502040504020204" pitchFamily="34" charset="0"/>
                        </a:rPr>
                        <a:t>32%</a:t>
                      </a:r>
                    </a:p>
                  </a:txBody>
                  <a:tcPr anchor="ctr"/>
                </a:tc>
                <a:tc>
                  <a:txBody>
                    <a:bodyPr/>
                    <a:lstStyle/>
                    <a:p>
                      <a:pPr algn="ctr"/>
                      <a:r>
                        <a:rPr lang="en-US" sz="1600" dirty="0">
                          <a:latin typeface="Noto Sans Tagalog" panose="020B0502040504020204" pitchFamily="34" charset="0"/>
                        </a:rPr>
                        <a:t>34%</a:t>
                      </a:r>
                    </a:p>
                  </a:txBody>
                  <a:tcPr anchor="ctr"/>
                </a:tc>
                <a:extLst>
                  <a:ext uri="{0D108BD9-81ED-4DB2-BD59-A6C34878D82A}">
                    <a16:rowId xmlns:a16="http://schemas.microsoft.com/office/drawing/2014/main" val="939863524"/>
                  </a:ext>
                </a:extLst>
              </a:tr>
              <a:tr h="8288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600" dirty="0">
                          <a:latin typeface="Noto Sans Tagalog" panose="020B0502040504020204" pitchFamily="34" charset="0"/>
                        </a:rPr>
                        <a:t>Candidate 2</a:t>
                      </a:r>
                    </a:p>
                  </a:txBody>
                  <a:tcPr anchor="ctr"/>
                </a:tc>
                <a:tc>
                  <a:txBody>
                    <a:bodyPr/>
                    <a:lstStyle/>
                    <a:p>
                      <a:pPr algn="ctr"/>
                      <a:r>
                        <a:rPr lang="en-US" sz="1600" dirty="0">
                          <a:latin typeface="Noto Sans Tagalog" panose="020B0502040504020204" pitchFamily="34" charset="0"/>
                        </a:rPr>
                        <a:t>28%</a:t>
                      </a:r>
                    </a:p>
                  </a:txBody>
                  <a:tcPr anchor="ctr"/>
                </a:tc>
                <a:tc>
                  <a:txBody>
                    <a:bodyPr/>
                    <a:lstStyle/>
                    <a:p>
                      <a:pPr algn="ctr"/>
                      <a:r>
                        <a:rPr lang="en-US" sz="1600" dirty="0">
                          <a:latin typeface="Noto Sans Tagalog" panose="020B0502040504020204" pitchFamily="34" charset="0"/>
                        </a:rPr>
                        <a:t>36%</a:t>
                      </a:r>
                    </a:p>
                  </a:txBody>
                  <a:tcPr anchor="ctr"/>
                </a:tc>
                <a:tc>
                  <a:txBody>
                    <a:bodyPr/>
                    <a:lstStyle/>
                    <a:p>
                      <a:pPr algn="ctr"/>
                      <a:r>
                        <a:rPr lang="en-US" sz="1600" dirty="0">
                          <a:latin typeface="Noto Sans Tagalog" panose="020B0502040504020204" pitchFamily="34" charset="0"/>
                        </a:rPr>
                        <a:t>31%</a:t>
                      </a:r>
                    </a:p>
                  </a:txBody>
                  <a:tcPr anchor="ctr"/>
                </a:tc>
                <a:tc>
                  <a:txBody>
                    <a:bodyPr/>
                    <a:lstStyle/>
                    <a:p>
                      <a:pPr algn="ctr"/>
                      <a:r>
                        <a:rPr lang="en-US" sz="1600" dirty="0">
                          <a:latin typeface="Noto Sans Tagalog" panose="020B0502040504020204" pitchFamily="34" charset="0"/>
                        </a:rPr>
                        <a:t>32%</a:t>
                      </a:r>
                    </a:p>
                  </a:txBody>
                  <a:tcPr anchor="ctr"/>
                </a:tc>
                <a:tc>
                  <a:txBody>
                    <a:bodyPr/>
                    <a:lstStyle/>
                    <a:p>
                      <a:pPr algn="ctr"/>
                      <a:r>
                        <a:rPr lang="en-US" sz="1600" dirty="0">
                          <a:latin typeface="Noto Sans Tagalog" panose="020B0502040504020204" pitchFamily="34" charset="0"/>
                        </a:rPr>
                        <a:t>28%</a:t>
                      </a:r>
                    </a:p>
                  </a:txBody>
                  <a:tcPr anchor="ctr"/>
                </a:tc>
                <a:extLst>
                  <a:ext uri="{0D108BD9-81ED-4DB2-BD59-A6C34878D82A}">
                    <a16:rowId xmlns:a16="http://schemas.microsoft.com/office/drawing/2014/main" val="108947882"/>
                  </a:ext>
                </a:extLst>
              </a:tr>
              <a:tr h="8288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600" dirty="0">
                          <a:latin typeface="Noto Sans Tagalog" panose="020B0502040504020204" pitchFamily="34" charset="0"/>
                        </a:rPr>
                        <a:t>Candidate 3</a:t>
                      </a:r>
                    </a:p>
                  </a:txBody>
                  <a:tcPr anchor="ctr"/>
                </a:tc>
                <a:tc>
                  <a:txBody>
                    <a:bodyPr/>
                    <a:lstStyle/>
                    <a:p>
                      <a:pPr algn="ctr"/>
                      <a:r>
                        <a:rPr lang="en-US" sz="1600" dirty="0">
                          <a:latin typeface="Noto Sans Tagalog" panose="020B0502040504020204" pitchFamily="34" charset="0"/>
                        </a:rPr>
                        <a:t>46%</a:t>
                      </a:r>
                    </a:p>
                  </a:txBody>
                  <a:tcPr anchor="ctr"/>
                </a:tc>
                <a:tc>
                  <a:txBody>
                    <a:bodyPr/>
                    <a:lstStyle/>
                    <a:p>
                      <a:pPr algn="ctr"/>
                      <a:r>
                        <a:rPr lang="en-US" sz="1600" dirty="0">
                          <a:latin typeface="Noto Sans Tagalog" panose="020B0502040504020204" pitchFamily="34" charset="0"/>
                        </a:rPr>
                        <a:t>43%</a:t>
                      </a:r>
                    </a:p>
                  </a:txBody>
                  <a:tcPr anchor="ctr"/>
                </a:tc>
                <a:tc>
                  <a:txBody>
                    <a:bodyPr/>
                    <a:lstStyle/>
                    <a:p>
                      <a:pPr algn="ctr"/>
                      <a:r>
                        <a:rPr lang="en-US" sz="1600" dirty="0">
                          <a:latin typeface="Noto Sans Tagalog" panose="020B0502040504020204" pitchFamily="34" charset="0"/>
                        </a:rPr>
                        <a:t>36%</a:t>
                      </a:r>
                    </a:p>
                  </a:txBody>
                  <a:tcPr anchor="ctr"/>
                </a:tc>
                <a:tc>
                  <a:txBody>
                    <a:bodyPr/>
                    <a:lstStyle/>
                    <a:p>
                      <a:pPr algn="ctr"/>
                      <a:r>
                        <a:rPr lang="en-US" sz="1600" dirty="0">
                          <a:latin typeface="Noto Sans Tagalog" panose="020B0502040504020204" pitchFamily="34" charset="0"/>
                        </a:rPr>
                        <a:t>52%</a:t>
                      </a:r>
                    </a:p>
                  </a:txBody>
                  <a:tcPr anchor="ctr"/>
                </a:tc>
                <a:tc>
                  <a:txBody>
                    <a:bodyPr/>
                    <a:lstStyle/>
                    <a:p>
                      <a:pPr algn="ctr"/>
                      <a:r>
                        <a:rPr lang="en-US" sz="1600" dirty="0">
                          <a:latin typeface="Noto Sans Tagalog" panose="020B0502040504020204" pitchFamily="34" charset="0"/>
                        </a:rPr>
                        <a:t>48%</a:t>
                      </a:r>
                    </a:p>
                  </a:txBody>
                  <a:tcPr anchor="ctr"/>
                </a:tc>
                <a:extLst>
                  <a:ext uri="{0D108BD9-81ED-4DB2-BD59-A6C34878D82A}">
                    <a16:rowId xmlns:a16="http://schemas.microsoft.com/office/drawing/2014/main" val="44957472"/>
                  </a:ext>
                </a:extLst>
              </a:tr>
            </a:tbl>
          </a:graphicData>
        </a:graphic>
      </p:graphicFrame>
    </p:spTree>
    <p:extLst>
      <p:ext uri="{BB962C8B-B14F-4D97-AF65-F5344CB8AC3E}">
        <p14:creationId xmlns:p14="http://schemas.microsoft.com/office/powerpoint/2010/main" val="37371213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75F3DB-C5AE-DBC9-23BD-969A7BF085A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ED148C9-29A0-36CC-7325-50BB2459C6A4}"/>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Types of Linkage</a:t>
            </a:r>
          </a:p>
        </p:txBody>
      </p:sp>
      <p:graphicFrame>
        <p:nvGraphicFramePr>
          <p:cNvPr id="3" name="Table 2">
            <a:extLst>
              <a:ext uri="{FF2B5EF4-FFF2-40B4-BE49-F238E27FC236}">
                <a16:creationId xmlns:a16="http://schemas.microsoft.com/office/drawing/2014/main" id="{3597E3DD-9571-BF1C-8A37-3B1B999484C4}"/>
              </a:ext>
            </a:extLst>
          </p:cNvPr>
          <p:cNvGraphicFramePr>
            <a:graphicFrameLocks noGrp="1"/>
          </p:cNvGraphicFramePr>
          <p:nvPr/>
        </p:nvGraphicFramePr>
        <p:xfrm>
          <a:off x="1864429" y="1500449"/>
          <a:ext cx="7048080" cy="3384069"/>
        </p:xfrm>
        <a:graphic>
          <a:graphicData uri="http://schemas.openxmlformats.org/drawingml/2006/table">
            <a:tbl>
              <a:tblPr firstRow="1" bandRow="1">
                <a:tableStyleId>{793D81CF-94F2-401A-BA57-92F5A7B2D0C5}</a:tableStyleId>
              </a:tblPr>
              <a:tblGrid>
                <a:gridCol w="1174680">
                  <a:extLst>
                    <a:ext uri="{9D8B030D-6E8A-4147-A177-3AD203B41FA5}">
                      <a16:colId xmlns:a16="http://schemas.microsoft.com/office/drawing/2014/main" val="4006417055"/>
                    </a:ext>
                  </a:extLst>
                </a:gridCol>
                <a:gridCol w="1174680">
                  <a:extLst>
                    <a:ext uri="{9D8B030D-6E8A-4147-A177-3AD203B41FA5}">
                      <a16:colId xmlns:a16="http://schemas.microsoft.com/office/drawing/2014/main" val="2768818387"/>
                    </a:ext>
                  </a:extLst>
                </a:gridCol>
                <a:gridCol w="1174680">
                  <a:extLst>
                    <a:ext uri="{9D8B030D-6E8A-4147-A177-3AD203B41FA5}">
                      <a16:colId xmlns:a16="http://schemas.microsoft.com/office/drawing/2014/main" val="2544408058"/>
                    </a:ext>
                  </a:extLst>
                </a:gridCol>
                <a:gridCol w="1174680">
                  <a:extLst>
                    <a:ext uri="{9D8B030D-6E8A-4147-A177-3AD203B41FA5}">
                      <a16:colId xmlns:a16="http://schemas.microsoft.com/office/drawing/2014/main" val="684282841"/>
                    </a:ext>
                  </a:extLst>
                </a:gridCol>
                <a:gridCol w="1174680">
                  <a:extLst>
                    <a:ext uri="{9D8B030D-6E8A-4147-A177-3AD203B41FA5}">
                      <a16:colId xmlns:a16="http://schemas.microsoft.com/office/drawing/2014/main" val="2967564965"/>
                    </a:ext>
                  </a:extLst>
                </a:gridCol>
                <a:gridCol w="1174680">
                  <a:extLst>
                    <a:ext uri="{9D8B030D-6E8A-4147-A177-3AD203B41FA5}">
                      <a16:colId xmlns:a16="http://schemas.microsoft.com/office/drawing/2014/main" val="1459184731"/>
                    </a:ext>
                  </a:extLst>
                </a:gridCol>
              </a:tblGrid>
              <a:tr h="828813">
                <a:tc>
                  <a:txBody>
                    <a:bodyPr/>
                    <a:lstStyle/>
                    <a:p>
                      <a:pPr algn="ctr"/>
                      <a:r>
                        <a:rPr lang="en-US" sz="1600" dirty="0">
                          <a:latin typeface="Noto Sans Tagalog" panose="020B0502040504020204" pitchFamily="34" charset="0"/>
                        </a:rPr>
                        <a:t>GCS %</a:t>
                      </a:r>
                    </a:p>
                  </a:txBody>
                  <a:tcPr anchor="ctr"/>
                </a:tc>
                <a:tc>
                  <a:txBody>
                    <a:bodyPr/>
                    <a:lstStyle/>
                    <a:p>
                      <a:pPr algn="ctr"/>
                      <a:r>
                        <a:rPr lang="en-US" sz="1600" dirty="0">
                          <a:latin typeface="Noto Sans Tagalog" panose="020B0502040504020204" pitchFamily="34" charset="0"/>
                        </a:rPr>
                        <a:t>Cluster Member 1</a:t>
                      </a:r>
                    </a:p>
                  </a:txBody>
                  <a:tcPr anchor="ctr"/>
                </a:tc>
                <a:tc>
                  <a:txBody>
                    <a:bodyPr/>
                    <a:lstStyle/>
                    <a:p>
                      <a:pPr algn="ctr"/>
                      <a:r>
                        <a:rPr lang="en-US" sz="1600" dirty="0">
                          <a:latin typeface="Noto Sans Tagalog" panose="020B0502040504020204" pitchFamily="34" charset="0"/>
                        </a:rPr>
                        <a:t>Cluster Member 2</a:t>
                      </a:r>
                    </a:p>
                  </a:txBody>
                  <a:tcPr anchor="ctr"/>
                </a:tc>
                <a:tc>
                  <a:txBody>
                    <a:bodyPr/>
                    <a:lstStyle/>
                    <a:p>
                      <a:pPr algn="ctr"/>
                      <a:r>
                        <a:rPr lang="en-US" sz="1600" dirty="0">
                          <a:latin typeface="Noto Sans Tagalog" panose="020B0502040504020204" pitchFamily="34" charset="0"/>
                        </a:rPr>
                        <a:t>Cluster Member 3</a:t>
                      </a:r>
                    </a:p>
                  </a:txBody>
                  <a:tcPr anchor="ctr"/>
                </a:tc>
                <a:tc>
                  <a:txBody>
                    <a:bodyPr/>
                    <a:lstStyle/>
                    <a:p>
                      <a:pPr algn="ctr"/>
                      <a:r>
                        <a:rPr lang="en-US" sz="1600" dirty="0">
                          <a:latin typeface="Noto Sans Tagalog" panose="020B0502040504020204" pitchFamily="34" charset="0"/>
                        </a:rPr>
                        <a:t>Cluster Member 4</a:t>
                      </a:r>
                    </a:p>
                  </a:txBody>
                  <a:tcPr anchor="ctr"/>
                </a:tc>
                <a:tc>
                  <a:txBody>
                    <a:bodyPr/>
                    <a:lstStyle/>
                    <a:p>
                      <a:pPr algn="ctr"/>
                      <a:r>
                        <a:rPr lang="en-US" sz="1600" dirty="0">
                          <a:latin typeface="Noto Sans Tagalog" panose="020B0502040504020204" pitchFamily="34" charset="0"/>
                        </a:rPr>
                        <a:t>Cluster Member 5</a:t>
                      </a:r>
                    </a:p>
                  </a:txBody>
                  <a:tcPr anchor="ctr"/>
                </a:tc>
                <a:extLst>
                  <a:ext uri="{0D108BD9-81ED-4DB2-BD59-A6C34878D82A}">
                    <a16:rowId xmlns:a16="http://schemas.microsoft.com/office/drawing/2014/main" val="3429228864"/>
                  </a:ext>
                </a:extLst>
              </a:tr>
              <a:tr h="897630">
                <a:tc>
                  <a:txBody>
                    <a:bodyPr/>
                    <a:lstStyle/>
                    <a:p>
                      <a:pPr algn="ctr"/>
                      <a:r>
                        <a:rPr lang="en-US" sz="1600" dirty="0">
                          <a:latin typeface="Noto Sans Tagalog" panose="020B0502040504020204" pitchFamily="34" charset="0"/>
                        </a:rPr>
                        <a:t>Candidate 1</a:t>
                      </a:r>
                    </a:p>
                  </a:txBody>
                  <a:tcPr anchor="ctr"/>
                </a:tc>
                <a:tc>
                  <a:txBody>
                    <a:bodyPr/>
                    <a:lstStyle/>
                    <a:p>
                      <a:pPr algn="ctr"/>
                      <a:r>
                        <a:rPr lang="en-US" sz="1600" dirty="0">
                          <a:latin typeface="Noto Sans Tagalog" panose="020B0502040504020204" pitchFamily="34" charset="0"/>
                        </a:rPr>
                        <a:t>39%</a:t>
                      </a:r>
                    </a:p>
                  </a:txBody>
                  <a:tcPr anchor="ctr"/>
                </a:tc>
                <a:tc>
                  <a:txBody>
                    <a:bodyPr/>
                    <a:lstStyle/>
                    <a:p>
                      <a:pPr algn="ctr"/>
                      <a:r>
                        <a:rPr lang="en-US" sz="1600" dirty="0">
                          <a:latin typeface="Noto Sans Tagalog" panose="020B0502040504020204" pitchFamily="34" charset="0"/>
                        </a:rPr>
                        <a:t>31%</a:t>
                      </a:r>
                    </a:p>
                  </a:txBody>
                  <a:tcPr anchor="ctr"/>
                </a:tc>
                <a:tc>
                  <a:txBody>
                    <a:bodyPr/>
                    <a:lstStyle/>
                    <a:p>
                      <a:pPr algn="ctr"/>
                      <a:r>
                        <a:rPr lang="en-US" sz="1600" dirty="0">
                          <a:latin typeface="Noto Sans Tagalog" panose="020B0502040504020204" pitchFamily="34" charset="0"/>
                        </a:rPr>
                        <a:t>40%</a:t>
                      </a:r>
                    </a:p>
                  </a:txBody>
                  <a:tcPr anchor="ctr"/>
                </a:tc>
                <a:tc>
                  <a:txBody>
                    <a:bodyPr/>
                    <a:lstStyle/>
                    <a:p>
                      <a:pPr algn="ctr"/>
                      <a:r>
                        <a:rPr lang="en-US" sz="1600" dirty="0">
                          <a:latin typeface="Noto Sans Tagalog" panose="020B0502040504020204" pitchFamily="34" charset="0"/>
                        </a:rPr>
                        <a:t>32%</a:t>
                      </a:r>
                    </a:p>
                  </a:txBody>
                  <a:tcPr anchor="ctr"/>
                </a:tc>
                <a:tc>
                  <a:txBody>
                    <a:bodyPr/>
                    <a:lstStyle/>
                    <a:p>
                      <a:pPr algn="ctr"/>
                      <a:r>
                        <a:rPr lang="en-US" sz="1600" dirty="0">
                          <a:latin typeface="Noto Sans Tagalog" panose="020B0502040504020204" pitchFamily="34" charset="0"/>
                        </a:rPr>
                        <a:t>34%</a:t>
                      </a:r>
                    </a:p>
                  </a:txBody>
                  <a:tcPr anchor="ctr"/>
                </a:tc>
                <a:extLst>
                  <a:ext uri="{0D108BD9-81ED-4DB2-BD59-A6C34878D82A}">
                    <a16:rowId xmlns:a16="http://schemas.microsoft.com/office/drawing/2014/main" val="939863524"/>
                  </a:ext>
                </a:extLst>
              </a:tr>
              <a:tr h="8288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600" dirty="0">
                          <a:latin typeface="Noto Sans Tagalog" panose="020B0502040504020204" pitchFamily="34" charset="0"/>
                        </a:rPr>
                        <a:t>Candidate 2</a:t>
                      </a:r>
                    </a:p>
                  </a:txBody>
                  <a:tcPr anchor="ctr"/>
                </a:tc>
                <a:tc>
                  <a:txBody>
                    <a:bodyPr/>
                    <a:lstStyle/>
                    <a:p>
                      <a:pPr algn="ctr"/>
                      <a:r>
                        <a:rPr lang="en-US" sz="1600" dirty="0">
                          <a:latin typeface="Noto Sans Tagalog" panose="020B0502040504020204" pitchFamily="34" charset="0"/>
                        </a:rPr>
                        <a:t>28%</a:t>
                      </a:r>
                    </a:p>
                  </a:txBody>
                  <a:tcPr anchor="ctr"/>
                </a:tc>
                <a:tc>
                  <a:txBody>
                    <a:bodyPr/>
                    <a:lstStyle/>
                    <a:p>
                      <a:pPr algn="ctr"/>
                      <a:r>
                        <a:rPr lang="en-US" sz="1600" dirty="0">
                          <a:latin typeface="Noto Sans Tagalog" panose="020B0502040504020204" pitchFamily="34" charset="0"/>
                        </a:rPr>
                        <a:t>36%</a:t>
                      </a:r>
                    </a:p>
                  </a:txBody>
                  <a:tcPr anchor="ctr"/>
                </a:tc>
                <a:tc>
                  <a:txBody>
                    <a:bodyPr/>
                    <a:lstStyle/>
                    <a:p>
                      <a:pPr algn="ctr"/>
                      <a:r>
                        <a:rPr lang="en-US" sz="1600" dirty="0">
                          <a:latin typeface="Noto Sans Tagalog" panose="020B0502040504020204" pitchFamily="34" charset="0"/>
                        </a:rPr>
                        <a:t>31%</a:t>
                      </a:r>
                    </a:p>
                  </a:txBody>
                  <a:tcPr anchor="ctr"/>
                </a:tc>
                <a:tc>
                  <a:txBody>
                    <a:bodyPr/>
                    <a:lstStyle/>
                    <a:p>
                      <a:pPr algn="ctr"/>
                      <a:r>
                        <a:rPr lang="en-US" sz="1600" dirty="0">
                          <a:latin typeface="Noto Sans Tagalog" panose="020B0502040504020204" pitchFamily="34" charset="0"/>
                        </a:rPr>
                        <a:t>32%</a:t>
                      </a:r>
                    </a:p>
                  </a:txBody>
                  <a:tcPr anchor="ctr"/>
                </a:tc>
                <a:tc>
                  <a:txBody>
                    <a:bodyPr/>
                    <a:lstStyle/>
                    <a:p>
                      <a:pPr algn="ctr"/>
                      <a:r>
                        <a:rPr lang="en-US" sz="1600" dirty="0">
                          <a:latin typeface="Noto Sans Tagalog" panose="020B0502040504020204" pitchFamily="34" charset="0"/>
                        </a:rPr>
                        <a:t>28%</a:t>
                      </a:r>
                    </a:p>
                  </a:txBody>
                  <a:tcPr anchor="ctr"/>
                </a:tc>
                <a:extLst>
                  <a:ext uri="{0D108BD9-81ED-4DB2-BD59-A6C34878D82A}">
                    <a16:rowId xmlns:a16="http://schemas.microsoft.com/office/drawing/2014/main" val="108947882"/>
                  </a:ext>
                </a:extLst>
              </a:tr>
              <a:tr h="8288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600" dirty="0">
                          <a:latin typeface="Noto Sans Tagalog" panose="020B0502040504020204" pitchFamily="34" charset="0"/>
                        </a:rPr>
                        <a:t>Candidate 3</a:t>
                      </a:r>
                    </a:p>
                  </a:txBody>
                  <a:tcPr anchor="ctr"/>
                </a:tc>
                <a:tc>
                  <a:txBody>
                    <a:bodyPr/>
                    <a:lstStyle/>
                    <a:p>
                      <a:pPr algn="ctr"/>
                      <a:r>
                        <a:rPr lang="en-US" sz="1600" dirty="0">
                          <a:latin typeface="Noto Sans Tagalog" panose="020B0502040504020204" pitchFamily="34" charset="0"/>
                        </a:rPr>
                        <a:t>46%</a:t>
                      </a:r>
                    </a:p>
                  </a:txBody>
                  <a:tcPr anchor="ctr"/>
                </a:tc>
                <a:tc>
                  <a:txBody>
                    <a:bodyPr/>
                    <a:lstStyle/>
                    <a:p>
                      <a:pPr algn="ctr"/>
                      <a:r>
                        <a:rPr lang="en-US" sz="1600" dirty="0">
                          <a:latin typeface="Noto Sans Tagalog" panose="020B0502040504020204" pitchFamily="34" charset="0"/>
                        </a:rPr>
                        <a:t>43%</a:t>
                      </a:r>
                    </a:p>
                  </a:txBody>
                  <a:tcPr anchor="ctr"/>
                </a:tc>
                <a:tc>
                  <a:txBody>
                    <a:bodyPr/>
                    <a:lstStyle/>
                    <a:p>
                      <a:pPr algn="ctr"/>
                      <a:r>
                        <a:rPr lang="en-US" sz="1600" dirty="0">
                          <a:latin typeface="Noto Sans Tagalog" panose="020B0502040504020204" pitchFamily="34" charset="0"/>
                        </a:rPr>
                        <a:t>36%</a:t>
                      </a:r>
                    </a:p>
                  </a:txBody>
                  <a:tcPr anchor="ctr"/>
                </a:tc>
                <a:tc>
                  <a:txBody>
                    <a:bodyPr/>
                    <a:lstStyle/>
                    <a:p>
                      <a:pPr algn="ctr"/>
                      <a:r>
                        <a:rPr lang="en-US" sz="1600" dirty="0">
                          <a:latin typeface="Noto Sans Tagalog" panose="020B0502040504020204" pitchFamily="34" charset="0"/>
                        </a:rPr>
                        <a:t>52%</a:t>
                      </a:r>
                    </a:p>
                  </a:txBody>
                  <a:tcPr anchor="ctr"/>
                </a:tc>
                <a:tc>
                  <a:txBody>
                    <a:bodyPr/>
                    <a:lstStyle/>
                    <a:p>
                      <a:pPr algn="ctr"/>
                      <a:r>
                        <a:rPr lang="en-US" sz="1600" dirty="0">
                          <a:latin typeface="Noto Sans Tagalog" panose="020B0502040504020204" pitchFamily="34" charset="0"/>
                        </a:rPr>
                        <a:t>48%</a:t>
                      </a:r>
                    </a:p>
                  </a:txBody>
                  <a:tcPr anchor="ctr"/>
                </a:tc>
                <a:extLst>
                  <a:ext uri="{0D108BD9-81ED-4DB2-BD59-A6C34878D82A}">
                    <a16:rowId xmlns:a16="http://schemas.microsoft.com/office/drawing/2014/main" val="44957472"/>
                  </a:ext>
                </a:extLst>
              </a:tr>
            </a:tbl>
          </a:graphicData>
        </a:graphic>
      </p:graphicFrame>
      <p:sp>
        <p:nvSpPr>
          <p:cNvPr id="5" name="TextBox 4">
            <a:extLst>
              <a:ext uri="{FF2B5EF4-FFF2-40B4-BE49-F238E27FC236}">
                <a16:creationId xmlns:a16="http://schemas.microsoft.com/office/drawing/2014/main" id="{E7CF4CA3-5F9D-25F1-6107-D4CF397ABEE6}"/>
              </a:ext>
            </a:extLst>
          </p:cNvPr>
          <p:cNvSpPr txBox="1"/>
          <p:nvPr/>
        </p:nvSpPr>
        <p:spPr>
          <a:xfrm>
            <a:off x="1737107" y="951768"/>
            <a:ext cx="7395318" cy="400110"/>
          </a:xfrm>
          <a:prstGeom prst="rect">
            <a:avLst/>
          </a:prstGeom>
          <a:noFill/>
        </p:spPr>
        <p:txBody>
          <a:bodyPr wrap="square">
            <a:spAutoFit/>
          </a:bodyPr>
          <a:lstStyle/>
          <a:p>
            <a:pPr>
              <a:spcAft>
                <a:spcPts val="900"/>
              </a:spcAft>
            </a:pPr>
            <a:r>
              <a:rPr lang="en-US" sz="2000" b="1" i="0" u="none" strike="noStrike" dirty="0">
                <a:solidFill>
                  <a:srgbClr val="000000"/>
                </a:solidFill>
                <a:effectLst/>
                <a:latin typeface="Noto Sans Tagalog" panose="020B0502040504020204" pitchFamily="34" charset="0"/>
              </a:rPr>
              <a:t>Complete</a:t>
            </a:r>
            <a:r>
              <a:rPr lang="en-US" sz="2000" i="0" u="none" strike="noStrike" dirty="0">
                <a:solidFill>
                  <a:srgbClr val="000000"/>
                </a:solidFill>
                <a:effectLst/>
                <a:latin typeface="Noto Sans Tagalog" panose="020B0502040504020204" pitchFamily="34" charset="0"/>
              </a:rPr>
              <a:t>:</a:t>
            </a:r>
            <a:r>
              <a:rPr lang="en-US" sz="2000" b="1" i="0" u="none" strike="noStrike" dirty="0">
                <a:solidFill>
                  <a:srgbClr val="000000"/>
                </a:solidFill>
                <a:effectLst/>
                <a:latin typeface="Noto Sans Tagalog" panose="020B0502040504020204" pitchFamily="34" charset="0"/>
              </a:rPr>
              <a:t> </a:t>
            </a:r>
            <a:r>
              <a:rPr lang="en-US" sz="2000" b="0" i="0" u="none" strike="noStrike" dirty="0">
                <a:solidFill>
                  <a:srgbClr val="000000"/>
                </a:solidFill>
                <a:effectLst/>
                <a:latin typeface="Noto Sans Tagalog" panose="020B0502040504020204" pitchFamily="34" charset="0"/>
              </a:rPr>
              <a:t>Must exceed threshold (35%) with </a:t>
            </a:r>
            <a:r>
              <a:rPr lang="en-US" sz="2000" b="1" i="0" u="none" strike="noStrike" dirty="0">
                <a:solidFill>
                  <a:srgbClr val="000000"/>
                </a:solidFill>
                <a:effectLst/>
                <a:latin typeface="Noto Sans Tagalog" panose="020B0502040504020204" pitchFamily="34" charset="0"/>
              </a:rPr>
              <a:t>every </a:t>
            </a:r>
            <a:r>
              <a:rPr lang="en-US" sz="2000" i="0" u="none" strike="noStrike" dirty="0">
                <a:solidFill>
                  <a:srgbClr val="000000"/>
                </a:solidFill>
                <a:effectLst/>
                <a:latin typeface="Noto Sans Tagalog" panose="020B0502040504020204" pitchFamily="34" charset="0"/>
              </a:rPr>
              <a:t>current</a:t>
            </a:r>
            <a:r>
              <a:rPr lang="en-US" sz="2000" b="1" i="0" u="none" strike="noStrike" dirty="0">
                <a:solidFill>
                  <a:srgbClr val="000000"/>
                </a:solidFill>
                <a:effectLst/>
                <a:latin typeface="Noto Sans Tagalog" panose="020B0502040504020204" pitchFamily="34" charset="0"/>
              </a:rPr>
              <a:t> </a:t>
            </a:r>
            <a:r>
              <a:rPr lang="en-US" sz="2000" i="0" u="none" strike="noStrike" dirty="0">
                <a:solidFill>
                  <a:srgbClr val="000000"/>
                </a:solidFill>
                <a:effectLst/>
                <a:latin typeface="Noto Sans Tagalog" panose="020B0502040504020204" pitchFamily="34" charset="0"/>
              </a:rPr>
              <a:t>member</a:t>
            </a:r>
            <a:endParaRPr lang="en-US" sz="2000" b="0" i="0" u="none" strike="noStrike" dirty="0">
              <a:solidFill>
                <a:srgbClr val="000000"/>
              </a:solidFill>
              <a:effectLst/>
              <a:latin typeface="Noto Sans Tagalog" panose="020B0502040504020204" pitchFamily="34" charset="0"/>
            </a:endParaRPr>
          </a:p>
        </p:txBody>
      </p:sp>
      <p:sp>
        <p:nvSpPr>
          <p:cNvPr id="6" name="Rectangle 5">
            <a:extLst>
              <a:ext uri="{FF2B5EF4-FFF2-40B4-BE49-F238E27FC236}">
                <a16:creationId xmlns:a16="http://schemas.microsoft.com/office/drawing/2014/main" id="{AFF0C889-C418-249C-25BD-C87F6BA71C56}"/>
              </a:ext>
            </a:extLst>
          </p:cNvPr>
          <p:cNvSpPr/>
          <p:nvPr/>
        </p:nvSpPr>
        <p:spPr>
          <a:xfrm>
            <a:off x="1864429" y="4060584"/>
            <a:ext cx="7048080" cy="835509"/>
          </a:xfrm>
          <a:prstGeom prst="rect">
            <a:avLst/>
          </a:prstGeom>
          <a:noFill/>
          <a:ln w="101600">
            <a:solidFill>
              <a:srgbClr val="32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9883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77C86B-E608-B7C1-3A08-02810BF1865E}"/>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73C7040-99B5-3A3E-D226-73BCD9FD3792}"/>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Types of Linkage</a:t>
            </a:r>
          </a:p>
        </p:txBody>
      </p:sp>
      <p:graphicFrame>
        <p:nvGraphicFramePr>
          <p:cNvPr id="3" name="Table 2">
            <a:extLst>
              <a:ext uri="{FF2B5EF4-FFF2-40B4-BE49-F238E27FC236}">
                <a16:creationId xmlns:a16="http://schemas.microsoft.com/office/drawing/2014/main" id="{A2002448-C2D1-F13B-195E-E1D4A20B10C6}"/>
              </a:ext>
            </a:extLst>
          </p:cNvPr>
          <p:cNvGraphicFramePr>
            <a:graphicFrameLocks noGrp="1"/>
          </p:cNvGraphicFramePr>
          <p:nvPr/>
        </p:nvGraphicFramePr>
        <p:xfrm>
          <a:off x="1864429" y="1500449"/>
          <a:ext cx="7048080" cy="3384069"/>
        </p:xfrm>
        <a:graphic>
          <a:graphicData uri="http://schemas.openxmlformats.org/drawingml/2006/table">
            <a:tbl>
              <a:tblPr firstRow="1" bandRow="1">
                <a:tableStyleId>{793D81CF-94F2-401A-BA57-92F5A7B2D0C5}</a:tableStyleId>
              </a:tblPr>
              <a:tblGrid>
                <a:gridCol w="1174680">
                  <a:extLst>
                    <a:ext uri="{9D8B030D-6E8A-4147-A177-3AD203B41FA5}">
                      <a16:colId xmlns:a16="http://schemas.microsoft.com/office/drawing/2014/main" val="4006417055"/>
                    </a:ext>
                  </a:extLst>
                </a:gridCol>
                <a:gridCol w="1174680">
                  <a:extLst>
                    <a:ext uri="{9D8B030D-6E8A-4147-A177-3AD203B41FA5}">
                      <a16:colId xmlns:a16="http://schemas.microsoft.com/office/drawing/2014/main" val="2768818387"/>
                    </a:ext>
                  </a:extLst>
                </a:gridCol>
                <a:gridCol w="1174680">
                  <a:extLst>
                    <a:ext uri="{9D8B030D-6E8A-4147-A177-3AD203B41FA5}">
                      <a16:colId xmlns:a16="http://schemas.microsoft.com/office/drawing/2014/main" val="2544408058"/>
                    </a:ext>
                  </a:extLst>
                </a:gridCol>
                <a:gridCol w="1174680">
                  <a:extLst>
                    <a:ext uri="{9D8B030D-6E8A-4147-A177-3AD203B41FA5}">
                      <a16:colId xmlns:a16="http://schemas.microsoft.com/office/drawing/2014/main" val="684282841"/>
                    </a:ext>
                  </a:extLst>
                </a:gridCol>
                <a:gridCol w="1174680">
                  <a:extLst>
                    <a:ext uri="{9D8B030D-6E8A-4147-A177-3AD203B41FA5}">
                      <a16:colId xmlns:a16="http://schemas.microsoft.com/office/drawing/2014/main" val="2967564965"/>
                    </a:ext>
                  </a:extLst>
                </a:gridCol>
                <a:gridCol w="1174680">
                  <a:extLst>
                    <a:ext uri="{9D8B030D-6E8A-4147-A177-3AD203B41FA5}">
                      <a16:colId xmlns:a16="http://schemas.microsoft.com/office/drawing/2014/main" val="1459184731"/>
                    </a:ext>
                  </a:extLst>
                </a:gridCol>
              </a:tblGrid>
              <a:tr h="828813">
                <a:tc>
                  <a:txBody>
                    <a:bodyPr/>
                    <a:lstStyle/>
                    <a:p>
                      <a:pPr algn="ctr"/>
                      <a:r>
                        <a:rPr lang="en-US" sz="1600" dirty="0">
                          <a:latin typeface="Noto Sans Tagalog" panose="020B0502040504020204" pitchFamily="34" charset="0"/>
                        </a:rPr>
                        <a:t>GCS %</a:t>
                      </a:r>
                    </a:p>
                  </a:txBody>
                  <a:tcPr anchor="ctr"/>
                </a:tc>
                <a:tc>
                  <a:txBody>
                    <a:bodyPr/>
                    <a:lstStyle/>
                    <a:p>
                      <a:pPr algn="ctr"/>
                      <a:r>
                        <a:rPr lang="en-US" sz="1600" dirty="0">
                          <a:latin typeface="Noto Sans Tagalog" panose="020B0502040504020204" pitchFamily="34" charset="0"/>
                        </a:rPr>
                        <a:t>Cluster Member 1</a:t>
                      </a:r>
                    </a:p>
                  </a:txBody>
                  <a:tcPr anchor="ctr"/>
                </a:tc>
                <a:tc>
                  <a:txBody>
                    <a:bodyPr/>
                    <a:lstStyle/>
                    <a:p>
                      <a:pPr algn="ctr"/>
                      <a:r>
                        <a:rPr lang="en-US" sz="1600" dirty="0">
                          <a:latin typeface="Noto Sans Tagalog" panose="020B0502040504020204" pitchFamily="34" charset="0"/>
                        </a:rPr>
                        <a:t>Cluster Member 2</a:t>
                      </a:r>
                    </a:p>
                  </a:txBody>
                  <a:tcPr anchor="ctr"/>
                </a:tc>
                <a:tc>
                  <a:txBody>
                    <a:bodyPr/>
                    <a:lstStyle/>
                    <a:p>
                      <a:pPr algn="ctr"/>
                      <a:r>
                        <a:rPr lang="en-US" sz="1600" dirty="0">
                          <a:latin typeface="Noto Sans Tagalog" panose="020B0502040504020204" pitchFamily="34" charset="0"/>
                        </a:rPr>
                        <a:t>Cluster Member 3</a:t>
                      </a:r>
                    </a:p>
                  </a:txBody>
                  <a:tcPr anchor="ctr"/>
                </a:tc>
                <a:tc>
                  <a:txBody>
                    <a:bodyPr/>
                    <a:lstStyle/>
                    <a:p>
                      <a:pPr algn="ctr"/>
                      <a:r>
                        <a:rPr lang="en-US" sz="1600" dirty="0">
                          <a:latin typeface="Noto Sans Tagalog" panose="020B0502040504020204" pitchFamily="34" charset="0"/>
                        </a:rPr>
                        <a:t>Cluster Member 4</a:t>
                      </a:r>
                    </a:p>
                  </a:txBody>
                  <a:tcPr anchor="ctr"/>
                </a:tc>
                <a:tc>
                  <a:txBody>
                    <a:bodyPr/>
                    <a:lstStyle/>
                    <a:p>
                      <a:pPr algn="ctr"/>
                      <a:r>
                        <a:rPr lang="en-US" sz="1600" dirty="0">
                          <a:latin typeface="Noto Sans Tagalog" panose="020B0502040504020204" pitchFamily="34" charset="0"/>
                        </a:rPr>
                        <a:t>Cluster Member 5</a:t>
                      </a:r>
                    </a:p>
                  </a:txBody>
                  <a:tcPr anchor="ctr"/>
                </a:tc>
                <a:extLst>
                  <a:ext uri="{0D108BD9-81ED-4DB2-BD59-A6C34878D82A}">
                    <a16:rowId xmlns:a16="http://schemas.microsoft.com/office/drawing/2014/main" val="3429228864"/>
                  </a:ext>
                </a:extLst>
              </a:tr>
              <a:tr h="897630">
                <a:tc>
                  <a:txBody>
                    <a:bodyPr/>
                    <a:lstStyle/>
                    <a:p>
                      <a:pPr algn="ctr"/>
                      <a:r>
                        <a:rPr lang="en-US" sz="1600" dirty="0">
                          <a:latin typeface="Noto Sans Tagalog" panose="020B0502040504020204" pitchFamily="34" charset="0"/>
                        </a:rPr>
                        <a:t>Candidate 1</a:t>
                      </a:r>
                    </a:p>
                  </a:txBody>
                  <a:tcPr anchor="ctr"/>
                </a:tc>
                <a:tc>
                  <a:txBody>
                    <a:bodyPr/>
                    <a:lstStyle/>
                    <a:p>
                      <a:pPr algn="ctr"/>
                      <a:r>
                        <a:rPr lang="en-US" sz="1600" dirty="0">
                          <a:latin typeface="Noto Sans Tagalog" panose="020B0502040504020204" pitchFamily="34" charset="0"/>
                        </a:rPr>
                        <a:t>39%</a:t>
                      </a:r>
                    </a:p>
                  </a:txBody>
                  <a:tcPr anchor="ctr"/>
                </a:tc>
                <a:tc>
                  <a:txBody>
                    <a:bodyPr/>
                    <a:lstStyle/>
                    <a:p>
                      <a:pPr algn="ctr"/>
                      <a:r>
                        <a:rPr lang="en-US" sz="1600" dirty="0">
                          <a:latin typeface="Noto Sans Tagalog" panose="020B0502040504020204" pitchFamily="34" charset="0"/>
                        </a:rPr>
                        <a:t>31%</a:t>
                      </a:r>
                    </a:p>
                  </a:txBody>
                  <a:tcPr anchor="ctr"/>
                </a:tc>
                <a:tc>
                  <a:txBody>
                    <a:bodyPr/>
                    <a:lstStyle/>
                    <a:p>
                      <a:pPr algn="ctr"/>
                      <a:r>
                        <a:rPr lang="en-US" sz="1600" dirty="0">
                          <a:latin typeface="Noto Sans Tagalog" panose="020B0502040504020204" pitchFamily="34" charset="0"/>
                        </a:rPr>
                        <a:t>40%</a:t>
                      </a:r>
                    </a:p>
                  </a:txBody>
                  <a:tcPr anchor="ctr"/>
                </a:tc>
                <a:tc>
                  <a:txBody>
                    <a:bodyPr/>
                    <a:lstStyle/>
                    <a:p>
                      <a:pPr algn="ctr"/>
                      <a:r>
                        <a:rPr lang="en-US" sz="1600" dirty="0">
                          <a:latin typeface="Noto Sans Tagalog" panose="020B0502040504020204" pitchFamily="34" charset="0"/>
                        </a:rPr>
                        <a:t>32%</a:t>
                      </a:r>
                    </a:p>
                  </a:txBody>
                  <a:tcPr anchor="ctr"/>
                </a:tc>
                <a:tc>
                  <a:txBody>
                    <a:bodyPr/>
                    <a:lstStyle/>
                    <a:p>
                      <a:pPr algn="ctr"/>
                      <a:r>
                        <a:rPr lang="en-US" sz="1600" dirty="0">
                          <a:latin typeface="Noto Sans Tagalog" panose="020B0502040504020204" pitchFamily="34" charset="0"/>
                        </a:rPr>
                        <a:t>34%</a:t>
                      </a:r>
                    </a:p>
                  </a:txBody>
                  <a:tcPr anchor="ctr"/>
                </a:tc>
                <a:extLst>
                  <a:ext uri="{0D108BD9-81ED-4DB2-BD59-A6C34878D82A}">
                    <a16:rowId xmlns:a16="http://schemas.microsoft.com/office/drawing/2014/main" val="939863524"/>
                  </a:ext>
                </a:extLst>
              </a:tr>
              <a:tr h="8288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600" dirty="0">
                          <a:latin typeface="Noto Sans Tagalog" panose="020B0502040504020204" pitchFamily="34" charset="0"/>
                        </a:rPr>
                        <a:t>Candidate 2</a:t>
                      </a:r>
                    </a:p>
                  </a:txBody>
                  <a:tcPr anchor="ctr"/>
                </a:tc>
                <a:tc>
                  <a:txBody>
                    <a:bodyPr/>
                    <a:lstStyle/>
                    <a:p>
                      <a:pPr algn="ctr"/>
                      <a:r>
                        <a:rPr lang="en-US" sz="1600" dirty="0">
                          <a:latin typeface="Noto Sans Tagalog" panose="020B0502040504020204" pitchFamily="34" charset="0"/>
                        </a:rPr>
                        <a:t>28%</a:t>
                      </a:r>
                    </a:p>
                  </a:txBody>
                  <a:tcPr anchor="ctr"/>
                </a:tc>
                <a:tc>
                  <a:txBody>
                    <a:bodyPr/>
                    <a:lstStyle/>
                    <a:p>
                      <a:pPr algn="ctr"/>
                      <a:r>
                        <a:rPr lang="en-US" sz="1600" dirty="0">
                          <a:latin typeface="Noto Sans Tagalog" panose="020B0502040504020204" pitchFamily="34" charset="0"/>
                        </a:rPr>
                        <a:t>36%</a:t>
                      </a:r>
                    </a:p>
                  </a:txBody>
                  <a:tcPr anchor="ctr"/>
                </a:tc>
                <a:tc>
                  <a:txBody>
                    <a:bodyPr/>
                    <a:lstStyle/>
                    <a:p>
                      <a:pPr algn="ctr"/>
                      <a:r>
                        <a:rPr lang="en-US" sz="1600" dirty="0">
                          <a:latin typeface="Noto Sans Tagalog" panose="020B0502040504020204" pitchFamily="34" charset="0"/>
                        </a:rPr>
                        <a:t>31%</a:t>
                      </a:r>
                    </a:p>
                  </a:txBody>
                  <a:tcPr anchor="ctr"/>
                </a:tc>
                <a:tc>
                  <a:txBody>
                    <a:bodyPr/>
                    <a:lstStyle/>
                    <a:p>
                      <a:pPr algn="ctr"/>
                      <a:r>
                        <a:rPr lang="en-US" sz="1600" dirty="0">
                          <a:latin typeface="Noto Sans Tagalog" panose="020B0502040504020204" pitchFamily="34" charset="0"/>
                        </a:rPr>
                        <a:t>32%</a:t>
                      </a:r>
                    </a:p>
                  </a:txBody>
                  <a:tcPr anchor="ctr"/>
                </a:tc>
                <a:tc>
                  <a:txBody>
                    <a:bodyPr/>
                    <a:lstStyle/>
                    <a:p>
                      <a:pPr algn="ctr"/>
                      <a:r>
                        <a:rPr lang="en-US" sz="1600" dirty="0">
                          <a:latin typeface="Noto Sans Tagalog" panose="020B0502040504020204" pitchFamily="34" charset="0"/>
                        </a:rPr>
                        <a:t>28%</a:t>
                      </a:r>
                    </a:p>
                  </a:txBody>
                  <a:tcPr anchor="ctr"/>
                </a:tc>
                <a:extLst>
                  <a:ext uri="{0D108BD9-81ED-4DB2-BD59-A6C34878D82A}">
                    <a16:rowId xmlns:a16="http://schemas.microsoft.com/office/drawing/2014/main" val="108947882"/>
                  </a:ext>
                </a:extLst>
              </a:tr>
              <a:tr h="8288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600" dirty="0">
                          <a:latin typeface="Noto Sans Tagalog" panose="020B0502040504020204" pitchFamily="34" charset="0"/>
                        </a:rPr>
                        <a:t>Candidate 3</a:t>
                      </a:r>
                    </a:p>
                  </a:txBody>
                  <a:tcPr anchor="ctr"/>
                </a:tc>
                <a:tc>
                  <a:txBody>
                    <a:bodyPr/>
                    <a:lstStyle/>
                    <a:p>
                      <a:pPr algn="ctr"/>
                      <a:r>
                        <a:rPr lang="en-US" sz="1600" dirty="0">
                          <a:latin typeface="Noto Sans Tagalog" panose="020B0502040504020204" pitchFamily="34" charset="0"/>
                        </a:rPr>
                        <a:t>46%</a:t>
                      </a:r>
                    </a:p>
                  </a:txBody>
                  <a:tcPr anchor="ctr"/>
                </a:tc>
                <a:tc>
                  <a:txBody>
                    <a:bodyPr/>
                    <a:lstStyle/>
                    <a:p>
                      <a:pPr algn="ctr"/>
                      <a:r>
                        <a:rPr lang="en-US" sz="1600" dirty="0">
                          <a:latin typeface="Noto Sans Tagalog" panose="020B0502040504020204" pitchFamily="34" charset="0"/>
                        </a:rPr>
                        <a:t>43%</a:t>
                      </a:r>
                    </a:p>
                  </a:txBody>
                  <a:tcPr anchor="ctr"/>
                </a:tc>
                <a:tc>
                  <a:txBody>
                    <a:bodyPr/>
                    <a:lstStyle/>
                    <a:p>
                      <a:pPr algn="ctr"/>
                      <a:r>
                        <a:rPr lang="en-US" sz="1600" dirty="0">
                          <a:latin typeface="Noto Sans Tagalog" panose="020B0502040504020204" pitchFamily="34" charset="0"/>
                        </a:rPr>
                        <a:t>36%</a:t>
                      </a:r>
                    </a:p>
                  </a:txBody>
                  <a:tcPr anchor="ctr"/>
                </a:tc>
                <a:tc>
                  <a:txBody>
                    <a:bodyPr/>
                    <a:lstStyle/>
                    <a:p>
                      <a:pPr algn="ctr"/>
                      <a:r>
                        <a:rPr lang="en-US" sz="1600" dirty="0">
                          <a:latin typeface="Noto Sans Tagalog" panose="020B0502040504020204" pitchFamily="34" charset="0"/>
                        </a:rPr>
                        <a:t>52%</a:t>
                      </a:r>
                    </a:p>
                  </a:txBody>
                  <a:tcPr anchor="ctr"/>
                </a:tc>
                <a:tc>
                  <a:txBody>
                    <a:bodyPr/>
                    <a:lstStyle/>
                    <a:p>
                      <a:pPr algn="ctr"/>
                      <a:r>
                        <a:rPr lang="en-US" sz="1600" dirty="0">
                          <a:latin typeface="Noto Sans Tagalog" panose="020B0502040504020204" pitchFamily="34" charset="0"/>
                        </a:rPr>
                        <a:t>48%</a:t>
                      </a:r>
                    </a:p>
                  </a:txBody>
                  <a:tcPr anchor="ctr"/>
                </a:tc>
                <a:extLst>
                  <a:ext uri="{0D108BD9-81ED-4DB2-BD59-A6C34878D82A}">
                    <a16:rowId xmlns:a16="http://schemas.microsoft.com/office/drawing/2014/main" val="44957472"/>
                  </a:ext>
                </a:extLst>
              </a:tr>
            </a:tbl>
          </a:graphicData>
        </a:graphic>
      </p:graphicFrame>
      <p:sp>
        <p:nvSpPr>
          <p:cNvPr id="5" name="TextBox 4">
            <a:extLst>
              <a:ext uri="{FF2B5EF4-FFF2-40B4-BE49-F238E27FC236}">
                <a16:creationId xmlns:a16="http://schemas.microsoft.com/office/drawing/2014/main" id="{6ACA9F87-5541-3A62-ECFD-9D5F3D0DAC32}"/>
              </a:ext>
            </a:extLst>
          </p:cNvPr>
          <p:cNvSpPr txBox="1"/>
          <p:nvPr/>
        </p:nvSpPr>
        <p:spPr>
          <a:xfrm>
            <a:off x="1737107" y="951768"/>
            <a:ext cx="7395318" cy="400110"/>
          </a:xfrm>
          <a:prstGeom prst="rect">
            <a:avLst/>
          </a:prstGeom>
          <a:noFill/>
        </p:spPr>
        <p:txBody>
          <a:bodyPr wrap="square">
            <a:spAutoFit/>
          </a:bodyPr>
          <a:lstStyle/>
          <a:p>
            <a:pPr>
              <a:spcAft>
                <a:spcPts val="900"/>
              </a:spcAft>
            </a:pPr>
            <a:r>
              <a:rPr lang="en-US" sz="2000" b="1" i="0" u="none" strike="noStrike" dirty="0">
                <a:solidFill>
                  <a:srgbClr val="000000"/>
                </a:solidFill>
                <a:effectLst/>
                <a:latin typeface="Noto Sans Tagalog" panose="020B0502040504020204" pitchFamily="34" charset="0"/>
              </a:rPr>
              <a:t>Average</a:t>
            </a:r>
            <a:r>
              <a:rPr lang="en-US" sz="2000" i="0" u="none" strike="noStrike" dirty="0">
                <a:solidFill>
                  <a:srgbClr val="000000"/>
                </a:solidFill>
                <a:effectLst/>
                <a:latin typeface="Noto Sans Tagalog" panose="020B0502040504020204" pitchFamily="34" charset="0"/>
              </a:rPr>
              <a:t>:</a:t>
            </a:r>
            <a:r>
              <a:rPr lang="en-US" sz="2000" b="1" i="0" u="none" strike="noStrike" dirty="0">
                <a:solidFill>
                  <a:srgbClr val="000000"/>
                </a:solidFill>
                <a:effectLst/>
                <a:latin typeface="Noto Sans Tagalog" panose="020B0502040504020204" pitchFamily="34" charset="0"/>
              </a:rPr>
              <a:t> </a:t>
            </a:r>
            <a:r>
              <a:rPr lang="en-US" sz="2000" b="0" i="0" u="none" strike="noStrike" dirty="0">
                <a:solidFill>
                  <a:srgbClr val="000000"/>
                </a:solidFill>
                <a:effectLst/>
                <a:latin typeface="Noto Sans Tagalog" panose="020B0502040504020204" pitchFamily="34" charset="0"/>
              </a:rPr>
              <a:t>Must exceed threshold (35%) on average</a:t>
            </a:r>
          </a:p>
        </p:txBody>
      </p:sp>
      <p:sp>
        <p:nvSpPr>
          <p:cNvPr id="6" name="Rectangle 5">
            <a:extLst>
              <a:ext uri="{FF2B5EF4-FFF2-40B4-BE49-F238E27FC236}">
                <a16:creationId xmlns:a16="http://schemas.microsoft.com/office/drawing/2014/main" id="{BC51FF0E-C989-8E30-17A1-3B7EF826DC07}"/>
              </a:ext>
            </a:extLst>
          </p:cNvPr>
          <p:cNvSpPr/>
          <p:nvPr/>
        </p:nvSpPr>
        <p:spPr>
          <a:xfrm>
            <a:off x="1864429" y="4060584"/>
            <a:ext cx="7048080" cy="835509"/>
          </a:xfrm>
          <a:prstGeom prst="rect">
            <a:avLst/>
          </a:prstGeom>
          <a:noFill/>
          <a:ln w="101600">
            <a:solidFill>
              <a:srgbClr val="32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458A9700-7D7B-FD47-2F25-E95D4E61CF88}"/>
              </a:ext>
            </a:extLst>
          </p:cNvPr>
          <p:cNvSpPr/>
          <p:nvPr/>
        </p:nvSpPr>
        <p:spPr>
          <a:xfrm>
            <a:off x="1864429" y="2356974"/>
            <a:ext cx="7048080" cy="835509"/>
          </a:xfrm>
          <a:prstGeom prst="rect">
            <a:avLst/>
          </a:prstGeom>
          <a:noFill/>
          <a:ln w="101600">
            <a:solidFill>
              <a:srgbClr val="32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0894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48F048-653A-7693-4C83-D432039FDBA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08BBBD5-3673-892D-2FBF-C4BDA15D8039}"/>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Types of Linkage</a:t>
            </a:r>
          </a:p>
        </p:txBody>
      </p:sp>
      <p:graphicFrame>
        <p:nvGraphicFramePr>
          <p:cNvPr id="3" name="Table 2">
            <a:extLst>
              <a:ext uri="{FF2B5EF4-FFF2-40B4-BE49-F238E27FC236}">
                <a16:creationId xmlns:a16="http://schemas.microsoft.com/office/drawing/2014/main" id="{3BDD4E76-9B0B-FED5-2124-67F3955D661E}"/>
              </a:ext>
            </a:extLst>
          </p:cNvPr>
          <p:cNvGraphicFramePr>
            <a:graphicFrameLocks noGrp="1"/>
          </p:cNvGraphicFramePr>
          <p:nvPr/>
        </p:nvGraphicFramePr>
        <p:xfrm>
          <a:off x="1864429" y="1500449"/>
          <a:ext cx="7048080" cy="3384069"/>
        </p:xfrm>
        <a:graphic>
          <a:graphicData uri="http://schemas.openxmlformats.org/drawingml/2006/table">
            <a:tbl>
              <a:tblPr firstRow="1" bandRow="1">
                <a:tableStyleId>{793D81CF-94F2-401A-BA57-92F5A7B2D0C5}</a:tableStyleId>
              </a:tblPr>
              <a:tblGrid>
                <a:gridCol w="1174680">
                  <a:extLst>
                    <a:ext uri="{9D8B030D-6E8A-4147-A177-3AD203B41FA5}">
                      <a16:colId xmlns:a16="http://schemas.microsoft.com/office/drawing/2014/main" val="4006417055"/>
                    </a:ext>
                  </a:extLst>
                </a:gridCol>
                <a:gridCol w="1174680">
                  <a:extLst>
                    <a:ext uri="{9D8B030D-6E8A-4147-A177-3AD203B41FA5}">
                      <a16:colId xmlns:a16="http://schemas.microsoft.com/office/drawing/2014/main" val="2768818387"/>
                    </a:ext>
                  </a:extLst>
                </a:gridCol>
                <a:gridCol w="1174680">
                  <a:extLst>
                    <a:ext uri="{9D8B030D-6E8A-4147-A177-3AD203B41FA5}">
                      <a16:colId xmlns:a16="http://schemas.microsoft.com/office/drawing/2014/main" val="2544408058"/>
                    </a:ext>
                  </a:extLst>
                </a:gridCol>
                <a:gridCol w="1174680">
                  <a:extLst>
                    <a:ext uri="{9D8B030D-6E8A-4147-A177-3AD203B41FA5}">
                      <a16:colId xmlns:a16="http://schemas.microsoft.com/office/drawing/2014/main" val="684282841"/>
                    </a:ext>
                  </a:extLst>
                </a:gridCol>
                <a:gridCol w="1174680">
                  <a:extLst>
                    <a:ext uri="{9D8B030D-6E8A-4147-A177-3AD203B41FA5}">
                      <a16:colId xmlns:a16="http://schemas.microsoft.com/office/drawing/2014/main" val="2967564965"/>
                    </a:ext>
                  </a:extLst>
                </a:gridCol>
                <a:gridCol w="1174680">
                  <a:extLst>
                    <a:ext uri="{9D8B030D-6E8A-4147-A177-3AD203B41FA5}">
                      <a16:colId xmlns:a16="http://schemas.microsoft.com/office/drawing/2014/main" val="1459184731"/>
                    </a:ext>
                  </a:extLst>
                </a:gridCol>
              </a:tblGrid>
              <a:tr h="828813">
                <a:tc>
                  <a:txBody>
                    <a:bodyPr/>
                    <a:lstStyle/>
                    <a:p>
                      <a:pPr algn="ctr"/>
                      <a:r>
                        <a:rPr lang="en-US" sz="1600" dirty="0">
                          <a:latin typeface="Noto Sans Tagalog" panose="020B0502040504020204" pitchFamily="34" charset="0"/>
                        </a:rPr>
                        <a:t>GCS %</a:t>
                      </a:r>
                    </a:p>
                  </a:txBody>
                  <a:tcPr anchor="ctr"/>
                </a:tc>
                <a:tc>
                  <a:txBody>
                    <a:bodyPr/>
                    <a:lstStyle/>
                    <a:p>
                      <a:pPr algn="ctr"/>
                      <a:r>
                        <a:rPr lang="en-US" sz="1600" dirty="0">
                          <a:latin typeface="Noto Sans Tagalog" panose="020B0502040504020204" pitchFamily="34" charset="0"/>
                        </a:rPr>
                        <a:t>Cluster Member 1</a:t>
                      </a:r>
                    </a:p>
                  </a:txBody>
                  <a:tcPr anchor="ctr"/>
                </a:tc>
                <a:tc>
                  <a:txBody>
                    <a:bodyPr/>
                    <a:lstStyle/>
                    <a:p>
                      <a:pPr algn="ctr"/>
                      <a:r>
                        <a:rPr lang="en-US" sz="1600" dirty="0">
                          <a:latin typeface="Noto Sans Tagalog" panose="020B0502040504020204" pitchFamily="34" charset="0"/>
                        </a:rPr>
                        <a:t>Cluster Member 2</a:t>
                      </a:r>
                    </a:p>
                  </a:txBody>
                  <a:tcPr anchor="ctr"/>
                </a:tc>
                <a:tc>
                  <a:txBody>
                    <a:bodyPr/>
                    <a:lstStyle/>
                    <a:p>
                      <a:pPr algn="ctr"/>
                      <a:r>
                        <a:rPr lang="en-US" sz="1600" dirty="0">
                          <a:latin typeface="Noto Sans Tagalog" panose="020B0502040504020204" pitchFamily="34" charset="0"/>
                        </a:rPr>
                        <a:t>Cluster Member 3</a:t>
                      </a:r>
                    </a:p>
                  </a:txBody>
                  <a:tcPr anchor="ctr"/>
                </a:tc>
                <a:tc>
                  <a:txBody>
                    <a:bodyPr/>
                    <a:lstStyle/>
                    <a:p>
                      <a:pPr algn="ctr"/>
                      <a:r>
                        <a:rPr lang="en-US" sz="1600" dirty="0">
                          <a:latin typeface="Noto Sans Tagalog" panose="020B0502040504020204" pitchFamily="34" charset="0"/>
                        </a:rPr>
                        <a:t>Cluster Member 4</a:t>
                      </a:r>
                    </a:p>
                  </a:txBody>
                  <a:tcPr anchor="ctr"/>
                </a:tc>
                <a:tc>
                  <a:txBody>
                    <a:bodyPr/>
                    <a:lstStyle/>
                    <a:p>
                      <a:pPr algn="ctr"/>
                      <a:r>
                        <a:rPr lang="en-US" sz="1600" dirty="0">
                          <a:latin typeface="Noto Sans Tagalog" panose="020B0502040504020204" pitchFamily="34" charset="0"/>
                        </a:rPr>
                        <a:t>Cluster Member 5</a:t>
                      </a:r>
                    </a:p>
                  </a:txBody>
                  <a:tcPr anchor="ctr"/>
                </a:tc>
                <a:extLst>
                  <a:ext uri="{0D108BD9-81ED-4DB2-BD59-A6C34878D82A}">
                    <a16:rowId xmlns:a16="http://schemas.microsoft.com/office/drawing/2014/main" val="3429228864"/>
                  </a:ext>
                </a:extLst>
              </a:tr>
              <a:tr h="897630">
                <a:tc>
                  <a:txBody>
                    <a:bodyPr/>
                    <a:lstStyle/>
                    <a:p>
                      <a:pPr algn="ctr"/>
                      <a:r>
                        <a:rPr lang="en-US" sz="1600" dirty="0">
                          <a:latin typeface="Noto Sans Tagalog" panose="020B0502040504020204" pitchFamily="34" charset="0"/>
                        </a:rPr>
                        <a:t>Candidate 1</a:t>
                      </a:r>
                    </a:p>
                  </a:txBody>
                  <a:tcPr anchor="ctr"/>
                </a:tc>
                <a:tc>
                  <a:txBody>
                    <a:bodyPr/>
                    <a:lstStyle/>
                    <a:p>
                      <a:pPr algn="ctr"/>
                      <a:r>
                        <a:rPr lang="en-US" sz="1600" dirty="0">
                          <a:latin typeface="Noto Sans Tagalog" panose="020B0502040504020204" pitchFamily="34" charset="0"/>
                        </a:rPr>
                        <a:t>39%</a:t>
                      </a:r>
                    </a:p>
                  </a:txBody>
                  <a:tcPr anchor="ctr"/>
                </a:tc>
                <a:tc>
                  <a:txBody>
                    <a:bodyPr/>
                    <a:lstStyle/>
                    <a:p>
                      <a:pPr algn="ctr"/>
                      <a:r>
                        <a:rPr lang="en-US" sz="1600" dirty="0">
                          <a:latin typeface="Noto Sans Tagalog" panose="020B0502040504020204" pitchFamily="34" charset="0"/>
                        </a:rPr>
                        <a:t>31%</a:t>
                      </a:r>
                    </a:p>
                  </a:txBody>
                  <a:tcPr anchor="ctr"/>
                </a:tc>
                <a:tc>
                  <a:txBody>
                    <a:bodyPr/>
                    <a:lstStyle/>
                    <a:p>
                      <a:pPr algn="ctr"/>
                      <a:r>
                        <a:rPr lang="en-US" sz="1600" dirty="0">
                          <a:latin typeface="Noto Sans Tagalog" panose="020B0502040504020204" pitchFamily="34" charset="0"/>
                        </a:rPr>
                        <a:t>40%</a:t>
                      </a:r>
                    </a:p>
                  </a:txBody>
                  <a:tcPr anchor="ctr"/>
                </a:tc>
                <a:tc>
                  <a:txBody>
                    <a:bodyPr/>
                    <a:lstStyle/>
                    <a:p>
                      <a:pPr algn="ctr"/>
                      <a:r>
                        <a:rPr lang="en-US" sz="1600" dirty="0">
                          <a:latin typeface="Noto Sans Tagalog" panose="020B0502040504020204" pitchFamily="34" charset="0"/>
                        </a:rPr>
                        <a:t>32%</a:t>
                      </a:r>
                    </a:p>
                  </a:txBody>
                  <a:tcPr anchor="ctr"/>
                </a:tc>
                <a:tc>
                  <a:txBody>
                    <a:bodyPr/>
                    <a:lstStyle/>
                    <a:p>
                      <a:pPr algn="ctr"/>
                      <a:r>
                        <a:rPr lang="en-US" sz="1600" dirty="0">
                          <a:latin typeface="Noto Sans Tagalog" panose="020B0502040504020204" pitchFamily="34" charset="0"/>
                        </a:rPr>
                        <a:t>34%</a:t>
                      </a:r>
                    </a:p>
                  </a:txBody>
                  <a:tcPr anchor="ctr"/>
                </a:tc>
                <a:extLst>
                  <a:ext uri="{0D108BD9-81ED-4DB2-BD59-A6C34878D82A}">
                    <a16:rowId xmlns:a16="http://schemas.microsoft.com/office/drawing/2014/main" val="939863524"/>
                  </a:ext>
                </a:extLst>
              </a:tr>
              <a:tr h="8288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600" dirty="0">
                          <a:latin typeface="Noto Sans Tagalog" panose="020B0502040504020204" pitchFamily="34" charset="0"/>
                        </a:rPr>
                        <a:t>Candidate 2</a:t>
                      </a:r>
                    </a:p>
                  </a:txBody>
                  <a:tcPr anchor="ctr"/>
                </a:tc>
                <a:tc>
                  <a:txBody>
                    <a:bodyPr/>
                    <a:lstStyle/>
                    <a:p>
                      <a:pPr algn="ctr"/>
                      <a:r>
                        <a:rPr lang="en-US" sz="1600" dirty="0">
                          <a:latin typeface="Noto Sans Tagalog" panose="020B0502040504020204" pitchFamily="34" charset="0"/>
                        </a:rPr>
                        <a:t>28%</a:t>
                      </a:r>
                    </a:p>
                  </a:txBody>
                  <a:tcPr anchor="ctr"/>
                </a:tc>
                <a:tc>
                  <a:txBody>
                    <a:bodyPr/>
                    <a:lstStyle/>
                    <a:p>
                      <a:pPr algn="ctr"/>
                      <a:r>
                        <a:rPr lang="en-US" sz="1600" dirty="0">
                          <a:latin typeface="Noto Sans Tagalog" panose="020B0502040504020204" pitchFamily="34" charset="0"/>
                        </a:rPr>
                        <a:t>36%</a:t>
                      </a:r>
                    </a:p>
                  </a:txBody>
                  <a:tcPr anchor="ctr"/>
                </a:tc>
                <a:tc>
                  <a:txBody>
                    <a:bodyPr/>
                    <a:lstStyle/>
                    <a:p>
                      <a:pPr algn="ctr"/>
                      <a:r>
                        <a:rPr lang="en-US" sz="1600" dirty="0">
                          <a:latin typeface="Noto Sans Tagalog" panose="020B0502040504020204" pitchFamily="34" charset="0"/>
                        </a:rPr>
                        <a:t>31%</a:t>
                      </a:r>
                    </a:p>
                  </a:txBody>
                  <a:tcPr anchor="ctr"/>
                </a:tc>
                <a:tc>
                  <a:txBody>
                    <a:bodyPr/>
                    <a:lstStyle/>
                    <a:p>
                      <a:pPr algn="ctr"/>
                      <a:r>
                        <a:rPr lang="en-US" sz="1600" dirty="0">
                          <a:latin typeface="Noto Sans Tagalog" panose="020B0502040504020204" pitchFamily="34" charset="0"/>
                        </a:rPr>
                        <a:t>32%</a:t>
                      </a:r>
                    </a:p>
                  </a:txBody>
                  <a:tcPr anchor="ctr"/>
                </a:tc>
                <a:tc>
                  <a:txBody>
                    <a:bodyPr/>
                    <a:lstStyle/>
                    <a:p>
                      <a:pPr algn="ctr"/>
                      <a:r>
                        <a:rPr lang="en-US" sz="1600" dirty="0">
                          <a:latin typeface="Noto Sans Tagalog" panose="020B0502040504020204" pitchFamily="34" charset="0"/>
                        </a:rPr>
                        <a:t>28%</a:t>
                      </a:r>
                    </a:p>
                  </a:txBody>
                  <a:tcPr anchor="ctr"/>
                </a:tc>
                <a:extLst>
                  <a:ext uri="{0D108BD9-81ED-4DB2-BD59-A6C34878D82A}">
                    <a16:rowId xmlns:a16="http://schemas.microsoft.com/office/drawing/2014/main" val="108947882"/>
                  </a:ext>
                </a:extLst>
              </a:tr>
              <a:tr h="828813">
                <a:tc>
                  <a:txBody>
                    <a:bodyPr/>
                    <a:lstStyle/>
                    <a:p>
                      <a:pPr marL="0" marR="0" lvl="0" indent="0" algn="ctr" defTabSz="342900" rtl="0" eaLnBrk="1" fontAlgn="auto" latinLnBrk="0" hangingPunct="1">
                        <a:lnSpc>
                          <a:spcPct val="100000"/>
                        </a:lnSpc>
                        <a:spcBef>
                          <a:spcPts val="0"/>
                        </a:spcBef>
                        <a:spcAft>
                          <a:spcPts val="0"/>
                        </a:spcAft>
                        <a:buClrTx/>
                        <a:buSzTx/>
                        <a:buFontTx/>
                        <a:buNone/>
                        <a:tabLst/>
                        <a:defRPr/>
                      </a:pPr>
                      <a:r>
                        <a:rPr lang="en-US" sz="1600" dirty="0">
                          <a:latin typeface="Noto Sans Tagalog" panose="020B0502040504020204" pitchFamily="34" charset="0"/>
                        </a:rPr>
                        <a:t>Candidate 3</a:t>
                      </a:r>
                    </a:p>
                  </a:txBody>
                  <a:tcPr anchor="ctr"/>
                </a:tc>
                <a:tc>
                  <a:txBody>
                    <a:bodyPr/>
                    <a:lstStyle/>
                    <a:p>
                      <a:pPr algn="ctr"/>
                      <a:r>
                        <a:rPr lang="en-US" sz="1600" dirty="0">
                          <a:latin typeface="Noto Sans Tagalog" panose="020B0502040504020204" pitchFamily="34" charset="0"/>
                        </a:rPr>
                        <a:t>46%</a:t>
                      </a:r>
                    </a:p>
                  </a:txBody>
                  <a:tcPr anchor="ctr"/>
                </a:tc>
                <a:tc>
                  <a:txBody>
                    <a:bodyPr/>
                    <a:lstStyle/>
                    <a:p>
                      <a:pPr algn="ctr"/>
                      <a:r>
                        <a:rPr lang="en-US" sz="1600" dirty="0">
                          <a:latin typeface="Noto Sans Tagalog" panose="020B0502040504020204" pitchFamily="34" charset="0"/>
                        </a:rPr>
                        <a:t>43%</a:t>
                      </a:r>
                    </a:p>
                  </a:txBody>
                  <a:tcPr anchor="ctr"/>
                </a:tc>
                <a:tc>
                  <a:txBody>
                    <a:bodyPr/>
                    <a:lstStyle/>
                    <a:p>
                      <a:pPr algn="ctr"/>
                      <a:r>
                        <a:rPr lang="en-US" sz="1600" dirty="0">
                          <a:latin typeface="Noto Sans Tagalog" panose="020B0502040504020204" pitchFamily="34" charset="0"/>
                        </a:rPr>
                        <a:t>36%</a:t>
                      </a:r>
                    </a:p>
                  </a:txBody>
                  <a:tcPr anchor="ctr"/>
                </a:tc>
                <a:tc>
                  <a:txBody>
                    <a:bodyPr/>
                    <a:lstStyle/>
                    <a:p>
                      <a:pPr algn="ctr"/>
                      <a:r>
                        <a:rPr lang="en-US" sz="1600" dirty="0">
                          <a:latin typeface="Noto Sans Tagalog" panose="020B0502040504020204" pitchFamily="34" charset="0"/>
                        </a:rPr>
                        <a:t>52%</a:t>
                      </a:r>
                    </a:p>
                  </a:txBody>
                  <a:tcPr anchor="ctr"/>
                </a:tc>
                <a:tc>
                  <a:txBody>
                    <a:bodyPr/>
                    <a:lstStyle/>
                    <a:p>
                      <a:pPr algn="ctr"/>
                      <a:r>
                        <a:rPr lang="en-US" sz="1600" dirty="0">
                          <a:latin typeface="Noto Sans Tagalog" panose="020B0502040504020204" pitchFamily="34" charset="0"/>
                        </a:rPr>
                        <a:t>48%</a:t>
                      </a:r>
                    </a:p>
                  </a:txBody>
                  <a:tcPr anchor="ctr"/>
                </a:tc>
                <a:extLst>
                  <a:ext uri="{0D108BD9-81ED-4DB2-BD59-A6C34878D82A}">
                    <a16:rowId xmlns:a16="http://schemas.microsoft.com/office/drawing/2014/main" val="44957472"/>
                  </a:ext>
                </a:extLst>
              </a:tr>
            </a:tbl>
          </a:graphicData>
        </a:graphic>
      </p:graphicFrame>
      <p:sp>
        <p:nvSpPr>
          <p:cNvPr id="5" name="TextBox 4">
            <a:extLst>
              <a:ext uri="{FF2B5EF4-FFF2-40B4-BE49-F238E27FC236}">
                <a16:creationId xmlns:a16="http://schemas.microsoft.com/office/drawing/2014/main" id="{27F698C9-8222-F599-250A-0843AC34DB3A}"/>
              </a:ext>
            </a:extLst>
          </p:cNvPr>
          <p:cNvSpPr txBox="1"/>
          <p:nvPr/>
        </p:nvSpPr>
        <p:spPr>
          <a:xfrm>
            <a:off x="1737107" y="951768"/>
            <a:ext cx="7395318" cy="400110"/>
          </a:xfrm>
          <a:prstGeom prst="rect">
            <a:avLst/>
          </a:prstGeom>
          <a:noFill/>
        </p:spPr>
        <p:txBody>
          <a:bodyPr wrap="square">
            <a:spAutoFit/>
          </a:bodyPr>
          <a:lstStyle/>
          <a:p>
            <a:pPr>
              <a:spcAft>
                <a:spcPts val="900"/>
              </a:spcAft>
            </a:pPr>
            <a:r>
              <a:rPr lang="en-US" sz="2000" b="1" i="0" u="none" strike="noStrike" dirty="0">
                <a:solidFill>
                  <a:srgbClr val="000000"/>
                </a:solidFill>
                <a:effectLst/>
                <a:latin typeface="Noto Sans Tagalog" panose="020B0502040504020204" pitchFamily="34" charset="0"/>
              </a:rPr>
              <a:t>Single</a:t>
            </a:r>
            <a:r>
              <a:rPr lang="en-US" sz="2000" i="0" u="none" strike="noStrike" dirty="0">
                <a:solidFill>
                  <a:srgbClr val="000000"/>
                </a:solidFill>
                <a:effectLst/>
                <a:latin typeface="Noto Sans Tagalog" panose="020B0502040504020204" pitchFamily="34" charset="0"/>
              </a:rPr>
              <a:t>:</a:t>
            </a:r>
            <a:r>
              <a:rPr lang="en-US" sz="2000" b="1" i="0" u="none" strike="noStrike" dirty="0">
                <a:solidFill>
                  <a:srgbClr val="000000"/>
                </a:solidFill>
                <a:effectLst/>
                <a:latin typeface="Noto Sans Tagalog" panose="020B0502040504020204" pitchFamily="34" charset="0"/>
              </a:rPr>
              <a:t> </a:t>
            </a:r>
            <a:r>
              <a:rPr lang="en-US" sz="2000" b="0" i="0" u="none" strike="noStrike" dirty="0">
                <a:solidFill>
                  <a:srgbClr val="000000"/>
                </a:solidFill>
                <a:effectLst/>
                <a:latin typeface="Noto Sans Tagalog" panose="020B0502040504020204" pitchFamily="34" charset="0"/>
              </a:rPr>
              <a:t>Must exceed threshold (35%) with </a:t>
            </a:r>
            <a:r>
              <a:rPr lang="en-US" sz="2000" b="1" dirty="0">
                <a:solidFill>
                  <a:srgbClr val="000000"/>
                </a:solidFill>
                <a:latin typeface="Noto Sans Tagalog" panose="020B0502040504020204" pitchFamily="34" charset="0"/>
              </a:rPr>
              <a:t>any </a:t>
            </a:r>
            <a:r>
              <a:rPr lang="en-US" sz="2000" i="0" u="none" strike="noStrike" dirty="0">
                <a:solidFill>
                  <a:srgbClr val="000000"/>
                </a:solidFill>
                <a:effectLst/>
                <a:latin typeface="Noto Sans Tagalog" panose="020B0502040504020204" pitchFamily="34" charset="0"/>
              </a:rPr>
              <a:t>current</a:t>
            </a:r>
            <a:r>
              <a:rPr lang="en-US" sz="2000" b="1" i="0" u="none" strike="noStrike" dirty="0">
                <a:solidFill>
                  <a:srgbClr val="000000"/>
                </a:solidFill>
                <a:effectLst/>
                <a:latin typeface="Noto Sans Tagalog" panose="020B0502040504020204" pitchFamily="34" charset="0"/>
              </a:rPr>
              <a:t> </a:t>
            </a:r>
            <a:r>
              <a:rPr lang="en-US" sz="2000" i="0" u="none" strike="noStrike" dirty="0">
                <a:solidFill>
                  <a:srgbClr val="000000"/>
                </a:solidFill>
                <a:effectLst/>
                <a:latin typeface="Noto Sans Tagalog" panose="020B0502040504020204" pitchFamily="34" charset="0"/>
              </a:rPr>
              <a:t>member</a:t>
            </a:r>
            <a:endParaRPr lang="en-US" sz="2000" b="0" i="0" u="none" strike="noStrike" dirty="0">
              <a:solidFill>
                <a:srgbClr val="000000"/>
              </a:solidFill>
              <a:effectLst/>
              <a:latin typeface="Noto Sans Tagalog" panose="020B0502040504020204" pitchFamily="34" charset="0"/>
            </a:endParaRPr>
          </a:p>
        </p:txBody>
      </p:sp>
      <p:sp>
        <p:nvSpPr>
          <p:cNvPr id="6" name="Rectangle 5">
            <a:extLst>
              <a:ext uri="{FF2B5EF4-FFF2-40B4-BE49-F238E27FC236}">
                <a16:creationId xmlns:a16="http://schemas.microsoft.com/office/drawing/2014/main" id="{6EE061BD-082D-C74E-F609-800A19B2EAA1}"/>
              </a:ext>
            </a:extLst>
          </p:cNvPr>
          <p:cNvSpPr/>
          <p:nvPr/>
        </p:nvSpPr>
        <p:spPr>
          <a:xfrm>
            <a:off x="1864429" y="4060584"/>
            <a:ext cx="7048080" cy="835509"/>
          </a:xfrm>
          <a:prstGeom prst="rect">
            <a:avLst/>
          </a:prstGeom>
          <a:noFill/>
          <a:ln w="101600">
            <a:solidFill>
              <a:srgbClr val="32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26FA52E5-0E06-1046-8317-4979F75B3861}"/>
              </a:ext>
            </a:extLst>
          </p:cNvPr>
          <p:cNvSpPr/>
          <p:nvPr/>
        </p:nvSpPr>
        <p:spPr>
          <a:xfrm>
            <a:off x="1864429" y="3205183"/>
            <a:ext cx="7048080" cy="835509"/>
          </a:xfrm>
          <a:prstGeom prst="rect">
            <a:avLst/>
          </a:prstGeom>
          <a:noFill/>
          <a:ln w="101600">
            <a:solidFill>
              <a:srgbClr val="32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3FC73B9-B5CF-9848-C002-4C98A2247D51}"/>
              </a:ext>
            </a:extLst>
          </p:cNvPr>
          <p:cNvSpPr/>
          <p:nvPr/>
        </p:nvSpPr>
        <p:spPr>
          <a:xfrm>
            <a:off x="1864429" y="2356974"/>
            <a:ext cx="7048080" cy="835509"/>
          </a:xfrm>
          <a:prstGeom prst="rect">
            <a:avLst/>
          </a:prstGeom>
          <a:noFill/>
          <a:ln w="101600">
            <a:solidFill>
              <a:srgbClr val="32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24059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ssolve">
                                      <p:cBhvr>
                                        <p:cTn id="10" dur="500"/>
                                        <p:tgtEl>
                                          <p:spTgt spid="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ssolv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402612-BA23-4E3F-BE29-E330B9E82F3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5E6D491-8EA5-8346-A8C3-2B0FD040B70B}"/>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Can We Automate Clustering?</a:t>
            </a:r>
          </a:p>
        </p:txBody>
      </p:sp>
      <p:sp>
        <p:nvSpPr>
          <p:cNvPr id="2" name="TextBox 1">
            <a:extLst>
              <a:ext uri="{FF2B5EF4-FFF2-40B4-BE49-F238E27FC236}">
                <a16:creationId xmlns:a16="http://schemas.microsoft.com/office/drawing/2014/main" id="{54B7231F-18DE-44CF-8751-92EC739756DC}"/>
              </a:ext>
            </a:extLst>
          </p:cNvPr>
          <p:cNvSpPr txBox="1"/>
          <p:nvPr/>
        </p:nvSpPr>
        <p:spPr>
          <a:xfrm>
            <a:off x="1864429" y="836210"/>
            <a:ext cx="6859900" cy="1246495"/>
          </a:xfrm>
          <a:prstGeom prst="rect">
            <a:avLst/>
          </a:prstGeom>
          <a:noFill/>
        </p:spPr>
        <p:txBody>
          <a:bodyPr wrap="square">
            <a:spAutoFit/>
          </a:bodyPr>
          <a:lstStyle/>
          <a:p>
            <a:pPr marL="342900" indent="-342900">
              <a:spcAft>
                <a:spcPts val="900"/>
              </a:spcAft>
              <a:buFont typeface="Arial" panose="020B0604020202020204" pitchFamily="34" charset="0"/>
              <a:buChar char="•"/>
            </a:pPr>
            <a:r>
              <a:rPr lang="en-US" sz="2000" b="0" i="0" u="none" strike="noStrike" dirty="0">
                <a:solidFill>
                  <a:srgbClr val="000000"/>
                </a:solidFill>
                <a:effectLst/>
                <a:latin typeface="Noto Sans Tagalog" panose="020B0502040504020204" pitchFamily="34" charset="0"/>
              </a:rPr>
              <a:t>Takes time to investigate individually</a:t>
            </a:r>
          </a:p>
          <a:p>
            <a:pPr marL="342900" indent="-342900">
              <a:spcAft>
                <a:spcPts val="900"/>
              </a:spcAft>
              <a:buFont typeface="Arial" panose="020B0604020202020204" pitchFamily="34" charset="0"/>
              <a:buChar char="•"/>
            </a:pPr>
            <a:r>
              <a:rPr lang="en-US" sz="2000" b="0" i="0" u="none" strike="noStrike" dirty="0">
                <a:solidFill>
                  <a:srgbClr val="000000"/>
                </a:solidFill>
                <a:effectLst/>
                <a:latin typeface="Noto Sans Tagalog" panose="020B0502040504020204" pitchFamily="34" charset="0"/>
              </a:rPr>
              <a:t>Sequencing is now much faster</a:t>
            </a:r>
          </a:p>
          <a:p>
            <a:pPr marL="342900" indent="-342900">
              <a:spcAft>
                <a:spcPts val="900"/>
              </a:spcAft>
              <a:buFont typeface="Arial" panose="020B0604020202020204" pitchFamily="34" charset="0"/>
              <a:buChar char="•"/>
            </a:pPr>
            <a:r>
              <a:rPr lang="en-US" sz="2000" dirty="0">
                <a:solidFill>
                  <a:srgbClr val="000000"/>
                </a:solidFill>
                <a:latin typeface="Noto Sans Tagalog" panose="020B0502040504020204" pitchFamily="34" charset="0"/>
              </a:rPr>
              <a:t>Consistency with existing set?</a:t>
            </a:r>
            <a:endParaRPr lang="en-US" sz="2000" b="0" i="0" u="none" strike="noStrike" dirty="0">
              <a:solidFill>
                <a:srgbClr val="000000"/>
              </a:solidFill>
              <a:effectLst/>
              <a:latin typeface="Noto Sans Tagalog" panose="020B0502040504020204" pitchFamily="34" charset="0"/>
            </a:endParaRPr>
          </a:p>
        </p:txBody>
      </p:sp>
      <p:sp>
        <p:nvSpPr>
          <p:cNvPr id="3" name="TextBox 2">
            <a:extLst>
              <a:ext uri="{FF2B5EF4-FFF2-40B4-BE49-F238E27FC236}">
                <a16:creationId xmlns:a16="http://schemas.microsoft.com/office/drawing/2014/main" id="{47F7473A-B545-5DFF-2F4F-8746A7B24C26}"/>
              </a:ext>
            </a:extLst>
          </p:cNvPr>
          <p:cNvSpPr txBox="1"/>
          <p:nvPr/>
        </p:nvSpPr>
        <p:spPr>
          <a:xfrm>
            <a:off x="1864429" y="2257214"/>
            <a:ext cx="7279571" cy="2092881"/>
          </a:xfrm>
          <a:prstGeom prst="rect">
            <a:avLst/>
          </a:prstGeom>
          <a:noFill/>
        </p:spPr>
        <p:txBody>
          <a:bodyPr wrap="square">
            <a:spAutoFit/>
          </a:bodyPr>
          <a:lstStyle/>
          <a:p>
            <a:pPr>
              <a:spcAft>
                <a:spcPts val="900"/>
              </a:spcAft>
            </a:pPr>
            <a:r>
              <a:rPr lang="en-US" sz="2000" dirty="0">
                <a:solidFill>
                  <a:srgbClr val="000000"/>
                </a:solidFill>
                <a:latin typeface="Noto Sans Tagalog" panose="020B0502040504020204" pitchFamily="34" charset="0"/>
              </a:rPr>
              <a:t>But…</a:t>
            </a:r>
            <a:endParaRPr lang="en-US" sz="2000" b="0" i="0" u="none" strike="noStrike" dirty="0">
              <a:solidFill>
                <a:srgbClr val="000000"/>
              </a:solidFill>
              <a:effectLst/>
              <a:latin typeface="Noto Sans Tagalog" panose="020B0502040504020204" pitchFamily="34" charset="0"/>
            </a:endParaRPr>
          </a:p>
          <a:p>
            <a:pPr marL="342900" indent="-342900">
              <a:spcAft>
                <a:spcPts val="900"/>
              </a:spcAft>
              <a:buFont typeface="Arial" panose="020B0604020202020204" pitchFamily="34" charset="0"/>
              <a:buChar char="•"/>
            </a:pPr>
            <a:r>
              <a:rPr lang="en-US" sz="2000" dirty="0">
                <a:solidFill>
                  <a:srgbClr val="000000"/>
                </a:solidFill>
                <a:latin typeface="Noto Sans Tagalog" panose="020B0502040504020204" pitchFamily="34" charset="0"/>
              </a:rPr>
              <a:t>What approach? Nucleotide level? Amino acid level? Both?</a:t>
            </a:r>
          </a:p>
          <a:p>
            <a:pPr marL="342900" indent="-342900">
              <a:spcAft>
                <a:spcPts val="900"/>
              </a:spcAft>
              <a:buFont typeface="Arial" panose="020B0604020202020204" pitchFamily="34" charset="0"/>
              <a:buChar char="•"/>
            </a:pPr>
            <a:r>
              <a:rPr lang="en-US" sz="2000" dirty="0">
                <a:solidFill>
                  <a:srgbClr val="000000"/>
                </a:solidFill>
                <a:latin typeface="Noto Sans Tagalog" panose="020B0502040504020204" pitchFamily="34" charset="0"/>
              </a:rPr>
              <a:t>What does similar mean? Percent identity? Coverage?</a:t>
            </a:r>
            <a:endParaRPr lang="en-US" sz="2000" b="0" i="0" u="none" strike="noStrike" dirty="0">
              <a:solidFill>
                <a:srgbClr val="000000"/>
              </a:solidFill>
              <a:effectLst/>
              <a:latin typeface="Noto Sans Tagalog" panose="020B0502040504020204" pitchFamily="34" charset="0"/>
            </a:endParaRPr>
          </a:p>
          <a:p>
            <a:pPr marL="342900" indent="-342900">
              <a:spcAft>
                <a:spcPts val="900"/>
              </a:spcAft>
              <a:buFont typeface="Arial" panose="020B0604020202020204" pitchFamily="34" charset="0"/>
              <a:buChar char="•"/>
            </a:pPr>
            <a:r>
              <a:rPr lang="en-US" sz="2000" b="0" i="0" u="none" strike="noStrike" dirty="0">
                <a:solidFill>
                  <a:srgbClr val="000000"/>
                </a:solidFill>
                <a:effectLst/>
                <a:latin typeface="Noto Sans Tagalog" panose="020B0502040504020204" pitchFamily="34" charset="0"/>
              </a:rPr>
              <a:t>Which linkage?</a:t>
            </a:r>
          </a:p>
          <a:p>
            <a:pPr>
              <a:spcAft>
                <a:spcPts val="900"/>
              </a:spcAft>
            </a:pPr>
            <a:r>
              <a:rPr lang="en-US" sz="2000" b="1" dirty="0">
                <a:solidFill>
                  <a:srgbClr val="000000"/>
                </a:solidFill>
                <a:latin typeface="Noto Sans Tagalog" panose="020B0502040504020204" pitchFamily="34" charset="0"/>
              </a:rPr>
              <a:t>Can we replicate existing historical clusters?</a:t>
            </a:r>
            <a:endParaRPr lang="en-US" sz="2000" b="1" i="0" u="none" strike="noStrike" dirty="0">
              <a:solidFill>
                <a:srgbClr val="000000"/>
              </a:solidFill>
              <a:effectLst/>
              <a:latin typeface="Noto Sans Tagalog" panose="020B0502040504020204" pitchFamily="34" charset="0"/>
            </a:endParaRPr>
          </a:p>
        </p:txBody>
      </p:sp>
    </p:spTree>
    <p:extLst>
      <p:ext uri="{BB962C8B-B14F-4D97-AF65-F5344CB8AC3E}">
        <p14:creationId xmlns:p14="http://schemas.microsoft.com/office/powerpoint/2010/main" val="2208890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Effect transition="in" filter="dissolve">
                                      <p:cBhvr>
                                        <p:cTn id="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71407B-36D1-BFE1-30F3-580F2A3799AD}"/>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17CFB729-0AD6-52A0-992B-43934D73E1AA}"/>
              </a:ext>
            </a:extLst>
          </p:cNvPr>
          <p:cNvPicPr>
            <a:picLocks noChangeAspect="1"/>
          </p:cNvPicPr>
          <p:nvPr/>
        </p:nvPicPr>
        <p:blipFill>
          <a:blip r:embed="rId2"/>
          <a:stretch>
            <a:fillRect/>
          </a:stretch>
        </p:blipFill>
        <p:spPr>
          <a:xfrm>
            <a:off x="2698511" y="0"/>
            <a:ext cx="5427497" cy="5143500"/>
          </a:xfrm>
          <a:prstGeom prst="rect">
            <a:avLst/>
          </a:prstGeom>
        </p:spPr>
      </p:pic>
    </p:spTree>
    <p:extLst>
      <p:ext uri="{BB962C8B-B14F-4D97-AF65-F5344CB8AC3E}">
        <p14:creationId xmlns:p14="http://schemas.microsoft.com/office/powerpoint/2010/main" val="427898984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8B99A-FD98-0E83-9094-BF2A635B1006}"/>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5188DB3F-CEC9-3F34-C5F7-0D7220145BEA}"/>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PhamClust</a:t>
            </a:r>
          </a:p>
        </p:txBody>
      </p:sp>
      <p:pic>
        <p:nvPicPr>
          <p:cNvPr id="2" name="Picture 1">
            <a:extLst>
              <a:ext uri="{FF2B5EF4-FFF2-40B4-BE49-F238E27FC236}">
                <a16:creationId xmlns:a16="http://schemas.microsoft.com/office/drawing/2014/main" id="{A3876615-58F0-BD0B-9043-80ED81609F86}"/>
              </a:ext>
            </a:extLst>
          </p:cNvPr>
          <p:cNvPicPr>
            <a:picLocks noChangeAspect="1"/>
          </p:cNvPicPr>
          <p:nvPr/>
        </p:nvPicPr>
        <p:blipFill>
          <a:blip r:embed="rId2"/>
          <a:stretch>
            <a:fillRect/>
          </a:stretch>
        </p:blipFill>
        <p:spPr>
          <a:xfrm>
            <a:off x="4676175" y="0"/>
            <a:ext cx="3714750" cy="5143500"/>
          </a:xfrm>
          <a:prstGeom prst="rect">
            <a:avLst/>
          </a:prstGeom>
        </p:spPr>
      </p:pic>
      <p:sp>
        <p:nvSpPr>
          <p:cNvPr id="3" name="TextBox 2">
            <a:extLst>
              <a:ext uri="{FF2B5EF4-FFF2-40B4-BE49-F238E27FC236}">
                <a16:creationId xmlns:a16="http://schemas.microsoft.com/office/drawing/2014/main" id="{979DE06B-9656-F9FD-2E7E-B604AA1B561C}"/>
              </a:ext>
            </a:extLst>
          </p:cNvPr>
          <p:cNvSpPr txBox="1"/>
          <p:nvPr/>
        </p:nvSpPr>
        <p:spPr>
          <a:xfrm>
            <a:off x="1864430" y="1393080"/>
            <a:ext cx="4084958" cy="1323439"/>
          </a:xfrm>
          <a:prstGeom prst="rect">
            <a:avLst/>
          </a:prstGeom>
          <a:noFill/>
        </p:spPr>
        <p:txBody>
          <a:bodyPr wrap="square" rtlCol="0">
            <a:spAutoFit/>
          </a:bodyPr>
          <a:lstStyle/>
          <a:p>
            <a:r>
              <a:rPr lang="en-US" sz="20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Protein Equivalence Quotient (PEQ)</a:t>
            </a:r>
            <a:endParaRPr lang="en-US" sz="2000" dirty="0">
              <a:solidFill>
                <a:prstClr val="black"/>
              </a:solidFill>
              <a:latin typeface="Noto Sans Tagalog" panose="020B0502040504020204" pitchFamily="34" charset="0"/>
              <a:ea typeface="Tahoma" panose="020B0604030504040204" pitchFamily="34" charset="0"/>
              <a:cs typeface="Tahoma" panose="020B0604030504040204" pitchFamily="34" charset="0"/>
            </a:endParaRPr>
          </a:p>
          <a:p>
            <a:r>
              <a:rPr lang="en-US" sz="2000" dirty="0">
                <a:solidFill>
                  <a:prstClr val="black"/>
                </a:solidFill>
                <a:latin typeface="Noto Sans Tagalog" panose="020B0502040504020204" pitchFamily="34" charset="0"/>
                <a:ea typeface="Tahoma" panose="020B0604030504040204" pitchFamily="34" charset="0"/>
                <a:cs typeface="Tahoma" panose="020B0604030504040204" pitchFamily="34" charset="0"/>
              </a:rPr>
              <a:t>Takes into account proportion of the genes that are shared </a:t>
            </a:r>
            <a:r>
              <a:rPr lang="en-US" sz="2000" i="1" dirty="0">
                <a:solidFill>
                  <a:prstClr val="black"/>
                </a:solidFill>
                <a:latin typeface="Noto Sans Tagalog" panose="020B0502040504020204" pitchFamily="34" charset="0"/>
                <a:ea typeface="Tahoma" panose="020B0604030504040204" pitchFamily="34" charset="0"/>
                <a:cs typeface="Tahoma" panose="020B0604030504040204" pitchFamily="34" charset="0"/>
              </a:rPr>
              <a:t>and</a:t>
            </a:r>
            <a:r>
              <a:rPr lang="en-US" sz="2000" dirty="0">
                <a:solidFill>
                  <a:prstClr val="black"/>
                </a:solidFill>
                <a:latin typeface="Noto Sans Tagalog" panose="020B0502040504020204" pitchFamily="34" charset="0"/>
                <a:ea typeface="Tahoma" panose="020B0604030504040204" pitchFamily="34" charset="0"/>
                <a:cs typeface="Tahoma" panose="020B0604030504040204" pitchFamily="34" charset="0"/>
              </a:rPr>
              <a:t> how similar homologous genes are</a:t>
            </a:r>
          </a:p>
        </p:txBody>
      </p:sp>
      <p:sp>
        <p:nvSpPr>
          <p:cNvPr id="5" name="TextBox 4">
            <a:extLst>
              <a:ext uri="{FF2B5EF4-FFF2-40B4-BE49-F238E27FC236}">
                <a16:creationId xmlns:a16="http://schemas.microsoft.com/office/drawing/2014/main" id="{76ABFD72-EB8B-8F7C-0E48-90BE757E71AA}"/>
              </a:ext>
            </a:extLst>
          </p:cNvPr>
          <p:cNvSpPr txBox="1"/>
          <p:nvPr/>
        </p:nvSpPr>
        <p:spPr>
          <a:xfrm>
            <a:off x="1864429" y="2751244"/>
            <a:ext cx="4084958" cy="1015663"/>
          </a:xfrm>
          <a:prstGeom prst="rect">
            <a:avLst/>
          </a:prstGeom>
          <a:noFill/>
        </p:spPr>
        <p:txBody>
          <a:bodyPr wrap="square" rtlCol="0">
            <a:spAutoFit/>
          </a:bodyPr>
          <a:lstStyle/>
          <a:p>
            <a:r>
              <a:rPr lang="en-US" sz="20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Two-Step Clustering </a:t>
            </a:r>
            <a:endParaRPr lang="en-US" sz="2000" dirty="0">
              <a:solidFill>
                <a:prstClr val="black"/>
              </a:solidFill>
              <a:latin typeface="Noto Sans Tagalog" panose="020B0502040504020204" pitchFamily="34" charset="0"/>
              <a:ea typeface="Tahoma" panose="020B0604030504040204" pitchFamily="34" charset="0"/>
              <a:cs typeface="Tahoma" panose="020B0604030504040204" pitchFamily="34" charset="0"/>
            </a:endParaRPr>
          </a:p>
          <a:p>
            <a:r>
              <a:rPr lang="en-US" sz="2000" dirty="0">
                <a:solidFill>
                  <a:prstClr val="black"/>
                </a:solidFill>
                <a:latin typeface="Noto Sans Tagalog" panose="020B0502040504020204" pitchFamily="34" charset="0"/>
                <a:ea typeface="Tahoma" panose="020B0604030504040204" pitchFamily="34" charset="0"/>
                <a:cs typeface="Tahoma" panose="020B0604030504040204" pitchFamily="34" charset="0"/>
              </a:rPr>
              <a:t>First, complete linkage @ 75% PEQ</a:t>
            </a:r>
          </a:p>
          <a:p>
            <a:r>
              <a:rPr lang="en-US" sz="2000" dirty="0">
                <a:solidFill>
                  <a:prstClr val="black"/>
                </a:solidFill>
                <a:latin typeface="Noto Sans Tagalog" panose="020B0502040504020204" pitchFamily="34" charset="0"/>
                <a:ea typeface="Tahoma" panose="020B0604030504040204" pitchFamily="34" charset="0"/>
                <a:cs typeface="Tahoma" panose="020B0604030504040204" pitchFamily="34" charset="0"/>
              </a:rPr>
              <a:t>Then, average linkage @ 25% PEQ</a:t>
            </a:r>
          </a:p>
        </p:txBody>
      </p:sp>
      <p:sp>
        <p:nvSpPr>
          <p:cNvPr id="6" name="TextBox 5">
            <a:extLst>
              <a:ext uri="{FF2B5EF4-FFF2-40B4-BE49-F238E27FC236}">
                <a16:creationId xmlns:a16="http://schemas.microsoft.com/office/drawing/2014/main" id="{0F6D8FF1-C03A-A04C-BB6D-BAA4546C82CF}"/>
              </a:ext>
            </a:extLst>
          </p:cNvPr>
          <p:cNvSpPr txBox="1"/>
          <p:nvPr/>
        </p:nvSpPr>
        <p:spPr>
          <a:xfrm>
            <a:off x="1864429" y="3847859"/>
            <a:ext cx="4084958" cy="707886"/>
          </a:xfrm>
          <a:prstGeom prst="rect">
            <a:avLst/>
          </a:prstGeom>
          <a:noFill/>
        </p:spPr>
        <p:txBody>
          <a:bodyPr wrap="square" rtlCol="0">
            <a:spAutoFit/>
          </a:bodyPr>
          <a:lstStyle/>
          <a:p>
            <a:r>
              <a:rPr lang="en-US" sz="20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Subclustering</a:t>
            </a:r>
            <a:endParaRPr lang="en-US" sz="2000" dirty="0">
              <a:solidFill>
                <a:prstClr val="black"/>
              </a:solidFill>
              <a:latin typeface="Noto Sans Tagalog" panose="020B0502040504020204" pitchFamily="34" charset="0"/>
              <a:ea typeface="Tahoma" panose="020B0604030504040204" pitchFamily="34" charset="0"/>
              <a:cs typeface="Tahoma" panose="020B0604030504040204" pitchFamily="34" charset="0"/>
            </a:endParaRPr>
          </a:p>
          <a:p>
            <a:r>
              <a:rPr lang="en-US" sz="2000" dirty="0">
                <a:solidFill>
                  <a:prstClr val="black"/>
                </a:solidFill>
                <a:latin typeface="Noto Sans Tagalog" panose="020B0502040504020204" pitchFamily="34" charset="0"/>
                <a:ea typeface="Tahoma" panose="020B0604030504040204" pitchFamily="34" charset="0"/>
                <a:cs typeface="Tahoma" panose="020B0604030504040204" pitchFamily="34" charset="0"/>
              </a:rPr>
              <a:t>Single linkage, different values</a:t>
            </a:r>
          </a:p>
        </p:txBody>
      </p:sp>
    </p:spTree>
    <p:extLst>
      <p:ext uri="{BB962C8B-B14F-4D97-AF65-F5344CB8AC3E}">
        <p14:creationId xmlns:p14="http://schemas.microsoft.com/office/powerpoint/2010/main" val="1035235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dissolv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0CC74B-4262-4C97-58F8-09320E4EAA3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9326809C-1FD1-E538-A7AA-3FA99F734205}"/>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PhamClust</a:t>
            </a:r>
          </a:p>
        </p:txBody>
      </p:sp>
      <p:sp>
        <p:nvSpPr>
          <p:cNvPr id="7" name="TextBox 6">
            <a:extLst>
              <a:ext uri="{FF2B5EF4-FFF2-40B4-BE49-F238E27FC236}">
                <a16:creationId xmlns:a16="http://schemas.microsoft.com/office/drawing/2014/main" id="{69335AA3-27ED-5F88-6EA0-8DCB613DD679}"/>
              </a:ext>
            </a:extLst>
          </p:cNvPr>
          <p:cNvSpPr txBox="1"/>
          <p:nvPr/>
        </p:nvSpPr>
        <p:spPr>
          <a:xfrm>
            <a:off x="1864429" y="1007148"/>
            <a:ext cx="7279571" cy="400110"/>
          </a:xfrm>
          <a:prstGeom prst="rect">
            <a:avLst/>
          </a:prstGeom>
          <a:noFill/>
        </p:spPr>
        <p:txBody>
          <a:bodyPr wrap="square">
            <a:spAutoFit/>
          </a:bodyPr>
          <a:lstStyle/>
          <a:p>
            <a:pPr>
              <a:spcAft>
                <a:spcPts val="900"/>
              </a:spcAft>
            </a:pPr>
            <a:r>
              <a:rPr lang="en-US" sz="2000" b="1" dirty="0">
                <a:solidFill>
                  <a:srgbClr val="000000"/>
                </a:solidFill>
                <a:latin typeface="Noto Sans Tagalog" panose="020B0502040504020204" pitchFamily="34" charset="0"/>
              </a:rPr>
              <a:t>Can we replicate existing historical clusters?</a:t>
            </a:r>
            <a:endParaRPr lang="en-US" sz="2000" b="1" i="0" u="none" strike="noStrike" dirty="0">
              <a:solidFill>
                <a:srgbClr val="000000"/>
              </a:solidFill>
              <a:effectLst/>
              <a:latin typeface="Noto Sans Tagalog" panose="020B0502040504020204" pitchFamily="34" charset="0"/>
            </a:endParaRPr>
          </a:p>
        </p:txBody>
      </p:sp>
      <p:sp>
        <p:nvSpPr>
          <p:cNvPr id="8" name="TextBox 7">
            <a:extLst>
              <a:ext uri="{FF2B5EF4-FFF2-40B4-BE49-F238E27FC236}">
                <a16:creationId xmlns:a16="http://schemas.microsoft.com/office/drawing/2014/main" id="{D4EEC31A-1478-474D-2AAC-EB5BE282E280}"/>
              </a:ext>
            </a:extLst>
          </p:cNvPr>
          <p:cNvSpPr txBox="1"/>
          <p:nvPr/>
        </p:nvSpPr>
        <p:spPr>
          <a:xfrm>
            <a:off x="1864429" y="1411153"/>
            <a:ext cx="7279571" cy="646331"/>
          </a:xfrm>
          <a:prstGeom prst="rect">
            <a:avLst/>
          </a:prstGeom>
          <a:noFill/>
        </p:spPr>
        <p:txBody>
          <a:bodyPr wrap="square">
            <a:spAutoFit/>
          </a:bodyPr>
          <a:lstStyle/>
          <a:p>
            <a:r>
              <a:rPr lang="en-US" dirty="0">
                <a:latin typeface="Noto Sans Tagalog" panose="020B0502040504020204" pitchFamily="34" charset="0"/>
              </a:rPr>
              <a:t>“This two-step clustering workflow produced 33 clusters and 7 singletons, in close alignment to the extant groupings of 31 clusters and 7 singletons.”</a:t>
            </a:r>
          </a:p>
        </p:txBody>
      </p:sp>
      <p:pic>
        <p:nvPicPr>
          <p:cNvPr id="28674" name="Picture 2" descr="Center For Student Involvement | 🚨PRIZE ALERT!🚨 Check out these awesome  prizes that will go to three lucky winners next Tuesday at InfraRED Nights  Second Chance Prom! Join... | Instagram">
            <a:extLst>
              <a:ext uri="{FF2B5EF4-FFF2-40B4-BE49-F238E27FC236}">
                <a16:creationId xmlns:a16="http://schemas.microsoft.com/office/drawing/2014/main" id="{F0116324-B301-E091-AE39-71914396EF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6121" y="2138423"/>
            <a:ext cx="2742658" cy="274265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DB108CB-4C1C-80A9-EC69-A0F3B5801FD7}"/>
              </a:ext>
            </a:extLst>
          </p:cNvPr>
          <p:cNvSpPr txBox="1"/>
          <p:nvPr/>
        </p:nvSpPr>
        <p:spPr>
          <a:xfrm>
            <a:off x="4851520" y="2534132"/>
            <a:ext cx="4060986" cy="1785104"/>
          </a:xfrm>
          <a:prstGeom prst="rect">
            <a:avLst/>
          </a:prstGeom>
          <a:noFill/>
        </p:spPr>
        <p:txBody>
          <a:bodyPr wrap="square">
            <a:spAutoFit/>
          </a:bodyPr>
          <a:lstStyle/>
          <a:p>
            <a:r>
              <a:rPr lang="en-US" sz="2800" b="1" dirty="0">
                <a:latin typeface="Noto Sans Tagalog" panose="020B0502040504020204" pitchFamily="34" charset="0"/>
              </a:rPr>
              <a:t>One Free Phage</a:t>
            </a:r>
          </a:p>
          <a:p>
            <a:r>
              <a:rPr lang="en-US" sz="2800" b="1" dirty="0">
                <a:latin typeface="Noto Sans Tagalog" panose="020B0502040504020204" pitchFamily="34" charset="0"/>
              </a:rPr>
              <a:t>Genome Sequence</a:t>
            </a:r>
          </a:p>
          <a:p>
            <a:r>
              <a:rPr lang="en-US" dirty="0">
                <a:latin typeface="Noto Sans Tagalog" panose="020B0502040504020204" pitchFamily="34" charset="0"/>
              </a:rPr>
              <a:t>if you can tell me which are the two previously existing subclusters PhamClust spun off into their own new Clusters?</a:t>
            </a:r>
          </a:p>
        </p:txBody>
      </p:sp>
    </p:spTree>
    <p:extLst>
      <p:ext uri="{BB962C8B-B14F-4D97-AF65-F5344CB8AC3E}">
        <p14:creationId xmlns:p14="http://schemas.microsoft.com/office/powerpoint/2010/main" val="825956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674"/>
                                        </p:tgtEl>
                                        <p:attrNameLst>
                                          <p:attrName>style.visibility</p:attrName>
                                        </p:attrNameLst>
                                      </p:cBhvr>
                                      <p:to>
                                        <p:strVal val="visible"/>
                                      </p:to>
                                    </p:set>
                                    <p:animEffect transition="in" filter="dissolve">
                                      <p:cBhvr>
                                        <p:cTn id="12" dur="500"/>
                                        <p:tgtEl>
                                          <p:spTgt spid="2867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dissolv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137AED-98DB-AA84-3D20-4E972264B98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F88715EC-4015-A3BA-C010-FB36990C8D4A}"/>
              </a:ext>
            </a:extLst>
          </p:cNvPr>
          <p:cNvSpPr txBox="1"/>
          <p:nvPr/>
        </p:nvSpPr>
        <p:spPr>
          <a:xfrm>
            <a:off x="1864429" y="279978"/>
            <a:ext cx="7009748"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(Published) Thoughts on Clustering Phages</a:t>
            </a:r>
          </a:p>
        </p:txBody>
      </p:sp>
      <p:sp>
        <p:nvSpPr>
          <p:cNvPr id="3" name="TextBox 2">
            <a:extLst>
              <a:ext uri="{FF2B5EF4-FFF2-40B4-BE49-F238E27FC236}">
                <a16:creationId xmlns:a16="http://schemas.microsoft.com/office/drawing/2014/main" id="{8DAEDE1B-2CF9-18B6-C00E-163CA4781EDE}"/>
              </a:ext>
            </a:extLst>
          </p:cNvPr>
          <p:cNvSpPr txBox="1"/>
          <p:nvPr/>
        </p:nvSpPr>
        <p:spPr>
          <a:xfrm>
            <a:off x="1864428" y="2151742"/>
            <a:ext cx="7009749" cy="959770"/>
          </a:xfrm>
          <a:prstGeom prst="rect">
            <a:avLst/>
          </a:prstGeom>
          <a:noFill/>
        </p:spPr>
        <p:txBody>
          <a:bodyPr wrap="square">
            <a:spAutoFit/>
          </a:bodyPr>
          <a:lstStyle/>
          <a:p>
            <a:r>
              <a:rPr lang="en-US" sz="1800" b="0" i="0" u="none" strike="noStrike" dirty="0">
                <a:solidFill>
                  <a:srgbClr val="000000"/>
                </a:solidFill>
                <a:effectLst/>
                <a:latin typeface="Noto Sans Tagalog" panose="020B0502040504020204" pitchFamily="34" charset="0"/>
              </a:rPr>
              <a:t>“…the organization of related mycobacteriophages into clusters provides a framework for identifying and interpreting gene trafficking within and among potentially distinct groups of genomes</a:t>
            </a:r>
            <a:r>
              <a:rPr lang="en-US" dirty="0">
                <a:solidFill>
                  <a:srgbClr val="000000"/>
                </a:solidFill>
                <a:latin typeface="Noto Sans Tagalog" panose="020B0502040504020204" pitchFamily="34" charset="0"/>
              </a:rPr>
              <a:t>.” </a:t>
            </a:r>
            <a:r>
              <a:rPr lang="en-US" sz="1200" dirty="0">
                <a:solidFill>
                  <a:srgbClr val="000000"/>
                </a:solidFill>
                <a:latin typeface="Noto Sans Tagalog" panose="020B0502040504020204" pitchFamily="34" charset="0"/>
              </a:rPr>
              <a:t>–</a:t>
            </a:r>
            <a:r>
              <a:rPr lang="en-US" sz="1200" b="1" dirty="0">
                <a:solidFill>
                  <a:srgbClr val="000000"/>
                </a:solidFill>
                <a:latin typeface="Noto Sans Tagalog" panose="020B0502040504020204" pitchFamily="34" charset="0"/>
              </a:rPr>
              <a:t>60 Phage Paper</a:t>
            </a:r>
            <a:endParaRPr lang="en-US" sz="1200" b="1" dirty="0">
              <a:latin typeface="Noto Sans Tagalog" panose="020B0502040504020204" pitchFamily="34" charset="0"/>
            </a:endParaRPr>
          </a:p>
        </p:txBody>
      </p:sp>
      <p:sp>
        <p:nvSpPr>
          <p:cNvPr id="6" name="TextBox 5">
            <a:extLst>
              <a:ext uri="{FF2B5EF4-FFF2-40B4-BE49-F238E27FC236}">
                <a16:creationId xmlns:a16="http://schemas.microsoft.com/office/drawing/2014/main" id="{EF139D81-3DBC-010E-AA81-F1235D890BE0}"/>
              </a:ext>
            </a:extLst>
          </p:cNvPr>
          <p:cNvSpPr txBox="1"/>
          <p:nvPr/>
        </p:nvSpPr>
        <p:spPr>
          <a:xfrm>
            <a:off x="1864428" y="3221654"/>
            <a:ext cx="7167146" cy="923330"/>
          </a:xfrm>
          <a:prstGeom prst="rect">
            <a:avLst/>
          </a:prstGeom>
          <a:noFill/>
        </p:spPr>
        <p:txBody>
          <a:bodyPr wrap="square">
            <a:spAutoFit/>
          </a:bodyPr>
          <a:lstStyle/>
          <a:p>
            <a:pPr fontAlgn="base"/>
            <a:r>
              <a:rPr lang="en-US" sz="1800" b="0" i="0" u="none" strike="noStrike" dirty="0">
                <a:solidFill>
                  <a:srgbClr val="000000"/>
                </a:solidFill>
                <a:effectLst/>
                <a:latin typeface="Noto Sans Tagalog" panose="020B0502040504020204" pitchFamily="34" charset="0"/>
              </a:rPr>
              <a:t>“Thus, the clusters, although biologically meaningful, are separated by boundaries that are not very sharply defined and, we suspect, are intrinsically incapable of being sharply defined.”</a:t>
            </a:r>
            <a:r>
              <a:rPr lang="en-US" dirty="0">
                <a:solidFill>
                  <a:srgbClr val="000000"/>
                </a:solidFill>
                <a:latin typeface="Noto Sans Tagalog" panose="020B0502040504020204" pitchFamily="34" charset="0"/>
              </a:rPr>
              <a:t> </a:t>
            </a:r>
            <a:r>
              <a:rPr lang="en-US" sz="1200" b="1" dirty="0">
                <a:solidFill>
                  <a:srgbClr val="000000"/>
                </a:solidFill>
                <a:latin typeface="Noto Sans Tagalog" panose="020B0502040504020204" pitchFamily="34" charset="0"/>
              </a:rPr>
              <a:t>–60 Phage Paper</a:t>
            </a:r>
            <a:endParaRPr lang="en-US" sz="1200" b="1" i="0" u="none" strike="noStrike" dirty="0">
              <a:solidFill>
                <a:srgbClr val="000000"/>
              </a:solidFill>
              <a:effectLst/>
              <a:latin typeface="Noto Sans Tagalog" panose="020B0502040504020204" pitchFamily="34" charset="0"/>
            </a:endParaRPr>
          </a:p>
        </p:txBody>
      </p:sp>
      <p:sp>
        <p:nvSpPr>
          <p:cNvPr id="11" name="TextBox 10">
            <a:extLst>
              <a:ext uri="{FF2B5EF4-FFF2-40B4-BE49-F238E27FC236}">
                <a16:creationId xmlns:a16="http://schemas.microsoft.com/office/drawing/2014/main" id="{F7A12538-5B5F-8E21-3431-A080C1230427}"/>
              </a:ext>
            </a:extLst>
          </p:cNvPr>
          <p:cNvSpPr txBox="1"/>
          <p:nvPr/>
        </p:nvSpPr>
        <p:spPr>
          <a:xfrm>
            <a:off x="1864427" y="4255126"/>
            <a:ext cx="7167145" cy="646331"/>
          </a:xfrm>
          <a:prstGeom prst="rect">
            <a:avLst/>
          </a:prstGeom>
          <a:noFill/>
        </p:spPr>
        <p:txBody>
          <a:bodyPr wrap="square">
            <a:spAutoFit/>
          </a:bodyPr>
          <a:lstStyle/>
          <a:p>
            <a:r>
              <a:rPr lang="en-US" sz="1800" b="0" i="0" u="none" strike="noStrike" dirty="0">
                <a:solidFill>
                  <a:srgbClr val="000000"/>
                </a:solidFill>
                <a:effectLst/>
                <a:latin typeface="Noto Sans Tagalog" panose="020B0502040504020204" pitchFamily="34" charset="0"/>
              </a:rPr>
              <a:t>“Furthermore, because no new singleton was discovered, this would suggest that most of the major clusters have been identified.” </a:t>
            </a:r>
            <a:r>
              <a:rPr lang="en-US" sz="1200" b="1" i="0" u="none" strike="noStrike" dirty="0">
                <a:solidFill>
                  <a:srgbClr val="000000"/>
                </a:solidFill>
                <a:effectLst/>
                <a:latin typeface="Noto Sans Tagalog" panose="020B0502040504020204" pitchFamily="34" charset="0"/>
              </a:rPr>
              <a:t>–</a:t>
            </a:r>
            <a:r>
              <a:rPr lang="en-US" sz="1200" b="1" dirty="0">
                <a:solidFill>
                  <a:srgbClr val="000000"/>
                </a:solidFill>
                <a:latin typeface="Noto Sans Tagalog" panose="020B0502040504020204" pitchFamily="34" charset="0"/>
              </a:rPr>
              <a:t>60 Phage Paper</a:t>
            </a:r>
          </a:p>
        </p:txBody>
      </p:sp>
      <p:sp>
        <p:nvSpPr>
          <p:cNvPr id="13" name="TextBox 12">
            <a:extLst>
              <a:ext uri="{FF2B5EF4-FFF2-40B4-BE49-F238E27FC236}">
                <a16:creationId xmlns:a16="http://schemas.microsoft.com/office/drawing/2014/main" id="{2C20377D-6332-1D80-1C09-BD3CFCD154FC}"/>
              </a:ext>
            </a:extLst>
          </p:cNvPr>
          <p:cNvSpPr txBox="1"/>
          <p:nvPr/>
        </p:nvSpPr>
        <p:spPr>
          <a:xfrm>
            <a:off x="1948721" y="841271"/>
            <a:ext cx="7009748" cy="1200329"/>
          </a:xfrm>
          <a:prstGeom prst="rect">
            <a:avLst/>
          </a:prstGeom>
          <a:noFill/>
        </p:spPr>
        <p:txBody>
          <a:bodyPr wrap="square">
            <a:spAutoFit/>
          </a:bodyPr>
          <a:lstStyle/>
          <a:p>
            <a:r>
              <a:rPr lang="en-US" sz="1800" b="0" i="0" u="none" strike="noStrike" dirty="0">
                <a:solidFill>
                  <a:srgbClr val="000000"/>
                </a:solidFill>
                <a:effectLst/>
                <a:latin typeface="Noto Sans Tagalog" panose="020B0502040504020204" pitchFamily="34" charset="0"/>
              </a:rPr>
              <a:t>“A primary utility of clustering the genomes is to facilitate identification of genes and modules that have been exchanged between genomes by lateral gene transfer in recent evolutionary time and that contribute to the mosaic architectures of phage genomes.” </a:t>
            </a:r>
            <a:r>
              <a:rPr lang="en-US" sz="1200" b="0" i="0" u="none" strike="noStrike" dirty="0">
                <a:solidFill>
                  <a:srgbClr val="000000"/>
                </a:solidFill>
                <a:effectLst/>
                <a:latin typeface="Noto Sans Tagalog" panose="020B0502040504020204" pitchFamily="34" charset="0"/>
              </a:rPr>
              <a:t>–</a:t>
            </a:r>
            <a:r>
              <a:rPr lang="en-US" sz="1200" b="1" u="none" strike="noStrike" dirty="0" err="1">
                <a:solidFill>
                  <a:srgbClr val="000000"/>
                </a:solidFill>
                <a:effectLst/>
                <a:latin typeface="Noto Sans Tagalog" panose="020B0502040504020204" pitchFamily="34" charset="0"/>
              </a:rPr>
              <a:t>eLife</a:t>
            </a:r>
            <a:r>
              <a:rPr lang="en-US" sz="1200" b="1" u="none" strike="noStrike" dirty="0">
                <a:solidFill>
                  <a:srgbClr val="000000"/>
                </a:solidFill>
                <a:effectLst/>
                <a:latin typeface="Noto Sans Tagalog" panose="020B0502040504020204" pitchFamily="34" charset="0"/>
              </a:rPr>
              <a:t> </a:t>
            </a:r>
            <a:r>
              <a:rPr lang="en-US" sz="1200" b="1" dirty="0">
                <a:solidFill>
                  <a:srgbClr val="000000"/>
                </a:solidFill>
                <a:latin typeface="Noto Sans Tagalog" panose="020B0502040504020204" pitchFamily="34" charset="0"/>
              </a:rPr>
              <a:t>627-Phage </a:t>
            </a:r>
            <a:r>
              <a:rPr lang="en-US" sz="1200" b="1" u="none" strike="noStrike" dirty="0">
                <a:solidFill>
                  <a:srgbClr val="000000"/>
                </a:solidFill>
                <a:effectLst/>
                <a:latin typeface="Noto Sans Tagalog" panose="020B0502040504020204" pitchFamily="34" charset="0"/>
              </a:rPr>
              <a:t>Paper</a:t>
            </a:r>
            <a:endParaRPr lang="en-US" sz="1200" b="1" dirty="0">
              <a:latin typeface="Noto Sans Tagalog" panose="020B0502040504020204" pitchFamily="34" charset="0"/>
            </a:endParaRPr>
          </a:p>
        </p:txBody>
      </p:sp>
    </p:spTree>
    <p:extLst>
      <p:ext uri="{BB962C8B-B14F-4D97-AF65-F5344CB8AC3E}">
        <p14:creationId xmlns:p14="http://schemas.microsoft.com/office/powerpoint/2010/main" val="1235159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ssolv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D9760-F950-0FD3-7B34-0D94731E9023}"/>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B753D54C-3E3D-9078-06BE-926F7239B7F3}"/>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Outline</a:t>
            </a:r>
          </a:p>
        </p:txBody>
      </p:sp>
      <p:sp>
        <p:nvSpPr>
          <p:cNvPr id="2" name="TextBox 1">
            <a:extLst>
              <a:ext uri="{FF2B5EF4-FFF2-40B4-BE49-F238E27FC236}">
                <a16:creationId xmlns:a16="http://schemas.microsoft.com/office/drawing/2014/main" id="{0EBD4EF1-6DA5-1457-F13B-2C928DA2311A}"/>
              </a:ext>
            </a:extLst>
          </p:cNvPr>
          <p:cNvSpPr txBox="1"/>
          <p:nvPr/>
        </p:nvSpPr>
        <p:spPr>
          <a:xfrm>
            <a:off x="1950720" y="931817"/>
            <a:ext cx="6653349" cy="193899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latin typeface="Noto Sans Tagalog" panose="020B0502040504020204" pitchFamily="34" charset="0"/>
              </a:rPr>
              <a:t>Spoiler</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Part One: Imbroglios of Viral Taxonomy</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Part Two: Clusters Begin</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Part Three: Defining, Refining, Redefining, Automating</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What’s coming next?</a:t>
            </a:r>
          </a:p>
        </p:txBody>
      </p:sp>
    </p:spTree>
    <p:extLst>
      <p:ext uri="{BB962C8B-B14F-4D97-AF65-F5344CB8AC3E}">
        <p14:creationId xmlns:p14="http://schemas.microsoft.com/office/powerpoint/2010/main" val="16229140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A1146D-7B2C-6232-92D8-916CE657B22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2474A7EB-7CD4-13B9-392C-AE2B57186CFA}"/>
              </a:ext>
            </a:extLst>
          </p:cNvPr>
          <p:cNvSpPr txBox="1"/>
          <p:nvPr/>
        </p:nvSpPr>
        <p:spPr>
          <a:xfrm>
            <a:off x="1864429" y="279978"/>
            <a:ext cx="7009748"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(Published) Thoughts on Clustering Phages</a:t>
            </a:r>
          </a:p>
        </p:txBody>
      </p:sp>
      <p:sp>
        <p:nvSpPr>
          <p:cNvPr id="3" name="TextBox 2">
            <a:extLst>
              <a:ext uri="{FF2B5EF4-FFF2-40B4-BE49-F238E27FC236}">
                <a16:creationId xmlns:a16="http://schemas.microsoft.com/office/drawing/2014/main" id="{4F1FDCB0-7FCB-37DE-2360-9BE9428F019E}"/>
              </a:ext>
            </a:extLst>
          </p:cNvPr>
          <p:cNvSpPr txBox="1"/>
          <p:nvPr/>
        </p:nvSpPr>
        <p:spPr>
          <a:xfrm>
            <a:off x="1864428" y="2151742"/>
            <a:ext cx="7009749" cy="959770"/>
          </a:xfrm>
          <a:prstGeom prst="rect">
            <a:avLst/>
          </a:prstGeom>
          <a:noFill/>
        </p:spPr>
        <p:txBody>
          <a:bodyPr wrap="square">
            <a:spAutoFit/>
          </a:bodyPr>
          <a:lstStyle/>
          <a:p>
            <a:r>
              <a:rPr lang="en-US" sz="1800" b="0" i="0" u="none" strike="noStrike" dirty="0">
                <a:solidFill>
                  <a:srgbClr val="000000"/>
                </a:solidFill>
                <a:effectLst/>
                <a:latin typeface="Noto Sans Tagalog" panose="020B0502040504020204" pitchFamily="34" charset="0"/>
              </a:rPr>
              <a:t>“…the organization of related mycobacteriophages into clusters provides a framework for identifying and interpreting gene trafficking within and among potentially distinct groups of genomes</a:t>
            </a:r>
            <a:r>
              <a:rPr lang="en-US" dirty="0">
                <a:solidFill>
                  <a:srgbClr val="000000"/>
                </a:solidFill>
                <a:latin typeface="Noto Sans Tagalog" panose="020B0502040504020204" pitchFamily="34" charset="0"/>
              </a:rPr>
              <a:t>.” </a:t>
            </a:r>
            <a:r>
              <a:rPr lang="en-US" sz="1200" dirty="0">
                <a:solidFill>
                  <a:srgbClr val="000000"/>
                </a:solidFill>
                <a:latin typeface="Noto Sans Tagalog" panose="020B0502040504020204" pitchFamily="34" charset="0"/>
              </a:rPr>
              <a:t>–</a:t>
            </a:r>
            <a:r>
              <a:rPr lang="en-US" sz="1200" b="1" dirty="0">
                <a:solidFill>
                  <a:srgbClr val="000000"/>
                </a:solidFill>
                <a:latin typeface="Noto Sans Tagalog" panose="020B0502040504020204" pitchFamily="34" charset="0"/>
              </a:rPr>
              <a:t>60 Phage Paper</a:t>
            </a:r>
            <a:endParaRPr lang="en-US" sz="1200" b="1" dirty="0">
              <a:latin typeface="Noto Sans Tagalog" panose="020B0502040504020204" pitchFamily="34" charset="0"/>
            </a:endParaRPr>
          </a:p>
        </p:txBody>
      </p:sp>
      <p:sp>
        <p:nvSpPr>
          <p:cNvPr id="6" name="TextBox 5">
            <a:extLst>
              <a:ext uri="{FF2B5EF4-FFF2-40B4-BE49-F238E27FC236}">
                <a16:creationId xmlns:a16="http://schemas.microsoft.com/office/drawing/2014/main" id="{C2658EFB-C392-804B-2EC5-53799860885F}"/>
              </a:ext>
            </a:extLst>
          </p:cNvPr>
          <p:cNvSpPr txBox="1"/>
          <p:nvPr/>
        </p:nvSpPr>
        <p:spPr>
          <a:xfrm>
            <a:off x="1864428" y="3221654"/>
            <a:ext cx="7167146" cy="923330"/>
          </a:xfrm>
          <a:prstGeom prst="rect">
            <a:avLst/>
          </a:prstGeom>
          <a:noFill/>
        </p:spPr>
        <p:txBody>
          <a:bodyPr wrap="square">
            <a:spAutoFit/>
          </a:bodyPr>
          <a:lstStyle/>
          <a:p>
            <a:pPr fontAlgn="base"/>
            <a:r>
              <a:rPr lang="en-US" sz="1800" b="0" i="0" u="none" strike="noStrike" dirty="0">
                <a:solidFill>
                  <a:srgbClr val="000000"/>
                </a:solidFill>
                <a:effectLst/>
                <a:latin typeface="Noto Sans Tagalog" panose="020B0502040504020204" pitchFamily="34" charset="0"/>
              </a:rPr>
              <a:t>“Thus, the clusters, although biologically meaningful, are separated by boundaries that are not very sharply defined and, we suspect, are intrinsically incapable of being sharply defined.”</a:t>
            </a:r>
            <a:r>
              <a:rPr lang="en-US" dirty="0">
                <a:solidFill>
                  <a:srgbClr val="000000"/>
                </a:solidFill>
                <a:latin typeface="Noto Sans Tagalog" panose="020B0502040504020204" pitchFamily="34" charset="0"/>
              </a:rPr>
              <a:t> </a:t>
            </a:r>
            <a:r>
              <a:rPr lang="en-US" sz="1200" b="1" dirty="0">
                <a:solidFill>
                  <a:srgbClr val="000000"/>
                </a:solidFill>
                <a:latin typeface="Noto Sans Tagalog" panose="020B0502040504020204" pitchFamily="34" charset="0"/>
              </a:rPr>
              <a:t>–60 Phage Paper</a:t>
            </a:r>
            <a:endParaRPr lang="en-US" sz="1200" b="1" i="0" u="none" strike="noStrike" dirty="0">
              <a:solidFill>
                <a:srgbClr val="000000"/>
              </a:solidFill>
              <a:effectLst/>
              <a:latin typeface="Noto Sans Tagalog" panose="020B0502040504020204" pitchFamily="34" charset="0"/>
            </a:endParaRPr>
          </a:p>
        </p:txBody>
      </p:sp>
      <p:sp>
        <p:nvSpPr>
          <p:cNvPr id="11" name="TextBox 10">
            <a:extLst>
              <a:ext uri="{FF2B5EF4-FFF2-40B4-BE49-F238E27FC236}">
                <a16:creationId xmlns:a16="http://schemas.microsoft.com/office/drawing/2014/main" id="{2C1A69CB-4540-E980-793D-9E46C17B3196}"/>
              </a:ext>
            </a:extLst>
          </p:cNvPr>
          <p:cNvSpPr txBox="1"/>
          <p:nvPr/>
        </p:nvSpPr>
        <p:spPr>
          <a:xfrm>
            <a:off x="1864427" y="4255126"/>
            <a:ext cx="7167145" cy="646331"/>
          </a:xfrm>
          <a:prstGeom prst="rect">
            <a:avLst/>
          </a:prstGeom>
          <a:noFill/>
        </p:spPr>
        <p:txBody>
          <a:bodyPr wrap="square">
            <a:spAutoFit/>
          </a:bodyPr>
          <a:lstStyle/>
          <a:p>
            <a:r>
              <a:rPr lang="en-US" sz="1800" b="0" i="0" u="none" strike="noStrike" dirty="0">
                <a:solidFill>
                  <a:srgbClr val="000000"/>
                </a:solidFill>
                <a:effectLst/>
                <a:latin typeface="Noto Sans Tagalog" panose="020B0502040504020204" pitchFamily="34" charset="0"/>
              </a:rPr>
              <a:t>“</a:t>
            </a:r>
            <a:r>
              <a:rPr lang="en-US" sz="1800" b="0" i="0" u="none" strike="sngStrike" dirty="0">
                <a:solidFill>
                  <a:srgbClr val="000000"/>
                </a:solidFill>
                <a:effectLst/>
                <a:latin typeface="Noto Sans Tagalog" panose="020B0502040504020204" pitchFamily="34" charset="0"/>
              </a:rPr>
              <a:t>Furthermore, because no new singleton was discovered, this would suggest that most of the major clusters have been identified</a:t>
            </a:r>
            <a:r>
              <a:rPr lang="en-US" sz="1800" b="0" i="0" u="none" strike="noStrike" dirty="0">
                <a:solidFill>
                  <a:srgbClr val="000000"/>
                </a:solidFill>
                <a:effectLst/>
                <a:latin typeface="Noto Sans Tagalog" panose="020B0502040504020204" pitchFamily="34" charset="0"/>
              </a:rPr>
              <a:t>.” </a:t>
            </a:r>
            <a:r>
              <a:rPr lang="en-US" sz="1200" b="1" i="0" u="none" strike="noStrike" dirty="0">
                <a:solidFill>
                  <a:srgbClr val="000000"/>
                </a:solidFill>
                <a:effectLst/>
                <a:latin typeface="Noto Sans Tagalog" panose="020B0502040504020204" pitchFamily="34" charset="0"/>
              </a:rPr>
              <a:t>–</a:t>
            </a:r>
            <a:r>
              <a:rPr lang="en-US" sz="1200" b="1" dirty="0">
                <a:solidFill>
                  <a:srgbClr val="000000"/>
                </a:solidFill>
                <a:latin typeface="Noto Sans Tagalog" panose="020B0502040504020204" pitchFamily="34" charset="0"/>
              </a:rPr>
              <a:t>60 Phage Paper</a:t>
            </a:r>
          </a:p>
        </p:txBody>
      </p:sp>
      <p:sp>
        <p:nvSpPr>
          <p:cNvPr id="13" name="TextBox 12">
            <a:extLst>
              <a:ext uri="{FF2B5EF4-FFF2-40B4-BE49-F238E27FC236}">
                <a16:creationId xmlns:a16="http://schemas.microsoft.com/office/drawing/2014/main" id="{C5A35BEC-3F12-B101-2172-96DC814C9981}"/>
              </a:ext>
            </a:extLst>
          </p:cNvPr>
          <p:cNvSpPr txBox="1"/>
          <p:nvPr/>
        </p:nvSpPr>
        <p:spPr>
          <a:xfrm>
            <a:off x="1948721" y="841271"/>
            <a:ext cx="7009748" cy="1200329"/>
          </a:xfrm>
          <a:prstGeom prst="rect">
            <a:avLst/>
          </a:prstGeom>
          <a:noFill/>
        </p:spPr>
        <p:txBody>
          <a:bodyPr wrap="square">
            <a:spAutoFit/>
          </a:bodyPr>
          <a:lstStyle/>
          <a:p>
            <a:r>
              <a:rPr lang="en-US" sz="1800" b="0" i="0" u="none" strike="noStrike" dirty="0">
                <a:solidFill>
                  <a:srgbClr val="000000"/>
                </a:solidFill>
                <a:effectLst/>
                <a:latin typeface="Noto Sans Tagalog" panose="020B0502040504020204" pitchFamily="34" charset="0"/>
              </a:rPr>
              <a:t>“A primary utility of clustering the genomes is to facilitate identification of genes and modules that have been exchanged between genomes by lateral gene transfer in recent evolutionary time and that contribute to the mosaic architectures of phage genomes.” </a:t>
            </a:r>
            <a:r>
              <a:rPr lang="en-US" sz="1200" b="0" i="0" u="none" strike="noStrike" dirty="0">
                <a:solidFill>
                  <a:srgbClr val="000000"/>
                </a:solidFill>
                <a:effectLst/>
                <a:latin typeface="Noto Sans Tagalog" panose="020B0502040504020204" pitchFamily="34" charset="0"/>
              </a:rPr>
              <a:t>–</a:t>
            </a:r>
            <a:r>
              <a:rPr lang="en-US" sz="1200" b="1" u="none" strike="noStrike" dirty="0" err="1">
                <a:solidFill>
                  <a:srgbClr val="000000"/>
                </a:solidFill>
                <a:effectLst/>
                <a:latin typeface="Noto Sans Tagalog" panose="020B0502040504020204" pitchFamily="34" charset="0"/>
              </a:rPr>
              <a:t>eLife</a:t>
            </a:r>
            <a:r>
              <a:rPr lang="en-US" sz="1200" b="1" u="none" strike="noStrike" dirty="0">
                <a:solidFill>
                  <a:srgbClr val="000000"/>
                </a:solidFill>
                <a:effectLst/>
                <a:latin typeface="Noto Sans Tagalog" panose="020B0502040504020204" pitchFamily="34" charset="0"/>
              </a:rPr>
              <a:t> </a:t>
            </a:r>
            <a:r>
              <a:rPr lang="en-US" sz="1200" b="1" dirty="0">
                <a:solidFill>
                  <a:srgbClr val="000000"/>
                </a:solidFill>
                <a:latin typeface="Noto Sans Tagalog" panose="020B0502040504020204" pitchFamily="34" charset="0"/>
              </a:rPr>
              <a:t>627-Phage </a:t>
            </a:r>
            <a:r>
              <a:rPr lang="en-US" sz="1200" b="1" u="none" strike="noStrike" dirty="0">
                <a:solidFill>
                  <a:srgbClr val="000000"/>
                </a:solidFill>
                <a:effectLst/>
                <a:latin typeface="Noto Sans Tagalog" panose="020B0502040504020204" pitchFamily="34" charset="0"/>
              </a:rPr>
              <a:t>Paper</a:t>
            </a:r>
            <a:endParaRPr lang="en-US" sz="1200" b="1" dirty="0">
              <a:latin typeface="Noto Sans Tagalog" panose="020B0502040504020204" pitchFamily="34" charset="0"/>
            </a:endParaRPr>
          </a:p>
        </p:txBody>
      </p:sp>
    </p:spTree>
    <p:extLst>
      <p:ext uri="{BB962C8B-B14F-4D97-AF65-F5344CB8AC3E}">
        <p14:creationId xmlns:p14="http://schemas.microsoft.com/office/powerpoint/2010/main" val="396837998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9F9C0-7FA9-0EBA-65EA-B0F2ABA0E3B8}"/>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615F3180-337F-4FC6-CFDC-6CDBB8DAB22B}"/>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Outline</a:t>
            </a:r>
          </a:p>
        </p:txBody>
      </p:sp>
      <p:sp>
        <p:nvSpPr>
          <p:cNvPr id="2" name="TextBox 1">
            <a:extLst>
              <a:ext uri="{FF2B5EF4-FFF2-40B4-BE49-F238E27FC236}">
                <a16:creationId xmlns:a16="http://schemas.microsoft.com/office/drawing/2014/main" id="{DA090783-1B4A-00E9-5880-92D7093EE37C}"/>
              </a:ext>
            </a:extLst>
          </p:cNvPr>
          <p:cNvSpPr txBox="1"/>
          <p:nvPr/>
        </p:nvSpPr>
        <p:spPr>
          <a:xfrm>
            <a:off x="1950720" y="931817"/>
            <a:ext cx="6653349" cy="193899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latin typeface="Noto Sans Tagalog" panose="020B0502040504020204" pitchFamily="34" charset="0"/>
              </a:rPr>
              <a:t>Spoiler</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Part One: Imbroglios of Viral Taxonomy</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Part Two: Clusters Begin</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Part Three: Defining, Refining, Redefining, Automating</a:t>
            </a:r>
          </a:p>
          <a:p>
            <a:pPr marL="285750" indent="-285750">
              <a:spcAft>
                <a:spcPts val="600"/>
              </a:spcAft>
              <a:buFont typeface="Arial" panose="020B0604020202020204" pitchFamily="34" charset="0"/>
              <a:buChar char="•"/>
            </a:pPr>
            <a:r>
              <a:rPr lang="en-US" sz="2000" b="1" dirty="0">
                <a:latin typeface="Noto Sans Tagalog" panose="020B0502040504020204" pitchFamily="34" charset="0"/>
              </a:rPr>
              <a:t>What’s coming next?</a:t>
            </a:r>
          </a:p>
        </p:txBody>
      </p:sp>
      <p:sp>
        <p:nvSpPr>
          <p:cNvPr id="3" name="TextBox 2">
            <a:extLst>
              <a:ext uri="{FF2B5EF4-FFF2-40B4-BE49-F238E27FC236}">
                <a16:creationId xmlns:a16="http://schemas.microsoft.com/office/drawing/2014/main" id="{CDA99E18-490C-DDC5-E1C9-F2753935B368}"/>
              </a:ext>
            </a:extLst>
          </p:cNvPr>
          <p:cNvSpPr txBox="1"/>
          <p:nvPr/>
        </p:nvSpPr>
        <p:spPr>
          <a:xfrm>
            <a:off x="2490651" y="2870809"/>
            <a:ext cx="6653349" cy="400110"/>
          </a:xfrm>
          <a:prstGeom prst="rect">
            <a:avLst/>
          </a:prstGeom>
          <a:noFill/>
        </p:spPr>
        <p:txBody>
          <a:bodyPr wrap="square" rtlCol="0">
            <a:spAutoFit/>
          </a:bodyPr>
          <a:lstStyle/>
          <a:p>
            <a:pPr>
              <a:spcAft>
                <a:spcPts val="600"/>
              </a:spcAft>
            </a:pPr>
            <a:r>
              <a:rPr lang="en-US" sz="2000" dirty="0">
                <a:latin typeface="Noto Sans Tagalog" panose="020B0502040504020204" pitchFamily="34" charset="0"/>
              </a:rPr>
              <a:t>If I know you guys, it’ll be more phage genomes!</a:t>
            </a:r>
            <a:endParaRPr lang="en-US" sz="2000" b="1" dirty="0">
              <a:latin typeface="Noto Sans Tagalog" panose="020B0502040504020204" pitchFamily="34" charset="0"/>
            </a:endParaRPr>
          </a:p>
        </p:txBody>
      </p:sp>
    </p:spTree>
    <p:extLst>
      <p:ext uri="{BB962C8B-B14F-4D97-AF65-F5344CB8AC3E}">
        <p14:creationId xmlns:p14="http://schemas.microsoft.com/office/powerpoint/2010/main" val="268555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0184CB-485B-ADE3-E6E9-2208E30560F2}"/>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271A26F-E40B-7EB0-F11D-E6F0447EFE8B}"/>
              </a:ext>
            </a:extLst>
          </p:cNvPr>
          <p:cNvPicPr>
            <a:picLocks noChangeAspect="1"/>
          </p:cNvPicPr>
          <p:nvPr/>
        </p:nvPicPr>
        <p:blipFill>
          <a:blip r:embed="rId2"/>
          <a:srcRect l="4062" r="1485"/>
          <a:stretch>
            <a:fillRect/>
          </a:stretch>
        </p:blipFill>
        <p:spPr>
          <a:xfrm>
            <a:off x="1698173" y="34836"/>
            <a:ext cx="7341325" cy="5065082"/>
          </a:xfrm>
          <a:prstGeom prst="rect">
            <a:avLst/>
          </a:prstGeom>
        </p:spPr>
      </p:pic>
    </p:spTree>
    <p:extLst>
      <p:ext uri="{BB962C8B-B14F-4D97-AF65-F5344CB8AC3E}">
        <p14:creationId xmlns:p14="http://schemas.microsoft.com/office/powerpoint/2010/main" val="20101112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8CDA15-183B-BAAD-2E7D-83D8F075BBBA}"/>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8292D840-BC0D-516A-7FE9-B2589837B7C6}"/>
              </a:ext>
            </a:extLst>
          </p:cNvPr>
          <p:cNvSpPr txBox="1"/>
          <p:nvPr/>
        </p:nvSpPr>
        <p:spPr>
          <a:xfrm>
            <a:off x="1707262" y="179935"/>
            <a:ext cx="7494607" cy="523220"/>
          </a:xfrm>
          <a:prstGeom prst="rect">
            <a:avLst/>
          </a:prstGeom>
          <a:noFill/>
        </p:spPr>
        <p:txBody>
          <a:bodyPr wrap="square">
            <a:spAutoFit/>
          </a:bodyPr>
          <a:lstStyle/>
          <a:p>
            <a:r>
              <a:rPr lang="en-US" sz="2800" b="1" dirty="0">
                <a:latin typeface="Noto Sans Tagalog" panose="020B0502040504020204" pitchFamily="34" charset="0"/>
              </a:rPr>
              <a:t>Detection and Extraction of Phages Tool (</a:t>
            </a:r>
            <a:r>
              <a:rPr lang="en-US" sz="2800" b="1" dirty="0" err="1">
                <a:latin typeface="Noto Sans Tagalog" panose="020B0502040504020204" pitchFamily="34" charset="0"/>
              </a:rPr>
              <a:t>DEPhT</a:t>
            </a:r>
            <a:r>
              <a:rPr lang="en-US" sz="2800" b="1" dirty="0">
                <a:latin typeface="Noto Sans Tagalog" panose="020B0502040504020204" pitchFamily="34" charset="0"/>
              </a:rPr>
              <a:t>)</a:t>
            </a:r>
          </a:p>
        </p:txBody>
      </p:sp>
      <p:sp>
        <p:nvSpPr>
          <p:cNvPr id="8" name="TextBox 7">
            <a:extLst>
              <a:ext uri="{FF2B5EF4-FFF2-40B4-BE49-F238E27FC236}">
                <a16:creationId xmlns:a16="http://schemas.microsoft.com/office/drawing/2014/main" id="{15183844-343A-A2E3-BC16-1E67FDEF2E6F}"/>
              </a:ext>
            </a:extLst>
          </p:cNvPr>
          <p:cNvSpPr txBox="1"/>
          <p:nvPr/>
        </p:nvSpPr>
        <p:spPr>
          <a:xfrm>
            <a:off x="1739096" y="910330"/>
            <a:ext cx="7034514" cy="1015663"/>
          </a:xfrm>
          <a:prstGeom prst="rect">
            <a:avLst/>
          </a:prstGeom>
          <a:noFill/>
        </p:spPr>
        <p:txBody>
          <a:bodyPr wrap="square">
            <a:spAutoFit/>
          </a:bodyPr>
          <a:lstStyle/>
          <a:p>
            <a:r>
              <a:rPr lang="en-US" sz="2000" b="0" i="0" u="none" strike="noStrike" dirty="0">
                <a:solidFill>
                  <a:srgbClr val="000000"/>
                </a:solidFill>
                <a:effectLst/>
                <a:latin typeface="Noto Sans Tagalog" panose="020B0502040504020204" pitchFamily="34" charset="0"/>
              </a:rPr>
              <a:t>“Searching the 2498 genomes with fewer than 100 contigs (1799 of which are </a:t>
            </a:r>
            <a:r>
              <a:rPr lang="en-US" sz="2000" b="0" i="1" u="none" strike="noStrike" dirty="0">
                <a:solidFill>
                  <a:srgbClr val="000000"/>
                </a:solidFill>
                <a:effectLst/>
                <a:latin typeface="Noto Sans Tagalog" panose="020B0502040504020204" pitchFamily="34" charset="0"/>
              </a:rPr>
              <a:t>M. </a:t>
            </a:r>
            <a:r>
              <a:rPr lang="en-US" sz="2000" b="0" i="1" u="none" strike="noStrike" dirty="0" err="1">
                <a:solidFill>
                  <a:srgbClr val="000000"/>
                </a:solidFill>
                <a:effectLst/>
                <a:latin typeface="Noto Sans Tagalog" panose="020B0502040504020204" pitchFamily="34" charset="0"/>
              </a:rPr>
              <a:t>abscessus</a:t>
            </a:r>
            <a:r>
              <a:rPr lang="en-US" sz="2000" b="0" i="0" u="none" strike="noStrike" dirty="0">
                <a:solidFill>
                  <a:srgbClr val="000000"/>
                </a:solidFill>
                <a:effectLst/>
                <a:latin typeface="Noto Sans Tagalog" panose="020B0502040504020204" pitchFamily="34" charset="0"/>
              </a:rPr>
              <a:t>) identified</a:t>
            </a:r>
            <a:r>
              <a:rPr lang="en-US" sz="2000" b="1" i="0" u="none" strike="noStrike" dirty="0">
                <a:solidFill>
                  <a:srgbClr val="000000"/>
                </a:solidFill>
                <a:effectLst/>
                <a:latin typeface="Noto Sans Tagalog" panose="020B0502040504020204" pitchFamily="34" charset="0"/>
              </a:rPr>
              <a:t> 2630 prophages</a:t>
            </a:r>
            <a:r>
              <a:rPr lang="en-US" sz="2000" b="0" i="0" u="none" strike="noStrike" dirty="0">
                <a:solidFill>
                  <a:srgbClr val="000000"/>
                </a:solidFill>
                <a:effectLst/>
                <a:latin typeface="Noto Sans Tagalog" panose="020B0502040504020204" pitchFamily="34" charset="0"/>
              </a:rPr>
              <a:t> present in 1479 genomes.”</a:t>
            </a:r>
            <a:endParaRPr lang="en-US" sz="2000" dirty="0">
              <a:latin typeface="Noto Sans Tagalog" panose="020B0502040504020204" pitchFamily="34" charset="0"/>
            </a:endParaRPr>
          </a:p>
        </p:txBody>
      </p:sp>
      <p:sp>
        <p:nvSpPr>
          <p:cNvPr id="9" name="TextBox 8">
            <a:extLst>
              <a:ext uri="{FF2B5EF4-FFF2-40B4-BE49-F238E27FC236}">
                <a16:creationId xmlns:a16="http://schemas.microsoft.com/office/drawing/2014/main" id="{83744E60-CC20-1BEA-01C9-D95D59AE7F72}"/>
              </a:ext>
            </a:extLst>
          </p:cNvPr>
          <p:cNvSpPr txBox="1"/>
          <p:nvPr/>
        </p:nvSpPr>
        <p:spPr>
          <a:xfrm>
            <a:off x="1739096" y="2133168"/>
            <a:ext cx="7034514" cy="1292662"/>
          </a:xfrm>
          <a:prstGeom prst="rect">
            <a:avLst/>
          </a:prstGeom>
          <a:noFill/>
        </p:spPr>
        <p:txBody>
          <a:bodyPr wrap="square">
            <a:spAutoFit/>
          </a:bodyPr>
          <a:lstStyle/>
          <a:p>
            <a:r>
              <a:rPr lang="en-US" sz="2600" b="1" i="0" u="none" strike="noStrike" dirty="0">
                <a:solidFill>
                  <a:srgbClr val="000000"/>
                </a:solidFill>
                <a:effectLst/>
                <a:latin typeface="Noto Sans Tagalog" panose="020B0502040504020204" pitchFamily="34" charset="0"/>
              </a:rPr>
              <a:t>Hopefully, by the end of 2025, these prophages (and LPSIPs) will be in PhagesDB, and will be clustered with everything else using </a:t>
            </a:r>
            <a:r>
              <a:rPr lang="en-US" sz="2600" b="1" i="0" u="none" strike="noStrike" dirty="0" err="1">
                <a:solidFill>
                  <a:srgbClr val="000000"/>
                </a:solidFill>
                <a:effectLst/>
                <a:latin typeface="Noto Sans Tagalog" panose="020B0502040504020204" pitchFamily="34" charset="0"/>
              </a:rPr>
              <a:t>DEPhT</a:t>
            </a:r>
            <a:r>
              <a:rPr lang="en-US" sz="2600" b="1" i="0" u="none" strike="noStrike" dirty="0">
                <a:solidFill>
                  <a:srgbClr val="000000"/>
                </a:solidFill>
                <a:effectLst/>
                <a:latin typeface="Noto Sans Tagalog" panose="020B0502040504020204" pitchFamily="34" charset="0"/>
              </a:rPr>
              <a:t>.</a:t>
            </a:r>
            <a:endParaRPr lang="en-US" sz="2600" b="1" dirty="0">
              <a:latin typeface="Noto Sans Tagalog" panose="020B0502040504020204" pitchFamily="34" charset="0"/>
            </a:endParaRPr>
          </a:p>
        </p:txBody>
      </p:sp>
    </p:spTree>
    <p:extLst>
      <p:ext uri="{BB962C8B-B14F-4D97-AF65-F5344CB8AC3E}">
        <p14:creationId xmlns:p14="http://schemas.microsoft.com/office/powerpoint/2010/main" val="1929902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58FFD-00E5-AD46-5F57-966BE6CFDAC0}"/>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D056D98-AC99-BA88-4BA1-1C1547E215D8}"/>
              </a:ext>
            </a:extLst>
          </p:cNvPr>
          <p:cNvSpPr txBox="1"/>
          <p:nvPr/>
        </p:nvSpPr>
        <p:spPr>
          <a:xfrm>
            <a:off x="1827358" y="168765"/>
            <a:ext cx="6674090"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Key Points</a:t>
            </a:r>
          </a:p>
        </p:txBody>
      </p:sp>
      <p:sp>
        <p:nvSpPr>
          <p:cNvPr id="2" name="TextBox 1">
            <a:extLst>
              <a:ext uri="{FF2B5EF4-FFF2-40B4-BE49-F238E27FC236}">
                <a16:creationId xmlns:a16="http://schemas.microsoft.com/office/drawing/2014/main" id="{9FC9E227-AFBE-7C6A-26EE-44422A53496A}"/>
              </a:ext>
            </a:extLst>
          </p:cNvPr>
          <p:cNvSpPr txBox="1"/>
          <p:nvPr/>
        </p:nvSpPr>
        <p:spPr>
          <a:xfrm>
            <a:off x="1938364" y="783536"/>
            <a:ext cx="6983215" cy="324704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latin typeface="Noto Sans Tagalog" panose="020B0502040504020204" pitchFamily="34" charset="0"/>
              </a:rPr>
              <a:t>Categorizing phage genomes is tricky, partly due to their mosaic nature</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Horizontal gene transfer confounds hierarchical taxonomy</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Clusters can be useful, even if not biologically “True”</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Underlying population is likely a continuum of diversity</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Sampling: New data will challenge existing delineations/methods</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We have clustered in a few ways over the years, perhaps PhamClust will be the future?</a:t>
            </a:r>
          </a:p>
        </p:txBody>
      </p:sp>
    </p:spTree>
    <p:extLst>
      <p:ext uri="{BB962C8B-B14F-4D97-AF65-F5344CB8AC3E}">
        <p14:creationId xmlns:p14="http://schemas.microsoft.com/office/powerpoint/2010/main" val="3913040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dissolv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dissolv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dissolv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dissolv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dissolv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dissolv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F879E-16D6-433A-15ED-BC42BF9C2CC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EF0665C-F954-33D9-F53E-9DCD63104BFA}"/>
              </a:ext>
            </a:extLst>
          </p:cNvPr>
          <p:cNvSpPr txBox="1"/>
          <p:nvPr/>
        </p:nvSpPr>
        <p:spPr>
          <a:xfrm>
            <a:off x="2129882" y="524107"/>
            <a:ext cx="3870098" cy="646331"/>
          </a:xfrm>
          <a:prstGeom prst="rect">
            <a:avLst/>
          </a:prstGeom>
          <a:noFill/>
        </p:spPr>
        <p:txBody>
          <a:bodyPr wrap="none" rtlCol="0">
            <a:spAutoFit/>
          </a:bodyPr>
          <a:lstStyle/>
          <a:p>
            <a:r>
              <a:rPr lang="en-US" sz="3600" dirty="0">
                <a:latin typeface="Noto Sans Tagalog" panose="020B0502040504020204" pitchFamily="34" charset="0"/>
              </a:rPr>
              <a:t>Thanks! Questions?</a:t>
            </a:r>
          </a:p>
        </p:txBody>
      </p:sp>
      <p:pic>
        <p:nvPicPr>
          <p:cNvPr id="3" name="Picture 2">
            <a:extLst>
              <a:ext uri="{FF2B5EF4-FFF2-40B4-BE49-F238E27FC236}">
                <a16:creationId xmlns:a16="http://schemas.microsoft.com/office/drawing/2014/main" id="{DF8E2DFF-0742-2EEB-AEB3-16D388355C98}"/>
              </a:ext>
            </a:extLst>
          </p:cNvPr>
          <p:cNvPicPr>
            <a:picLocks noChangeAspect="1"/>
          </p:cNvPicPr>
          <p:nvPr/>
        </p:nvPicPr>
        <p:blipFill>
          <a:blip r:embed="rId2"/>
          <a:stretch>
            <a:fillRect/>
          </a:stretch>
        </p:blipFill>
        <p:spPr>
          <a:xfrm>
            <a:off x="3450349" y="1290569"/>
            <a:ext cx="3985461" cy="2658612"/>
          </a:xfrm>
          <a:prstGeom prst="rect">
            <a:avLst/>
          </a:prstGeom>
        </p:spPr>
      </p:pic>
    </p:spTree>
    <p:extLst>
      <p:ext uri="{BB962C8B-B14F-4D97-AF65-F5344CB8AC3E}">
        <p14:creationId xmlns:p14="http://schemas.microsoft.com/office/powerpoint/2010/main" val="19831925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7BFAB-51B4-9F10-D7B3-31215F485193}"/>
            </a:ext>
          </a:extLst>
        </p:cNvPr>
        <p:cNvGrpSpPr/>
        <p:nvPr/>
      </p:nvGrpSpPr>
      <p:grpSpPr>
        <a:xfrm>
          <a:off x="0" y="0"/>
          <a:ext cx="0" cy="0"/>
          <a:chOff x="0" y="0"/>
          <a:chExt cx="0" cy="0"/>
        </a:xfrm>
      </p:grpSpPr>
    </p:spTree>
    <p:extLst>
      <p:ext uri="{BB962C8B-B14F-4D97-AF65-F5344CB8AC3E}">
        <p14:creationId xmlns:p14="http://schemas.microsoft.com/office/powerpoint/2010/main" val="226201397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F4E2B5-4CA8-ED92-928C-86D1F80E13ED}"/>
            </a:ext>
          </a:extLst>
        </p:cNvPr>
        <p:cNvGrpSpPr/>
        <p:nvPr/>
      </p:nvGrpSpPr>
      <p:grpSpPr>
        <a:xfrm>
          <a:off x="0" y="0"/>
          <a:ext cx="0" cy="0"/>
          <a:chOff x="0" y="0"/>
          <a:chExt cx="0" cy="0"/>
        </a:xfrm>
      </p:grpSpPr>
      <p:pic>
        <p:nvPicPr>
          <p:cNvPr id="23554" name="Picture 2">
            <a:extLst>
              <a:ext uri="{FF2B5EF4-FFF2-40B4-BE49-F238E27FC236}">
                <a16:creationId xmlns:a16="http://schemas.microsoft.com/office/drawing/2014/main" id="{A3A0ED57-DF21-35DB-DD85-1E83976B9C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2218" y="23150"/>
            <a:ext cx="7375959" cy="4120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06781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80B69-D324-F04F-8EFD-3E78D9FAEE06}"/>
            </a:ext>
          </a:extLst>
        </p:cNvPr>
        <p:cNvGrpSpPr/>
        <p:nvPr/>
      </p:nvGrpSpPr>
      <p:grpSpPr>
        <a:xfrm>
          <a:off x="0" y="0"/>
          <a:ext cx="0" cy="0"/>
          <a:chOff x="0" y="0"/>
          <a:chExt cx="0" cy="0"/>
        </a:xfrm>
      </p:grpSpPr>
      <p:pic>
        <p:nvPicPr>
          <p:cNvPr id="3" name="Picture 2" descr="A green and white website&#10;&#10;AI-generated content may be incorrect.">
            <a:extLst>
              <a:ext uri="{FF2B5EF4-FFF2-40B4-BE49-F238E27FC236}">
                <a16:creationId xmlns:a16="http://schemas.microsoft.com/office/drawing/2014/main" id="{27862119-0452-DB8D-AA7D-15120F0C3528}"/>
              </a:ext>
            </a:extLst>
          </p:cNvPr>
          <p:cNvPicPr>
            <a:picLocks noChangeAspect="1"/>
          </p:cNvPicPr>
          <p:nvPr/>
        </p:nvPicPr>
        <p:blipFill>
          <a:blip r:embed="rId2"/>
          <a:stretch>
            <a:fillRect/>
          </a:stretch>
        </p:blipFill>
        <p:spPr>
          <a:xfrm>
            <a:off x="216772" y="225536"/>
            <a:ext cx="7772400" cy="3441394"/>
          </a:xfrm>
          <a:prstGeom prst="rect">
            <a:avLst/>
          </a:prstGeom>
        </p:spPr>
      </p:pic>
      <p:pic>
        <p:nvPicPr>
          <p:cNvPr id="5" name="Picture 4" descr="A screenshot of a green and white website&#10;&#10;AI-generated content may be incorrect.">
            <a:extLst>
              <a:ext uri="{FF2B5EF4-FFF2-40B4-BE49-F238E27FC236}">
                <a16:creationId xmlns:a16="http://schemas.microsoft.com/office/drawing/2014/main" id="{580052F8-9B55-5AE7-FB1A-BDD09D715137}"/>
              </a:ext>
            </a:extLst>
          </p:cNvPr>
          <p:cNvPicPr>
            <a:picLocks noChangeAspect="1"/>
          </p:cNvPicPr>
          <p:nvPr/>
        </p:nvPicPr>
        <p:blipFill>
          <a:blip r:embed="rId3"/>
          <a:stretch>
            <a:fillRect/>
          </a:stretch>
        </p:blipFill>
        <p:spPr>
          <a:xfrm>
            <a:off x="1032908" y="1702394"/>
            <a:ext cx="7772400" cy="3114781"/>
          </a:xfrm>
          <a:prstGeom prst="rect">
            <a:avLst/>
          </a:prstGeom>
        </p:spPr>
      </p:pic>
    </p:spTree>
    <p:extLst>
      <p:ext uri="{BB962C8B-B14F-4D97-AF65-F5344CB8AC3E}">
        <p14:creationId xmlns:p14="http://schemas.microsoft.com/office/powerpoint/2010/main" val="270141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A89D2FFB-BBED-2D3E-3B90-5D4FF477BFF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4C8CC3-0B14-30B6-6A67-A6FDCD5FF300}"/>
              </a:ext>
            </a:extLst>
          </p:cNvPr>
          <p:cNvSpPr txBox="1"/>
          <p:nvPr/>
        </p:nvSpPr>
        <p:spPr>
          <a:xfrm>
            <a:off x="-274765" y="-706071"/>
            <a:ext cx="9693529" cy="6863417"/>
          </a:xfrm>
          <a:prstGeom prst="rect">
            <a:avLst/>
          </a:prstGeom>
          <a:noFill/>
        </p:spPr>
        <p:txBody>
          <a:bodyPr wrap="square" rtlCol="0">
            <a:spAutoFit/>
          </a:bodyPr>
          <a:lstStyle/>
          <a:p>
            <a:pPr algn="ctr"/>
            <a:r>
              <a:rPr lang="en-US" sz="44000" b="1" dirty="0">
                <a:solidFill>
                  <a:prstClr val="black"/>
                </a:solidFill>
                <a:latin typeface="Impact" panose="020B0806030902050204" pitchFamily="34" charset="0"/>
                <a:ea typeface="Tahoma" panose="020B0604030504040204" pitchFamily="34" charset="0"/>
                <a:cs typeface="Adobe Naskh Medium" pitchFamily="2" charset="-78"/>
              </a:rPr>
              <a:t>YES</a:t>
            </a:r>
          </a:p>
        </p:txBody>
      </p:sp>
    </p:spTree>
    <p:extLst>
      <p:ext uri="{BB962C8B-B14F-4D97-AF65-F5344CB8AC3E}">
        <p14:creationId xmlns:p14="http://schemas.microsoft.com/office/powerpoint/2010/main" val="12609592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C2F4B0-8CF5-40CF-0CCC-F6059ABF9BCA}"/>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401B90F-D93D-E640-A68A-017451CBEC73}"/>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Outline</a:t>
            </a:r>
          </a:p>
        </p:txBody>
      </p:sp>
      <p:sp>
        <p:nvSpPr>
          <p:cNvPr id="2" name="TextBox 1">
            <a:extLst>
              <a:ext uri="{FF2B5EF4-FFF2-40B4-BE49-F238E27FC236}">
                <a16:creationId xmlns:a16="http://schemas.microsoft.com/office/drawing/2014/main" id="{D03E115A-61E7-D1D3-DFCB-A3917847B498}"/>
              </a:ext>
            </a:extLst>
          </p:cNvPr>
          <p:cNvSpPr txBox="1"/>
          <p:nvPr/>
        </p:nvSpPr>
        <p:spPr>
          <a:xfrm>
            <a:off x="1950720" y="931817"/>
            <a:ext cx="6653349" cy="1938992"/>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b="1" dirty="0">
                <a:latin typeface="Noto Sans Tagalog" panose="020B0502040504020204" pitchFamily="34" charset="0"/>
              </a:rPr>
              <a:t>Spoiler</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Part One: Imbroglios of Viral Taxonomy</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Part Two: Clusters Begin</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Part Three: Defining, Refining, Redefining, Automating</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What’s coming next?</a:t>
            </a:r>
          </a:p>
        </p:txBody>
      </p:sp>
    </p:spTree>
    <p:extLst>
      <p:ext uri="{BB962C8B-B14F-4D97-AF65-F5344CB8AC3E}">
        <p14:creationId xmlns:p14="http://schemas.microsoft.com/office/powerpoint/2010/main" val="18810993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DF44DFC-ECD9-92F9-D7D6-5353DCEA46A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2A084829-4DB5-5F93-EE89-7FA65AFD1B5D}"/>
              </a:ext>
            </a:extLst>
          </p:cNvPr>
          <p:cNvSpPr txBox="1"/>
          <p:nvPr/>
        </p:nvSpPr>
        <p:spPr>
          <a:xfrm>
            <a:off x="-274765" y="-706071"/>
            <a:ext cx="9693529" cy="6863417"/>
          </a:xfrm>
          <a:prstGeom prst="rect">
            <a:avLst/>
          </a:prstGeom>
          <a:noFill/>
        </p:spPr>
        <p:txBody>
          <a:bodyPr wrap="square" rtlCol="0">
            <a:spAutoFit/>
          </a:bodyPr>
          <a:lstStyle/>
          <a:p>
            <a:pPr algn="ctr"/>
            <a:r>
              <a:rPr lang="en-US" sz="44000" b="1" dirty="0">
                <a:solidFill>
                  <a:prstClr val="black"/>
                </a:solidFill>
                <a:latin typeface="Impact" panose="020B0806030902050204" pitchFamily="34" charset="0"/>
                <a:ea typeface="Tahoma" panose="020B0604030504040204" pitchFamily="34" charset="0"/>
                <a:cs typeface="Adobe Naskh Medium" pitchFamily="2" charset="-78"/>
              </a:rPr>
              <a:t>NO</a:t>
            </a:r>
          </a:p>
        </p:txBody>
      </p:sp>
    </p:spTree>
    <p:extLst>
      <p:ext uri="{BB962C8B-B14F-4D97-AF65-F5344CB8AC3E}">
        <p14:creationId xmlns:p14="http://schemas.microsoft.com/office/powerpoint/2010/main" val="7804265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C5E21-015A-BDD5-F206-D224108A7492}"/>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5240DC23-64F9-B0C7-C7AF-E85A03E723C2}"/>
              </a:ext>
            </a:extLst>
          </p:cNvPr>
          <p:cNvPicPr>
            <a:picLocks noChangeAspect="1"/>
          </p:cNvPicPr>
          <p:nvPr/>
        </p:nvPicPr>
        <p:blipFill>
          <a:blip r:embed="rId3"/>
          <a:srcRect t="24846"/>
          <a:stretch>
            <a:fillRect/>
          </a:stretch>
        </p:blipFill>
        <p:spPr>
          <a:xfrm>
            <a:off x="3675469" y="844951"/>
            <a:ext cx="5440293" cy="2121933"/>
          </a:xfrm>
          <a:prstGeom prst="rect">
            <a:avLst/>
          </a:prstGeom>
        </p:spPr>
      </p:pic>
      <p:sp>
        <p:nvSpPr>
          <p:cNvPr id="4" name="TextBox 3">
            <a:extLst>
              <a:ext uri="{FF2B5EF4-FFF2-40B4-BE49-F238E27FC236}">
                <a16:creationId xmlns:a16="http://schemas.microsoft.com/office/drawing/2014/main" id="{0DE8B337-C973-59FE-239B-48D1FA887533}"/>
              </a:ext>
            </a:extLst>
          </p:cNvPr>
          <p:cNvSpPr txBox="1"/>
          <p:nvPr/>
        </p:nvSpPr>
        <p:spPr>
          <a:xfrm>
            <a:off x="1864429" y="279978"/>
            <a:ext cx="7152249"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(How we </a:t>
            </a:r>
            <a:r>
              <a:rPr lang="en-US" sz="2800" b="1" i="1" dirty="0">
                <a:solidFill>
                  <a:prstClr val="black"/>
                </a:solidFill>
                <a:latin typeface="Noto Sans Tagalog" panose="020B0502040504020204" pitchFamily="34" charset="0"/>
                <a:ea typeface="Tahoma" panose="020B0604030504040204" pitchFamily="34" charset="0"/>
                <a:cs typeface="Tahoma" panose="020B0604030504040204" pitchFamily="34" charset="0"/>
              </a:rPr>
              <a:t>truly</a:t>
            </a:r>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 put a phage into a cluster)</a:t>
            </a:r>
          </a:p>
        </p:txBody>
      </p:sp>
      <p:pic>
        <p:nvPicPr>
          <p:cNvPr id="3" name="Picture 2">
            <a:extLst>
              <a:ext uri="{FF2B5EF4-FFF2-40B4-BE49-F238E27FC236}">
                <a16:creationId xmlns:a16="http://schemas.microsoft.com/office/drawing/2014/main" id="{2F4B3241-3391-DA75-F092-13DABD65390B}"/>
              </a:ext>
            </a:extLst>
          </p:cNvPr>
          <p:cNvPicPr>
            <a:picLocks noChangeAspect="1"/>
          </p:cNvPicPr>
          <p:nvPr/>
        </p:nvPicPr>
        <p:blipFill rotWithShape="1">
          <a:blip r:embed="rId4">
            <a:extLst>
              <a:ext uri="{28A0092B-C50C-407E-A947-70E740481C1C}">
                <a14:useLocalDpi xmlns:a14="http://schemas.microsoft.com/office/drawing/2010/main" val="0"/>
              </a:ext>
            </a:extLst>
          </a:blip>
          <a:srcRect l="13539" t="21143" r="56990" b="4281"/>
          <a:stretch>
            <a:fillRect/>
          </a:stretch>
        </p:blipFill>
        <p:spPr>
          <a:xfrm>
            <a:off x="1970405" y="949123"/>
            <a:ext cx="1705065" cy="2429182"/>
          </a:xfrm>
          <a:prstGeom prst="rect">
            <a:avLst/>
          </a:prstGeom>
        </p:spPr>
      </p:pic>
      <p:sp>
        <p:nvSpPr>
          <p:cNvPr id="5" name="TextBox 4">
            <a:extLst>
              <a:ext uri="{FF2B5EF4-FFF2-40B4-BE49-F238E27FC236}">
                <a16:creationId xmlns:a16="http://schemas.microsoft.com/office/drawing/2014/main" id="{797A99C2-C5BF-634F-039D-6FFACCC31CDD}"/>
              </a:ext>
            </a:extLst>
          </p:cNvPr>
          <p:cNvSpPr txBox="1"/>
          <p:nvPr/>
        </p:nvSpPr>
        <p:spPr>
          <a:xfrm>
            <a:off x="2062152" y="3378305"/>
            <a:ext cx="1521570" cy="369332"/>
          </a:xfrm>
          <a:prstGeom prst="rect">
            <a:avLst/>
          </a:prstGeom>
          <a:noFill/>
        </p:spPr>
        <p:txBody>
          <a:bodyPr wrap="none" rtlCol="0">
            <a:spAutoFit/>
          </a:bodyPr>
          <a:lstStyle/>
          <a:p>
            <a:r>
              <a:rPr lang="en-US" dirty="0"/>
              <a:t>Becky </a:t>
            </a:r>
            <a:r>
              <a:rPr lang="en-US" dirty="0" err="1"/>
              <a:t>Garlena</a:t>
            </a:r>
            <a:endParaRPr lang="en-US" dirty="0"/>
          </a:p>
        </p:txBody>
      </p:sp>
      <p:pic>
        <p:nvPicPr>
          <p:cNvPr id="7" name="Picture 6">
            <a:extLst>
              <a:ext uri="{FF2B5EF4-FFF2-40B4-BE49-F238E27FC236}">
                <a16:creationId xmlns:a16="http://schemas.microsoft.com/office/drawing/2014/main" id="{4564FA70-9FF1-191F-1A80-85E3CC25AA00}"/>
              </a:ext>
            </a:extLst>
          </p:cNvPr>
          <p:cNvPicPr>
            <a:picLocks noChangeAspect="1"/>
          </p:cNvPicPr>
          <p:nvPr/>
        </p:nvPicPr>
        <p:blipFill>
          <a:blip r:embed="rId5"/>
          <a:srcRect t="26105" b="1"/>
          <a:stretch>
            <a:fillRect/>
          </a:stretch>
        </p:blipFill>
        <p:spPr>
          <a:xfrm>
            <a:off x="3854371" y="2833612"/>
            <a:ext cx="5261392" cy="2043120"/>
          </a:xfrm>
          <a:prstGeom prst="rect">
            <a:avLst/>
          </a:prstGeom>
        </p:spPr>
      </p:pic>
    </p:spTree>
    <p:extLst>
      <p:ext uri="{BB962C8B-B14F-4D97-AF65-F5344CB8AC3E}">
        <p14:creationId xmlns:p14="http://schemas.microsoft.com/office/powerpoint/2010/main" val="12226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88A60C-C4EA-E8CC-5A9B-BBAB9CF2D3F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EA7EAE82-F7D8-48DA-0A01-3A64CB78C3DE}"/>
              </a:ext>
            </a:extLst>
          </p:cNvPr>
          <p:cNvSpPr txBox="1"/>
          <p:nvPr/>
        </p:nvSpPr>
        <p:spPr>
          <a:xfrm>
            <a:off x="1864429" y="279978"/>
            <a:ext cx="5974183" cy="523220"/>
          </a:xfrm>
          <a:prstGeom prst="rect">
            <a:avLst/>
          </a:prstGeom>
          <a:noFill/>
        </p:spPr>
        <p:txBody>
          <a:bodyPr wrap="square" rtlCol="0">
            <a:spAutoFit/>
          </a:bodyPr>
          <a:lstStyle/>
          <a:p>
            <a:r>
              <a:rPr lang="en-US" sz="2800" b="1" dirty="0">
                <a:solidFill>
                  <a:prstClr val="black"/>
                </a:solidFill>
                <a:latin typeface="Noto Sans Tagalog" panose="020B0502040504020204" pitchFamily="34" charset="0"/>
                <a:ea typeface="Tahoma" panose="020B0604030504040204" pitchFamily="34" charset="0"/>
                <a:cs typeface="Tahoma" panose="020B0604030504040204" pitchFamily="34" charset="0"/>
              </a:rPr>
              <a:t>Outline</a:t>
            </a:r>
          </a:p>
        </p:txBody>
      </p:sp>
      <p:sp>
        <p:nvSpPr>
          <p:cNvPr id="2" name="TextBox 1">
            <a:extLst>
              <a:ext uri="{FF2B5EF4-FFF2-40B4-BE49-F238E27FC236}">
                <a16:creationId xmlns:a16="http://schemas.microsoft.com/office/drawing/2014/main" id="{2C5D9E99-446F-E0F5-2A28-BD33EBEF8C26}"/>
              </a:ext>
            </a:extLst>
          </p:cNvPr>
          <p:cNvSpPr txBox="1"/>
          <p:nvPr/>
        </p:nvSpPr>
        <p:spPr>
          <a:xfrm>
            <a:off x="1950720" y="931817"/>
            <a:ext cx="6653349" cy="2323713"/>
          </a:xfrm>
          <a:prstGeom prst="rect">
            <a:avLst/>
          </a:prstGeom>
          <a:noFill/>
        </p:spPr>
        <p:txBody>
          <a:bodyPr wrap="square" rtlCol="0">
            <a:spAutoFit/>
          </a:bodyPr>
          <a:lstStyle/>
          <a:p>
            <a:pPr marL="285750" indent="-285750">
              <a:spcAft>
                <a:spcPts val="600"/>
              </a:spcAft>
              <a:buFont typeface="Arial" panose="020B0604020202020204" pitchFamily="34" charset="0"/>
              <a:buChar char="•"/>
            </a:pPr>
            <a:r>
              <a:rPr lang="en-US" sz="2000" dirty="0">
                <a:latin typeface="Noto Sans Tagalog" panose="020B0502040504020204" pitchFamily="34" charset="0"/>
              </a:rPr>
              <a:t>Spoiler</a:t>
            </a:r>
          </a:p>
          <a:p>
            <a:pPr marL="285750" indent="-285750">
              <a:spcAft>
                <a:spcPts val="600"/>
              </a:spcAft>
              <a:buFont typeface="Arial" panose="020B0604020202020204" pitchFamily="34" charset="0"/>
              <a:buChar char="•"/>
            </a:pPr>
            <a:r>
              <a:rPr lang="en-US" sz="2000" b="1" dirty="0">
                <a:latin typeface="Noto Sans Tagalog" panose="020B0502040504020204" pitchFamily="34" charset="0"/>
              </a:rPr>
              <a:t>Part One: Imbroglios of Viral Taxonomy</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Part Two: Clusters Begin</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Part Three: Defining, Refining, Redefining, Automating</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A few practical considerations</a:t>
            </a:r>
          </a:p>
          <a:p>
            <a:pPr marL="285750" indent="-285750">
              <a:spcAft>
                <a:spcPts val="600"/>
              </a:spcAft>
              <a:buFont typeface="Arial" panose="020B0604020202020204" pitchFamily="34" charset="0"/>
              <a:buChar char="•"/>
            </a:pPr>
            <a:r>
              <a:rPr lang="en-US" sz="2000" dirty="0">
                <a:latin typeface="Noto Sans Tagalog" panose="020B0502040504020204" pitchFamily="34" charset="0"/>
              </a:rPr>
              <a:t>What’s coming next?</a:t>
            </a:r>
          </a:p>
        </p:txBody>
      </p:sp>
    </p:spTree>
    <p:extLst>
      <p:ext uri="{BB962C8B-B14F-4D97-AF65-F5344CB8AC3E}">
        <p14:creationId xmlns:p14="http://schemas.microsoft.com/office/powerpoint/2010/main" val="147983622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13294</TotalTime>
  <Words>2284</Words>
  <Application>Microsoft Macintosh PowerPoint</Application>
  <PresentationFormat>On-screen Show (16:9)</PresentationFormat>
  <Paragraphs>373</Paragraphs>
  <Slides>70</Slides>
  <Notes>21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70</vt:i4>
      </vt:variant>
    </vt:vector>
  </HeadingPairs>
  <TitlesOfParts>
    <vt:vector size="75" baseType="lpstr">
      <vt:lpstr>Arial</vt:lpstr>
      <vt:lpstr>Calibri</vt:lpstr>
      <vt:lpstr>Impact</vt:lpstr>
      <vt:lpstr>Noto Sans Tagalog</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Pittsburgh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 Russell</dc:creator>
  <cp:lastModifiedBy>Russell, Daniel Andrew</cp:lastModifiedBy>
  <cp:revision>759</cp:revision>
  <dcterms:created xsi:type="dcterms:W3CDTF">2011-12-15T03:15:48Z</dcterms:created>
  <dcterms:modified xsi:type="dcterms:W3CDTF">2025-06-08T23:57:32Z</dcterms:modified>
</cp:coreProperties>
</file>