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77" r:id="rId4"/>
    <p:sldId id="266" r:id="rId5"/>
    <p:sldId id="269" r:id="rId6"/>
    <p:sldId id="270" r:id="rId7"/>
    <p:sldId id="276"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3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3"/>
    <p:restoredTop sz="95878"/>
  </p:normalViewPr>
  <p:slideViewPr>
    <p:cSldViewPr snapToGrid="0" snapToObjects="1">
      <p:cViewPr varScale="1">
        <p:scale>
          <a:sx n="127" d="100"/>
          <a:sy n="127" d="100"/>
        </p:scale>
        <p:origin x="2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35411-3DD8-6349-B729-4D01045F0A35}" type="datetimeFigureOut">
              <a:rPr lang="en-US" smtClean="0"/>
              <a:t>6/6/24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3ED47-0FA5-5344-A878-EA2321300F90}" type="slidenum">
              <a:rPr lang="en-US" smtClean="0"/>
              <a:t>‹#›</a:t>
            </a:fld>
            <a:endParaRPr lang="en-US" dirty="0"/>
          </a:p>
        </p:txBody>
      </p:sp>
    </p:spTree>
    <p:extLst>
      <p:ext uri="{BB962C8B-B14F-4D97-AF65-F5344CB8AC3E}">
        <p14:creationId xmlns:p14="http://schemas.microsoft.com/office/powerpoint/2010/main" val="211217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0742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307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635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32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28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314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CAFFB-0C00-1143-BA53-2B72CED05D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CBDD2C-0B6D-0644-A8E4-EB693F92DE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C8FB6F-6855-B542-9569-CD20D702672E}"/>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9E6C790C-527B-E546-8269-FB382980D1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BA70A9-3393-A842-8BAC-CACE81C1686E}"/>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4099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F6E0-C931-9E4D-997A-BC45067315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121F3B-7F59-0E4F-AF2A-8B7E22A6AB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6C0907-F985-AA46-9A2C-A7D90246AB34}"/>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E7DDF542-9EC5-9C4B-BADF-F13BFFF029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2D87FA-F34D-9145-9984-02B332DC47D4}"/>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4757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CC5F13-C656-614B-AA30-8111B592CB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5CBB55-ABFE-9945-A3C9-1CBA524E6D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99054-13FC-3F41-A033-A8DD621D8E56}"/>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55D2568E-05AC-F143-AE62-3B684E212A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500BEF-2F0E-E34C-B7E3-B49BA13B57E2}"/>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07240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DE54-8C44-AB4C-B251-B48246921C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DA024-B3F0-8744-AA4A-3523DBB0C3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4EC87-836D-0046-8E31-1F1FA614359D}"/>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31AEA94F-10DB-B84C-A10D-D3EE547316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C59CAE-D558-A748-8360-F0744B49B3CA}"/>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283506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6A65-035E-B24C-98F0-8E51F41ECD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2A702A-A12F-5D4D-B043-8A7919E383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FB21AC-82B2-4D48-B01F-EEAC27B0A047}"/>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4270B2F3-F268-5941-BB49-5423B643C4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8CCE53-BC6C-3345-835D-65DB84BBD942}"/>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27980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4AF2-CD72-FE47-8975-E9438E09C0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0C7FC3-172B-4941-84CF-2F25C376CC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31A755-666E-8748-8D0E-8A4072A891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D74E42-7097-8E45-A38C-F712234EA4C3}"/>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6" name="Footer Placeholder 5">
            <a:extLst>
              <a:ext uri="{FF2B5EF4-FFF2-40B4-BE49-F238E27FC236}">
                <a16:creationId xmlns:a16="http://schemas.microsoft.com/office/drawing/2014/main" id="{07B5D797-AF54-2B48-BBA7-D7AC0099D2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3F7660-E79F-9242-B1C3-3DF5BCA7275A}"/>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78810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C988-F054-6849-B6CB-B465CD54E4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D3F3B4-A059-FB47-9FAB-9F58E847A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7DBFDB-7CF1-F34D-B09C-739B00390D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D87524-AD36-1D41-9E24-C0C6B4276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0F9A58-6DFA-B946-B292-CBA5F22C64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3A02BC-8A25-C449-AE36-49BBBC253889}"/>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8" name="Footer Placeholder 7">
            <a:extLst>
              <a:ext uri="{FF2B5EF4-FFF2-40B4-BE49-F238E27FC236}">
                <a16:creationId xmlns:a16="http://schemas.microsoft.com/office/drawing/2014/main" id="{67E282FF-7A18-084C-A498-D3B2803272B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CBBBAEB-9936-6F4B-9036-6957152A5C86}"/>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45367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DE93-3702-E54D-B6FA-101D4C9F74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D07550-F29D-694B-BA5D-6C08D26B7117}"/>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4" name="Footer Placeholder 3">
            <a:extLst>
              <a:ext uri="{FF2B5EF4-FFF2-40B4-BE49-F238E27FC236}">
                <a16:creationId xmlns:a16="http://schemas.microsoft.com/office/drawing/2014/main" id="{D53BD992-FFE0-4845-A314-A4132180B33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18AE159-F476-194C-9485-F0D46E423CE6}"/>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91113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2BFE51-4C93-B945-B054-8E9485E93CDA}"/>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3" name="Footer Placeholder 2">
            <a:extLst>
              <a:ext uri="{FF2B5EF4-FFF2-40B4-BE49-F238E27FC236}">
                <a16:creationId xmlns:a16="http://schemas.microsoft.com/office/drawing/2014/main" id="{1C4F4815-BFC0-0F40-95C1-1D63E1F936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3CE21FE-8A86-6F4D-BD7C-9E66B6638A4D}"/>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54367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39B6-4027-7A47-A504-4A76D72BD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3BC3A5-6C54-BF4E-A18C-6C0C1A3868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841EE2-A826-BE4A-9871-8FDFEC699F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FA9D2D-755D-664B-AFF6-ED51659CB8B2}"/>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6" name="Footer Placeholder 5">
            <a:extLst>
              <a:ext uri="{FF2B5EF4-FFF2-40B4-BE49-F238E27FC236}">
                <a16:creationId xmlns:a16="http://schemas.microsoft.com/office/drawing/2014/main" id="{BB9A123D-E8A6-C748-AAA7-93698D86A31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5FE54A-CE06-1149-A309-F004D504653F}"/>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11448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954D-2611-F64F-BB7B-093AF439E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2E01B6-1250-B743-A31F-6217B03CE7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2E9211-9246-474E-A780-59E866239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87C9CA-E57F-C64B-9390-6981775158AC}"/>
              </a:ext>
            </a:extLst>
          </p:cNvPr>
          <p:cNvSpPr>
            <a:spLocks noGrp="1"/>
          </p:cNvSpPr>
          <p:nvPr>
            <p:ph type="dt" sz="half" idx="10"/>
          </p:nvPr>
        </p:nvSpPr>
        <p:spPr/>
        <p:txBody>
          <a:bodyPr/>
          <a:lstStyle/>
          <a:p>
            <a:fld id="{9B44ADAE-40EC-FB46-94F3-A49F1C3B14D4}" type="datetimeFigureOut">
              <a:rPr lang="en-US" smtClean="0"/>
              <a:t>6/6/24</a:t>
            </a:fld>
            <a:endParaRPr lang="en-US" dirty="0"/>
          </a:p>
        </p:txBody>
      </p:sp>
      <p:sp>
        <p:nvSpPr>
          <p:cNvPr id="6" name="Footer Placeholder 5">
            <a:extLst>
              <a:ext uri="{FF2B5EF4-FFF2-40B4-BE49-F238E27FC236}">
                <a16:creationId xmlns:a16="http://schemas.microsoft.com/office/drawing/2014/main" id="{73B2CF35-9397-734D-A38E-5F9A378F12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6AFB9C8-30C2-D744-A266-3E2CECDBAB47}"/>
              </a:ext>
            </a:extLst>
          </p:cNvPr>
          <p:cNvSpPr>
            <a:spLocks noGrp="1"/>
          </p:cNvSpPr>
          <p:nvPr>
            <p:ph type="sldNum" sz="quarter" idx="12"/>
          </p:nvPr>
        </p:nvSpPr>
        <p:spPr/>
        <p:txBody>
          <a:bodyPr/>
          <a:lstStyle/>
          <a:p>
            <a:fld id="{7DE4A621-69DA-7F48-AAB1-AFCB805B74AA}" type="slidenum">
              <a:rPr lang="en-US" smtClean="0"/>
              <a:t>‹#›</a:t>
            </a:fld>
            <a:endParaRPr lang="en-US" dirty="0"/>
          </a:p>
        </p:txBody>
      </p:sp>
    </p:spTree>
    <p:extLst>
      <p:ext uri="{BB962C8B-B14F-4D97-AF65-F5344CB8AC3E}">
        <p14:creationId xmlns:p14="http://schemas.microsoft.com/office/powerpoint/2010/main" val="353454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ECF87C-4D95-AE40-B08C-3F3361DF3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D2D66B-328D-794B-8C41-C7D411438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40077-4BC4-BB4E-A44F-9466FDC2C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ADAE-40EC-FB46-94F3-A49F1C3B14D4}" type="datetimeFigureOut">
              <a:rPr lang="en-US" smtClean="0"/>
              <a:t>6/6/24</a:t>
            </a:fld>
            <a:endParaRPr lang="en-US" dirty="0"/>
          </a:p>
        </p:txBody>
      </p:sp>
      <p:sp>
        <p:nvSpPr>
          <p:cNvPr id="5" name="Footer Placeholder 4">
            <a:extLst>
              <a:ext uri="{FF2B5EF4-FFF2-40B4-BE49-F238E27FC236}">
                <a16:creationId xmlns:a16="http://schemas.microsoft.com/office/drawing/2014/main" id="{B743268B-7DEE-6647-A4D0-0C767AD86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AEEBD90-998A-814B-80D0-A55FF6AC0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4A621-69DA-7F48-AAB1-AFCB805B74AA}" type="slidenum">
              <a:rPr lang="en-US" smtClean="0"/>
              <a:t>‹#›</a:t>
            </a:fld>
            <a:endParaRPr lang="en-US" dirty="0"/>
          </a:p>
        </p:txBody>
      </p:sp>
    </p:spTree>
    <p:extLst>
      <p:ext uri="{BB962C8B-B14F-4D97-AF65-F5344CB8AC3E}">
        <p14:creationId xmlns:p14="http://schemas.microsoft.com/office/powerpoint/2010/main" val="354427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ea@hhmi.org" TargetMode="External"/><Relationship Id="rId2" Type="http://schemas.openxmlformats.org/officeDocument/2006/relationships/hyperlink" Target="https://tools.neb.com/REBsites/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F861-0405-0647-BAD3-8E223EFA8F7B}"/>
              </a:ext>
            </a:extLst>
          </p:cNvPr>
          <p:cNvSpPr>
            <a:spLocks noGrp="1"/>
          </p:cNvSpPr>
          <p:nvPr>
            <p:ph type="title"/>
          </p:nvPr>
        </p:nvSpPr>
        <p:spPr>
          <a:xfrm>
            <a:off x="838199" y="-212903"/>
            <a:ext cx="10515600" cy="1325563"/>
          </a:xfrm>
        </p:spPr>
        <p:txBody>
          <a:bodyPr>
            <a:normAutofit/>
          </a:bodyPr>
          <a:lstStyle/>
          <a:p>
            <a:r>
              <a:rPr lang="en-US" sz="2800" dirty="0"/>
              <a:t>Nucleotide Modifications Data Card</a:t>
            </a:r>
          </a:p>
        </p:txBody>
      </p:sp>
      <p:sp>
        <p:nvSpPr>
          <p:cNvPr id="15" name="TextBox 14">
            <a:extLst>
              <a:ext uri="{FF2B5EF4-FFF2-40B4-BE49-F238E27FC236}">
                <a16:creationId xmlns:a16="http://schemas.microsoft.com/office/drawing/2014/main" id="{BE144EBD-D007-8B4A-B499-B00EC1A9B941}"/>
              </a:ext>
            </a:extLst>
          </p:cNvPr>
          <p:cNvSpPr txBox="1"/>
          <p:nvPr/>
        </p:nvSpPr>
        <p:spPr>
          <a:xfrm>
            <a:off x="838199" y="715312"/>
            <a:ext cx="10946132" cy="1384995"/>
          </a:xfrm>
          <a:prstGeom prst="rect">
            <a:avLst/>
          </a:prstGeom>
          <a:noFill/>
        </p:spPr>
        <p:txBody>
          <a:bodyPr wrap="square" rtlCol="0">
            <a:spAutoFit/>
          </a:bodyPr>
          <a:lstStyle/>
          <a:p>
            <a:r>
              <a:rPr lang="en-US" sz="1400" dirty="0">
                <a:latin typeface="+mj-lt"/>
              </a:rPr>
              <a:t>Data Cards can serve as an essential primary research record for SEA research. They document the raw data generated by SEA researchers with enough information and analysis to be clear, interpretable, and useful to the broader SEA community. The following checklist indicates what is required for a Nucleotide Modifications Data Card to be </a:t>
            </a:r>
            <a:r>
              <a:rPr lang="en-US" sz="1400" i="1" dirty="0">
                <a:latin typeface="+mj-lt"/>
              </a:rPr>
              <a:t>accurate</a:t>
            </a:r>
            <a:r>
              <a:rPr lang="en-US" sz="1400" dirty="0">
                <a:latin typeface="+mj-lt"/>
              </a:rPr>
              <a:t> and</a:t>
            </a:r>
            <a:r>
              <a:rPr lang="en-US" sz="1400" i="1" dirty="0">
                <a:latin typeface="+mj-lt"/>
              </a:rPr>
              <a:t> interpretable</a:t>
            </a:r>
            <a:r>
              <a:rPr lang="en-US" sz="1400" dirty="0">
                <a:latin typeface="+mj-lt"/>
              </a:rPr>
              <a:t>. Please consult this guide throughout your research — while planning experiments, as you collect data, and as you prepare and evaluate Data Cards </a:t>
            </a:r>
          </a:p>
          <a:p>
            <a:endParaRPr lang="en-US" sz="1400" dirty="0">
              <a:latin typeface="+mj-lt"/>
            </a:endParaRPr>
          </a:p>
          <a:p>
            <a:endParaRPr lang="en-US" sz="1400" dirty="0">
              <a:latin typeface="+mj-lt"/>
            </a:endParaRPr>
          </a:p>
        </p:txBody>
      </p:sp>
      <p:sp>
        <p:nvSpPr>
          <p:cNvPr id="17" name="TextBox 16">
            <a:extLst>
              <a:ext uri="{FF2B5EF4-FFF2-40B4-BE49-F238E27FC236}">
                <a16:creationId xmlns:a16="http://schemas.microsoft.com/office/drawing/2014/main" id="{15EA6943-16DF-4448-9A6E-DA3920319076}"/>
              </a:ext>
            </a:extLst>
          </p:cNvPr>
          <p:cNvSpPr txBox="1"/>
          <p:nvPr/>
        </p:nvSpPr>
        <p:spPr>
          <a:xfrm>
            <a:off x="838199" y="1852972"/>
            <a:ext cx="10946132" cy="738664"/>
          </a:xfrm>
          <a:prstGeom prst="rect">
            <a:avLst/>
          </a:prstGeom>
          <a:noFill/>
        </p:spPr>
        <p:txBody>
          <a:bodyPr wrap="square" rtlCol="0">
            <a:spAutoFit/>
          </a:bodyPr>
          <a:lstStyle/>
          <a:p>
            <a:r>
              <a:rPr lang="en-US" sz="1400" b="1" i="1" dirty="0">
                <a:latin typeface="+mj-lt"/>
              </a:rPr>
              <a:t>Objective</a:t>
            </a:r>
            <a:r>
              <a:rPr lang="en-US" sz="1400" b="1" dirty="0">
                <a:latin typeface="+mj-lt"/>
              </a:rPr>
              <a:t>:</a:t>
            </a:r>
            <a:r>
              <a:rPr lang="en-US" sz="1400" dirty="0">
                <a:latin typeface="+mj-lt"/>
              </a:rPr>
              <a:t> Submitted data should allow for careful assessment of restriction digest fragment </a:t>
            </a:r>
            <a:r>
              <a:rPr lang="en-US" sz="1400">
                <a:latin typeface="+mj-lt"/>
              </a:rPr>
              <a:t>pattern to </a:t>
            </a:r>
            <a:r>
              <a:rPr lang="en-US" sz="1400" dirty="0">
                <a:latin typeface="+mj-lt"/>
              </a:rPr>
              <a:t>determine if the digest fragment pattern is the same as or different from the expected digest pattern for any given restriction enzyme</a:t>
            </a:r>
          </a:p>
          <a:p>
            <a:endParaRPr lang="en-US" sz="1400" dirty="0">
              <a:latin typeface="+mj-lt"/>
            </a:endParaRPr>
          </a:p>
        </p:txBody>
      </p:sp>
      <p:graphicFrame>
        <p:nvGraphicFramePr>
          <p:cNvPr id="18" name="Table 17">
            <a:extLst>
              <a:ext uri="{FF2B5EF4-FFF2-40B4-BE49-F238E27FC236}">
                <a16:creationId xmlns:a16="http://schemas.microsoft.com/office/drawing/2014/main" id="{D0C49320-41AE-1A40-9FC9-0C4034137930}"/>
              </a:ext>
            </a:extLst>
          </p:cNvPr>
          <p:cNvGraphicFramePr>
            <a:graphicFrameLocks noGrp="1"/>
          </p:cNvGraphicFramePr>
          <p:nvPr>
            <p:extLst>
              <p:ext uri="{D42A27DB-BD31-4B8C-83A1-F6EECF244321}">
                <p14:modId xmlns:p14="http://schemas.microsoft.com/office/powerpoint/2010/main" val="2806098459"/>
              </p:ext>
            </p:extLst>
          </p:nvPr>
        </p:nvGraphicFramePr>
        <p:xfrm>
          <a:off x="963261" y="2554869"/>
          <a:ext cx="10588892" cy="3135088"/>
        </p:xfrm>
        <a:graphic>
          <a:graphicData uri="http://schemas.openxmlformats.org/drawingml/2006/table">
            <a:tbl>
              <a:tblPr firstRow="1" firstCol="1" bandRow="1">
                <a:tableStyleId>{5C22544A-7EE6-4342-B048-85BDC9FD1C3A}</a:tableStyleId>
              </a:tblPr>
              <a:tblGrid>
                <a:gridCol w="9857073">
                  <a:extLst>
                    <a:ext uri="{9D8B030D-6E8A-4147-A177-3AD203B41FA5}">
                      <a16:colId xmlns:a16="http://schemas.microsoft.com/office/drawing/2014/main" val="374994605"/>
                    </a:ext>
                  </a:extLst>
                </a:gridCol>
                <a:gridCol w="731819">
                  <a:extLst>
                    <a:ext uri="{9D8B030D-6E8A-4147-A177-3AD203B41FA5}">
                      <a16:colId xmlns:a16="http://schemas.microsoft.com/office/drawing/2014/main" val="1187439237"/>
                    </a:ext>
                  </a:extLst>
                </a:gridCol>
              </a:tblGrid>
              <a:tr h="391886">
                <a:tc>
                  <a:txBody>
                    <a:bodyPr/>
                    <a:lstStyle/>
                    <a:p>
                      <a:pPr marL="0" marR="0" fontAlgn="base">
                        <a:spcBef>
                          <a:spcPts val="0"/>
                        </a:spcBef>
                        <a:spcAft>
                          <a:spcPts val="0"/>
                        </a:spcAft>
                      </a:pPr>
                      <a:r>
                        <a:rPr lang="en-US" sz="1600" b="0" i="0" dirty="0">
                          <a:solidFill>
                            <a:schemeClr val="bg1"/>
                          </a:solidFill>
                          <a:effectLst/>
                          <a:latin typeface="Calibri Light" panose="020F0302020204030204" pitchFamily="34" charset="0"/>
                          <a:cs typeface="Calibri Light" panose="020F0302020204030204" pitchFamily="34" charset="0"/>
                        </a:rPr>
                        <a:t> DATACARD CHECKLIST</a:t>
                      </a:r>
                      <a:endParaRPr lang="en-US" sz="1600" b="0" i="0" dirty="0">
                        <a:solidFill>
                          <a:schemeClr val="bg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8837E"/>
                    </a:solidFill>
                  </a:tcPr>
                </a:tc>
                <a:tc>
                  <a:txBody>
                    <a:bodyPr/>
                    <a:lstStyle/>
                    <a:p>
                      <a:pPr marL="0" marR="0" algn="ctr" fontAlgn="base">
                        <a:spcBef>
                          <a:spcPts val="0"/>
                        </a:spcBef>
                        <a:spcAft>
                          <a:spcPts val="0"/>
                        </a:spcAft>
                      </a:pPr>
                      <a:r>
                        <a:rPr lang="en-US" sz="1600" b="0" i="0" dirty="0">
                          <a:solidFill>
                            <a:schemeClr val="bg1"/>
                          </a:solidFill>
                          <a:effectLst/>
                          <a:latin typeface="Calibri Light" panose="020F0302020204030204" pitchFamily="34" charset="0"/>
                          <a:ea typeface="Times New Roman" panose="02020603050405020304" pitchFamily="18" charset="0"/>
                          <a:cs typeface="Calibri Light" panose="020F030202020403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8837E"/>
                    </a:solidFill>
                  </a:tcPr>
                </a:tc>
                <a:extLst>
                  <a:ext uri="{0D108BD9-81ED-4DB2-BD59-A6C34878D82A}">
                    <a16:rowId xmlns:a16="http://schemas.microsoft.com/office/drawing/2014/main" val="2177291831"/>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gel includes an appropriate DNA ladder. (NEB 1 kb Plus is recommended but can be substituted for a ladder that provides useful standard sizes for resolving expected band sizes on the gel.)</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a:solidFill>
                            <a:schemeClr val="tx1"/>
                          </a:solidFill>
                          <a:effectLst/>
                          <a:latin typeface="Calibri Light" panose="020F0302020204030204" pitchFamily="34" charset="0"/>
                          <a:cs typeface="Calibri Light" panose="020F0302020204030204" pitchFamily="34" charset="0"/>
                        </a:rPr>
                        <a:t> </a:t>
                      </a:r>
                      <a:endParaRPr lang="en-US" sz="1200" b="0" i="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0639716"/>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gel has been run such that ladder and sample bands are well-resolved.</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a:solidFill>
                            <a:schemeClr val="tx1"/>
                          </a:solidFill>
                          <a:effectLst/>
                          <a:latin typeface="Calibri Light" panose="020F0302020204030204" pitchFamily="34" charset="0"/>
                          <a:cs typeface="Calibri Light" panose="020F0302020204030204" pitchFamily="34" charset="0"/>
                        </a:rPr>
                        <a:t> </a:t>
                      </a:r>
                      <a:endParaRPr lang="en-US" sz="1200" b="0" i="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8525091"/>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A good quality gel image is obtained with bands clearly visible.</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a:solidFill>
                            <a:schemeClr val="tx1"/>
                          </a:solidFill>
                          <a:effectLst/>
                          <a:latin typeface="Calibri Light" panose="020F0302020204030204" pitchFamily="34" charset="0"/>
                          <a:cs typeface="Calibri Light" panose="020F0302020204030204" pitchFamily="34" charset="0"/>
                        </a:rPr>
                        <a:t> </a:t>
                      </a:r>
                      <a:endParaRPr lang="en-US" sz="1200" b="0" i="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2710024"/>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gel lanes are appropriately separated and labeled with the name of the enzyme used and the observed digest pattern. </a:t>
                      </a:r>
                      <a:r>
                        <a:rPr lang="en-US" sz="1200" b="0" i="0">
                          <a:solidFill>
                            <a:schemeClr val="tx1"/>
                          </a:solidFill>
                          <a:effectLst/>
                          <a:latin typeface="Calibri Light" panose="020F0302020204030204" pitchFamily="34" charset="0"/>
                          <a:cs typeface="Calibri Light" panose="020F0302020204030204" pitchFamily="34" charset="0"/>
                        </a:rPr>
                        <a:t>*The samples should be loaded onto the gel such that the enzymes used are in alphabetical order as this is the way the enzyme tool will order the selected enzymes. </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a:solidFill>
                            <a:schemeClr val="tx1"/>
                          </a:solidFill>
                          <a:effectLst/>
                          <a:latin typeface="Calibri Light" panose="020F0302020204030204" pitchFamily="34" charset="0"/>
                          <a:cs typeface="Calibri Light" panose="020F0302020204030204" pitchFamily="34" charset="0"/>
                        </a:rPr>
                        <a:t> </a:t>
                      </a:r>
                      <a:endParaRPr lang="en-US" sz="1200" b="0" i="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432313"/>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data card is completed with accurate information, including name of the phage, the cluster of the phage, the host bacterium, and the imaged and labeled gel and the corresponding virtual gel.</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 </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1487548"/>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author card has the author information.</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 </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8540215"/>
                  </a:ext>
                </a:extLst>
              </a:tr>
              <a:tr h="391886">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The data description card describes the data, includes a brief description of the methodology, and any relevant references.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base">
                        <a:spcBef>
                          <a:spcPts val="0"/>
                        </a:spcBef>
                        <a:spcAft>
                          <a:spcPts val="0"/>
                        </a:spcAft>
                      </a:pP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5035658"/>
                  </a:ext>
                </a:extLst>
              </a:tr>
            </a:tbl>
          </a:graphicData>
        </a:graphic>
      </p:graphicFrame>
      <p:sp>
        <p:nvSpPr>
          <p:cNvPr id="3" name="Title 1">
            <a:extLst>
              <a:ext uri="{FF2B5EF4-FFF2-40B4-BE49-F238E27FC236}">
                <a16:creationId xmlns:a16="http://schemas.microsoft.com/office/drawing/2014/main" id="{CCBBDDE6-19E8-4525-F777-C4CCE59524A6}"/>
              </a:ext>
            </a:extLst>
          </p:cNvPr>
          <p:cNvSpPr txBox="1">
            <a:spLocks/>
          </p:cNvSpPr>
          <p:nvPr/>
        </p:nvSpPr>
        <p:spPr>
          <a:xfrm>
            <a:off x="-1" y="137236"/>
            <a:ext cx="12191999" cy="491014"/>
          </a:xfrm>
          <a:prstGeom prst="rect">
            <a:avLst/>
          </a:prstGeom>
          <a:solidFill>
            <a:srgbClr val="38837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NUCLEOTIDE MODIFICATIONS DATA CARD</a:t>
            </a:r>
          </a:p>
        </p:txBody>
      </p:sp>
      <p:sp>
        <p:nvSpPr>
          <p:cNvPr id="4" name="TextBox 3">
            <a:extLst>
              <a:ext uri="{FF2B5EF4-FFF2-40B4-BE49-F238E27FC236}">
                <a16:creationId xmlns:a16="http://schemas.microsoft.com/office/drawing/2014/main" id="{98D99B40-3F04-FDF9-3B9C-A1EE8EC1E8F3}"/>
              </a:ext>
            </a:extLst>
          </p:cNvPr>
          <p:cNvSpPr txBox="1"/>
          <p:nvPr/>
        </p:nvSpPr>
        <p:spPr>
          <a:xfrm>
            <a:off x="-1" y="6582264"/>
            <a:ext cx="6450496" cy="276999"/>
          </a:xfrm>
          <a:prstGeom prst="rect">
            <a:avLst/>
          </a:prstGeom>
          <a:noFill/>
        </p:spPr>
        <p:txBody>
          <a:bodyPr wrap="square">
            <a:spAutoFit/>
          </a:bodyPr>
          <a:lstStyle/>
          <a:p>
            <a:r>
              <a:rPr lang="en-US" sz="1200" b="0" i="1" u="none" strike="noStrike" cap="none" noProof="0" dirty="0">
                <a:latin typeface="Calibri Light" panose="020F0302020204030204" pitchFamily="34" charset="0"/>
                <a:cs typeface="Calibri Light" panose="020F0302020204030204" pitchFamily="34" charset="0"/>
              </a:rPr>
              <a:t>This data card and sample data included were prepared by Dr. Gainey of Western Carolina University</a:t>
            </a:r>
            <a:endParaRPr lang="en-US" sz="1200" dirty="0"/>
          </a:p>
        </p:txBody>
      </p:sp>
    </p:spTree>
    <p:extLst>
      <p:ext uri="{BB962C8B-B14F-4D97-AF65-F5344CB8AC3E}">
        <p14:creationId xmlns:p14="http://schemas.microsoft.com/office/powerpoint/2010/main" val="418181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FC5777-6C01-1A48-A759-A592FA3BA69E}"/>
              </a:ext>
            </a:extLst>
          </p:cNvPr>
          <p:cNvSpPr>
            <a:spLocks noGrp="1"/>
          </p:cNvSpPr>
          <p:nvPr>
            <p:ph idx="1"/>
          </p:nvPr>
        </p:nvSpPr>
        <p:spPr>
          <a:xfrm>
            <a:off x="838199" y="1112660"/>
            <a:ext cx="9771633" cy="5347763"/>
          </a:xfrm>
        </p:spPr>
        <p:txBody>
          <a:bodyPr>
            <a:noAutofit/>
          </a:bodyPr>
          <a:lstStyle/>
          <a:p>
            <a:pPr marL="342900" indent="-342900">
              <a:buFont typeface="+mj-lt"/>
              <a:buAutoNum type="arabicPeriod"/>
            </a:pPr>
            <a:r>
              <a:rPr lang="en-US" sz="1400" dirty="0">
                <a:latin typeface="+mj-lt"/>
              </a:rPr>
              <a:t>For any phage that you have a good quality restriction enzyme digest gel image, obtain the complete genomic sequence from </a:t>
            </a:r>
            <a:r>
              <a:rPr lang="en-US" sz="1400" dirty="0" err="1">
                <a:latin typeface="+mj-lt"/>
              </a:rPr>
              <a:t>phagesDB</a:t>
            </a:r>
            <a:endParaRPr lang="en-US" sz="1400" dirty="0">
              <a:latin typeface="+mj-lt"/>
            </a:endParaRPr>
          </a:p>
          <a:p>
            <a:pPr marL="342900" indent="-342900">
              <a:buFont typeface="+mj-lt"/>
              <a:buAutoNum type="arabicPeriod"/>
            </a:pPr>
            <a:r>
              <a:rPr lang="en-US" sz="1400" dirty="0">
                <a:latin typeface="+mj-lt"/>
              </a:rPr>
              <a:t>Visit </a:t>
            </a:r>
            <a:r>
              <a:rPr lang="en-US" sz="1400" u="sng" dirty="0">
                <a:latin typeface="+mj-lt"/>
                <a:hlinkClick r:id="rId2"/>
              </a:rPr>
              <a:t>https://tools.neb.com/REBsites/index.php</a:t>
            </a:r>
            <a:r>
              <a:rPr lang="en-US" sz="1400" dirty="0">
                <a:latin typeface="+mj-lt"/>
              </a:rPr>
              <a:t> and upload (or paste) a sequence file. </a:t>
            </a:r>
            <a:r>
              <a:rPr lang="en-US" sz="1400" i="1" dirty="0">
                <a:solidFill>
                  <a:srgbClr val="C00000"/>
                </a:solidFill>
                <a:latin typeface="+mj-lt"/>
              </a:rPr>
              <a:t>Make sure linear, not circular, is selected.</a:t>
            </a:r>
            <a:endParaRPr lang="en-US" sz="1400" i="1" dirty="0">
              <a:solidFill>
                <a:schemeClr val="bg1">
                  <a:lumMod val="50000"/>
                </a:schemeClr>
              </a:solidFill>
              <a:latin typeface="+mj-lt"/>
            </a:endParaRPr>
          </a:p>
          <a:p>
            <a:pPr marL="342900" indent="-342900">
              <a:buFont typeface="+mj-lt"/>
              <a:buAutoNum type="arabicPeriod"/>
            </a:pPr>
            <a:r>
              <a:rPr lang="en-US" sz="1400" dirty="0">
                <a:latin typeface="+mj-lt"/>
              </a:rPr>
              <a:t>In the bottom portion of the page in the Enzymes to use section, select “these oligonucleotide sequences.” </a:t>
            </a:r>
          </a:p>
          <a:p>
            <a:pPr marL="342900" indent="-342900">
              <a:buFont typeface="+mj-lt"/>
              <a:buAutoNum type="arabicPeriod"/>
            </a:pPr>
            <a:r>
              <a:rPr lang="en-US" sz="1400" dirty="0">
                <a:latin typeface="+mj-lt"/>
              </a:rPr>
              <a:t>Enter the name and oligonucleotide sequence of the enzymes that were used to perform the digestion (top to bottom) as they appear on the gel from left to right.  </a:t>
            </a:r>
            <a:endParaRPr lang="en-US" sz="1400" i="1" dirty="0">
              <a:solidFill>
                <a:schemeClr val="bg1">
                  <a:lumMod val="50000"/>
                </a:schemeClr>
              </a:solidFill>
              <a:latin typeface="+mj-lt"/>
            </a:endParaRPr>
          </a:p>
          <a:p>
            <a:pPr marL="342900" indent="-342900">
              <a:buFont typeface="+mj-lt"/>
              <a:buAutoNum type="arabicPeriod"/>
            </a:pPr>
            <a:r>
              <a:rPr lang="en-US" sz="1400" dirty="0">
                <a:latin typeface="+mj-lt"/>
              </a:rPr>
              <a:t>Click submit, and a ~0.7% agarose gel containing a virtual digest of your bacteriophage’s DNA will appear.  </a:t>
            </a:r>
            <a:endParaRPr lang="en-US" sz="1400" i="1" dirty="0">
              <a:solidFill>
                <a:schemeClr val="bg1">
                  <a:lumMod val="50000"/>
                </a:schemeClr>
              </a:solidFill>
              <a:latin typeface="+mj-lt"/>
            </a:endParaRPr>
          </a:p>
          <a:p>
            <a:pPr marL="342900" indent="-342900">
              <a:buFont typeface="+mj-lt"/>
              <a:buAutoNum type="arabicPeriod"/>
            </a:pPr>
            <a:r>
              <a:rPr lang="en-US" sz="1400" dirty="0">
                <a:latin typeface="+mj-lt"/>
              </a:rPr>
              <a:t>Take a screen shot of the virtual gel and add it to the </a:t>
            </a:r>
            <a:r>
              <a:rPr lang="en-US" sz="1400" b="1" dirty="0">
                <a:solidFill>
                  <a:srgbClr val="C00000"/>
                </a:solidFill>
                <a:latin typeface="+mj-lt"/>
              </a:rPr>
              <a:t>template datacard </a:t>
            </a:r>
            <a:r>
              <a:rPr lang="en-US" sz="1400" dirty="0">
                <a:latin typeface="+mj-lt"/>
              </a:rPr>
              <a:t>provided</a:t>
            </a:r>
            <a:r>
              <a:rPr lang="en-US" sz="1400" b="1" dirty="0">
                <a:solidFill>
                  <a:srgbClr val="C00000"/>
                </a:solidFill>
                <a:latin typeface="+mj-lt"/>
              </a:rPr>
              <a:t> </a:t>
            </a:r>
            <a:r>
              <a:rPr lang="en-US" sz="1400" dirty="0">
                <a:latin typeface="+mj-lt"/>
              </a:rPr>
              <a:t>at the end of this power point. </a:t>
            </a:r>
            <a:br>
              <a:rPr lang="en-US" sz="1400" dirty="0">
                <a:latin typeface="+mj-lt"/>
              </a:rPr>
            </a:br>
            <a:r>
              <a:rPr lang="en-US" sz="1400" dirty="0">
                <a:latin typeface="+mj-lt"/>
              </a:rPr>
              <a:t>Also add a photo of the actual (lab) digest gel to this datacard, making sure to label the actual digest gel with the enzymes used.</a:t>
            </a:r>
          </a:p>
          <a:p>
            <a:pPr marL="342900" indent="-342900">
              <a:buFont typeface="+mj-lt"/>
              <a:buAutoNum type="arabicPeriod"/>
            </a:pPr>
            <a:r>
              <a:rPr lang="en-US" sz="1400" dirty="0">
                <a:latin typeface="+mj-lt"/>
              </a:rPr>
              <a:t>Compare the virtual digest to actual digest:</a:t>
            </a:r>
            <a:br>
              <a:rPr lang="en-US" sz="1400" dirty="0">
                <a:latin typeface="+mj-lt"/>
              </a:rPr>
            </a:br>
            <a:r>
              <a:rPr lang="en-US" sz="1400" dirty="0">
                <a:latin typeface="+mj-lt"/>
              </a:rPr>
              <a:t>For each enzyme used, label the top of the gel with one of the following digest patterns:</a:t>
            </a:r>
            <a:br>
              <a:rPr lang="en-US" sz="1400" dirty="0">
                <a:latin typeface="+mj-lt"/>
              </a:rPr>
            </a:br>
            <a:r>
              <a:rPr lang="en-US" sz="1400" dirty="0">
                <a:latin typeface="+mj-lt"/>
              </a:rPr>
              <a:t>E = expected digest pattern; I = impaired digest pattern, B = blocked digest pattern;  U = uninterpretable </a:t>
            </a:r>
            <a:br>
              <a:rPr lang="en-US" sz="1400" dirty="0">
                <a:latin typeface="+mj-lt"/>
              </a:rPr>
            </a:br>
            <a:r>
              <a:rPr lang="en-US" sz="1100" i="1" dirty="0">
                <a:solidFill>
                  <a:schemeClr val="bg1">
                    <a:lumMod val="50000"/>
                  </a:schemeClr>
                </a:solidFill>
                <a:latin typeface="+mj-lt"/>
              </a:rPr>
              <a:t>NOTE: This can be tricky. For example, bands larger than 10kb can often not be distinguished from one another if run on a regular agarose gel and may therefore appear as one band on the gel.  Also, bands that are smaller than 500bp are also not visible, due to that low percentage of agarose gels that we are running, and amount of DNA loaded </a:t>
            </a:r>
            <a:r>
              <a:rPr lang="en-US" sz="1100" i="1" dirty="0">
                <a:solidFill>
                  <a:srgbClr val="C00000"/>
                </a:solidFill>
                <a:latin typeface="+mj-lt"/>
              </a:rPr>
              <a:t>(see example data slides). </a:t>
            </a:r>
            <a:endParaRPr lang="en-US" sz="1100" i="1" dirty="0">
              <a:solidFill>
                <a:schemeClr val="bg1">
                  <a:lumMod val="50000"/>
                </a:schemeClr>
              </a:solidFill>
              <a:latin typeface="+mj-lt"/>
            </a:endParaRPr>
          </a:p>
          <a:p>
            <a:pPr marL="342900" indent="-342900">
              <a:buFont typeface="+mj-lt"/>
              <a:buAutoNum type="arabicPeriod"/>
            </a:pPr>
            <a:r>
              <a:rPr lang="en-US" sz="1400" dirty="0">
                <a:latin typeface="+mj-lt"/>
              </a:rPr>
              <a:t>Complete the data card, author cover card, and data description cards. Submit these cards to </a:t>
            </a:r>
            <a:r>
              <a:rPr lang="en-US" sz="1400" dirty="0">
                <a:latin typeface="+mj-lt"/>
                <a:hlinkClick r:id="rId3"/>
              </a:rPr>
              <a:t>sea@hhmi.org</a:t>
            </a:r>
            <a:r>
              <a:rPr lang="en-US" sz="1400" dirty="0">
                <a:latin typeface="+mj-lt"/>
              </a:rPr>
              <a:t> for considerations for publication on QUBES as part of SEA Research</a:t>
            </a:r>
            <a:r>
              <a:rPr lang="en-US" sz="1400" i="1" dirty="0">
                <a:solidFill>
                  <a:schemeClr val="bg1">
                    <a:lumMod val="50000"/>
                  </a:schemeClr>
                </a:solidFill>
                <a:latin typeface="+mj-lt"/>
              </a:rPr>
              <a:t>.</a:t>
            </a:r>
            <a:br>
              <a:rPr lang="en-US" sz="1600" dirty="0">
                <a:latin typeface="+mj-lt"/>
              </a:rPr>
            </a:br>
            <a:endParaRPr lang="en-US" sz="1600" dirty="0">
              <a:latin typeface="+mj-lt"/>
            </a:endParaRPr>
          </a:p>
        </p:txBody>
      </p:sp>
      <p:sp>
        <p:nvSpPr>
          <p:cNvPr id="5" name="Title 1">
            <a:extLst>
              <a:ext uri="{FF2B5EF4-FFF2-40B4-BE49-F238E27FC236}">
                <a16:creationId xmlns:a16="http://schemas.microsoft.com/office/drawing/2014/main" id="{F45BCFF3-9931-EF05-2E58-39B20CA802A7}"/>
              </a:ext>
            </a:extLst>
          </p:cNvPr>
          <p:cNvSpPr txBox="1">
            <a:spLocks/>
          </p:cNvSpPr>
          <p:nvPr/>
        </p:nvSpPr>
        <p:spPr>
          <a:xfrm>
            <a:off x="-1" y="137236"/>
            <a:ext cx="12191999" cy="491014"/>
          </a:xfrm>
          <a:prstGeom prst="rect">
            <a:avLst/>
          </a:prstGeom>
          <a:solidFill>
            <a:srgbClr val="38837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NUCLEOTIDE MODIFICATIONS INSTRUCTIONS</a:t>
            </a:r>
          </a:p>
        </p:txBody>
      </p:sp>
    </p:spTree>
    <p:extLst>
      <p:ext uri="{BB962C8B-B14F-4D97-AF65-F5344CB8AC3E}">
        <p14:creationId xmlns:p14="http://schemas.microsoft.com/office/powerpoint/2010/main" val="382494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2" name="TextBox 11">
            <a:extLst>
              <a:ext uri="{FF2B5EF4-FFF2-40B4-BE49-F238E27FC236}">
                <a16:creationId xmlns:a16="http://schemas.microsoft.com/office/drawing/2014/main" id="{31234AB1-0F36-0C43-8420-4D55831ED3DE}"/>
              </a:ext>
            </a:extLst>
          </p:cNvPr>
          <p:cNvSpPr txBox="1"/>
          <p:nvPr/>
        </p:nvSpPr>
        <p:spPr>
          <a:xfrm>
            <a:off x="2682483" y="2492265"/>
            <a:ext cx="4188583" cy="307777"/>
          </a:xfrm>
          <a:prstGeom prst="rect">
            <a:avLst/>
          </a:prstGeom>
          <a:noFill/>
        </p:spPr>
        <p:txBody>
          <a:bodyPr wrap="none" rtlCol="0">
            <a:spAutoFit/>
          </a:bodyPr>
          <a:lstStyle/>
          <a:p>
            <a:r>
              <a:rPr lang="en-US" sz="1400" dirty="0">
                <a:latin typeface="+mj-lt"/>
              </a:rPr>
              <a:t>Cut Pattern               </a:t>
            </a:r>
            <a:r>
              <a:rPr lang="en-US" sz="1400" dirty="0">
                <a:solidFill>
                  <a:schemeClr val="accent1"/>
                </a:solidFill>
                <a:latin typeface="+mj-lt"/>
              </a:rPr>
              <a:t>E            E          E          E          E         E</a:t>
            </a:r>
          </a:p>
        </p:txBody>
      </p:sp>
      <p:sp>
        <p:nvSpPr>
          <p:cNvPr id="16" name="TextBox 15">
            <a:extLst>
              <a:ext uri="{FF2B5EF4-FFF2-40B4-BE49-F238E27FC236}">
                <a16:creationId xmlns:a16="http://schemas.microsoft.com/office/drawing/2014/main" id="{34D9C3FE-0160-FF45-B32A-4A92A311FA82}"/>
              </a:ext>
            </a:extLst>
          </p:cNvPr>
          <p:cNvSpPr txBox="1"/>
          <p:nvPr/>
        </p:nvSpPr>
        <p:spPr>
          <a:xfrm>
            <a:off x="4368615" y="1798189"/>
            <a:ext cx="1439561" cy="369332"/>
          </a:xfrm>
          <a:prstGeom prst="rect">
            <a:avLst/>
          </a:prstGeom>
          <a:noFill/>
        </p:spPr>
        <p:txBody>
          <a:bodyPr wrap="none" rtlCol="0">
            <a:spAutoFit/>
          </a:bodyPr>
          <a:lstStyle/>
          <a:p>
            <a:r>
              <a:rPr lang="en-US" b="1" u="sng" dirty="0">
                <a:latin typeface="+mj-lt"/>
              </a:rPr>
              <a:t>Actual Digest</a:t>
            </a:r>
          </a:p>
        </p:txBody>
      </p:sp>
      <p:pic>
        <p:nvPicPr>
          <p:cNvPr id="9" name="Picture 8">
            <a:extLst>
              <a:ext uri="{FF2B5EF4-FFF2-40B4-BE49-F238E27FC236}">
                <a16:creationId xmlns:a16="http://schemas.microsoft.com/office/drawing/2014/main" id="{88144006-D9FF-054C-9C01-961F1709AC46}"/>
              </a:ext>
            </a:extLst>
          </p:cNvPr>
          <p:cNvPicPr>
            <a:picLocks noChangeAspect="1"/>
          </p:cNvPicPr>
          <p:nvPr/>
        </p:nvPicPr>
        <p:blipFill rotWithShape="1">
          <a:blip r:embed="rId3"/>
          <a:srcRect r="19510"/>
          <a:stretch/>
        </p:blipFill>
        <p:spPr>
          <a:xfrm>
            <a:off x="3530824" y="3082078"/>
            <a:ext cx="3461468" cy="3225379"/>
          </a:xfrm>
          <a:prstGeom prst="rect">
            <a:avLst/>
          </a:prstGeom>
        </p:spPr>
      </p:pic>
      <p:pic>
        <p:nvPicPr>
          <p:cNvPr id="4" name="Picture 3">
            <a:extLst>
              <a:ext uri="{FF2B5EF4-FFF2-40B4-BE49-F238E27FC236}">
                <a16:creationId xmlns:a16="http://schemas.microsoft.com/office/drawing/2014/main" id="{57B7D63A-67F2-6B4B-B2EA-A0AAD1069173}"/>
              </a:ext>
            </a:extLst>
          </p:cNvPr>
          <p:cNvPicPr>
            <a:picLocks noChangeAspect="1"/>
          </p:cNvPicPr>
          <p:nvPr/>
        </p:nvPicPr>
        <p:blipFill>
          <a:blip r:embed="rId4"/>
          <a:stretch>
            <a:fillRect/>
          </a:stretch>
        </p:blipFill>
        <p:spPr>
          <a:xfrm>
            <a:off x="7735541" y="2167521"/>
            <a:ext cx="2963151" cy="4504075"/>
          </a:xfrm>
          <a:prstGeom prst="rect">
            <a:avLst/>
          </a:prstGeom>
        </p:spPr>
      </p:pic>
      <p:pic>
        <p:nvPicPr>
          <p:cNvPr id="11" name="Picture 10">
            <a:extLst>
              <a:ext uri="{FF2B5EF4-FFF2-40B4-BE49-F238E27FC236}">
                <a16:creationId xmlns:a16="http://schemas.microsoft.com/office/drawing/2014/main" id="{0DD42875-15AE-E645-B0D4-A2348E2EC536}"/>
              </a:ext>
            </a:extLst>
          </p:cNvPr>
          <p:cNvPicPr>
            <a:picLocks noChangeAspect="1"/>
          </p:cNvPicPr>
          <p:nvPr/>
        </p:nvPicPr>
        <p:blipFill>
          <a:blip r:embed="rId5"/>
          <a:stretch>
            <a:fillRect/>
          </a:stretch>
        </p:blipFill>
        <p:spPr>
          <a:xfrm>
            <a:off x="1832378" y="2861597"/>
            <a:ext cx="1422400" cy="3810000"/>
          </a:xfrm>
          <a:prstGeom prst="rect">
            <a:avLst/>
          </a:prstGeom>
        </p:spPr>
      </p:pic>
      <p:sp>
        <p:nvSpPr>
          <p:cNvPr id="17" name="TextBox 16">
            <a:extLst>
              <a:ext uri="{FF2B5EF4-FFF2-40B4-BE49-F238E27FC236}">
                <a16:creationId xmlns:a16="http://schemas.microsoft.com/office/drawing/2014/main" id="{18E249E7-AC5E-764A-A910-D9B9E42FE1ED}"/>
              </a:ext>
            </a:extLst>
          </p:cNvPr>
          <p:cNvSpPr txBox="1"/>
          <p:nvPr/>
        </p:nvSpPr>
        <p:spPr>
          <a:xfrm>
            <a:off x="2484136" y="2200893"/>
            <a:ext cx="4794198" cy="307777"/>
          </a:xfrm>
          <a:prstGeom prst="rect">
            <a:avLst/>
          </a:prstGeom>
          <a:noFill/>
        </p:spPr>
        <p:txBody>
          <a:bodyPr wrap="none" rtlCol="0">
            <a:spAutoFit/>
          </a:bodyPr>
          <a:lstStyle/>
          <a:p>
            <a:r>
              <a:rPr lang="en-US" sz="1400" dirty="0">
                <a:latin typeface="+mj-lt"/>
              </a:rPr>
              <a:t>Enzyme Used           uncut     BamHI   ClaI  EcoRI  HaeIII  HindIII  </a:t>
            </a:r>
          </a:p>
        </p:txBody>
      </p:sp>
      <p:sp>
        <p:nvSpPr>
          <p:cNvPr id="13" name="TextBox 12">
            <a:extLst>
              <a:ext uri="{FF2B5EF4-FFF2-40B4-BE49-F238E27FC236}">
                <a16:creationId xmlns:a16="http://schemas.microsoft.com/office/drawing/2014/main" id="{D36444CA-A122-EC42-A93A-E1914BD93EA1}"/>
              </a:ext>
            </a:extLst>
          </p:cNvPr>
          <p:cNvSpPr txBox="1"/>
          <p:nvPr/>
        </p:nvSpPr>
        <p:spPr>
          <a:xfrm>
            <a:off x="3295344" y="2925336"/>
            <a:ext cx="832279" cy="369332"/>
          </a:xfrm>
          <a:prstGeom prst="rect">
            <a:avLst/>
          </a:prstGeom>
          <a:noFill/>
        </p:spPr>
        <p:txBody>
          <a:bodyPr wrap="none" rtlCol="0">
            <a:spAutoFit/>
          </a:bodyPr>
          <a:lstStyle/>
          <a:p>
            <a:r>
              <a:rPr lang="en-US" dirty="0">
                <a:latin typeface="+mj-lt"/>
              </a:rPr>
              <a:t>Ladder</a:t>
            </a:r>
          </a:p>
        </p:txBody>
      </p:sp>
      <p:sp>
        <p:nvSpPr>
          <p:cNvPr id="21" name="TextBox 20">
            <a:extLst>
              <a:ext uri="{FF2B5EF4-FFF2-40B4-BE49-F238E27FC236}">
                <a16:creationId xmlns:a16="http://schemas.microsoft.com/office/drawing/2014/main" id="{7259E2E3-EDBB-A444-BE8C-FD68A6251B3B}"/>
              </a:ext>
            </a:extLst>
          </p:cNvPr>
          <p:cNvSpPr txBox="1"/>
          <p:nvPr/>
        </p:nvSpPr>
        <p:spPr>
          <a:xfrm>
            <a:off x="9029138" y="1797047"/>
            <a:ext cx="1478033" cy="369332"/>
          </a:xfrm>
          <a:prstGeom prst="rect">
            <a:avLst/>
          </a:prstGeom>
          <a:noFill/>
        </p:spPr>
        <p:txBody>
          <a:bodyPr wrap="none" rtlCol="0">
            <a:spAutoFit/>
          </a:bodyPr>
          <a:lstStyle/>
          <a:p>
            <a:r>
              <a:rPr lang="en-US" b="1" u="sng" dirty="0">
                <a:latin typeface="+mj-lt"/>
              </a:rPr>
              <a:t>Virtual Digest</a:t>
            </a:r>
          </a:p>
        </p:txBody>
      </p:sp>
      <p:sp>
        <p:nvSpPr>
          <p:cNvPr id="22" name="TextBox 21">
            <a:extLst>
              <a:ext uri="{FF2B5EF4-FFF2-40B4-BE49-F238E27FC236}">
                <a16:creationId xmlns:a16="http://schemas.microsoft.com/office/drawing/2014/main" id="{BEDBC2E4-CB8A-4D40-99D3-DA55EC9D446F}"/>
              </a:ext>
            </a:extLst>
          </p:cNvPr>
          <p:cNvSpPr txBox="1"/>
          <p:nvPr/>
        </p:nvSpPr>
        <p:spPr>
          <a:xfrm>
            <a:off x="6096000" y="802414"/>
            <a:ext cx="6200870" cy="769441"/>
          </a:xfrm>
          <a:prstGeom prst="rect">
            <a:avLst/>
          </a:prstGeom>
          <a:noFill/>
        </p:spPr>
        <p:txBody>
          <a:bodyPr wrap="square" rtlCol="0">
            <a:spAutoFit/>
          </a:bodyPr>
          <a:lstStyle/>
          <a:p>
            <a:r>
              <a:rPr lang="en-US" sz="1100" i="1" dirty="0">
                <a:solidFill>
                  <a:schemeClr val="bg1">
                    <a:lumMod val="50000"/>
                  </a:schemeClr>
                </a:solidFill>
                <a:latin typeface="+mj-lt"/>
              </a:rPr>
              <a:t>NOTE: The BamHI pattern is expected because the top two fragments would </a:t>
            </a:r>
            <a:r>
              <a:rPr lang="en-US" sz="1100" b="1" i="1" dirty="0">
                <a:solidFill>
                  <a:schemeClr val="bg1">
                    <a:lumMod val="50000"/>
                  </a:schemeClr>
                </a:solidFill>
                <a:latin typeface="+mj-lt"/>
              </a:rPr>
              <a:t>not</a:t>
            </a:r>
            <a:r>
              <a:rPr lang="en-US" sz="1100" i="1" dirty="0">
                <a:solidFill>
                  <a:schemeClr val="bg1">
                    <a:lumMod val="50000"/>
                  </a:schemeClr>
                </a:solidFill>
                <a:latin typeface="+mj-lt"/>
              </a:rPr>
              <a:t> be distinguishable on a real gel due to their size (they will appear the same size as uncut), and the bottom fragment is too small to be seen.  </a:t>
            </a:r>
          </a:p>
          <a:p>
            <a:r>
              <a:rPr lang="en-US" sz="1100" i="1" dirty="0">
                <a:solidFill>
                  <a:schemeClr val="bg1">
                    <a:lumMod val="50000"/>
                  </a:schemeClr>
                </a:solidFill>
                <a:latin typeface="+mj-lt"/>
              </a:rPr>
              <a:t>HindIII appears to be blocked, but upon closer inspection faint bands of the appropriate sizes can be seen.</a:t>
            </a:r>
          </a:p>
        </p:txBody>
      </p:sp>
      <p:sp>
        <p:nvSpPr>
          <p:cNvPr id="24" name="Google Shape;84;p13">
            <a:extLst>
              <a:ext uri="{FF2B5EF4-FFF2-40B4-BE49-F238E27FC236}">
                <a16:creationId xmlns:a16="http://schemas.microsoft.com/office/drawing/2014/main" id="{075A263D-69B0-DA4F-A423-A567DA3CFE2E}"/>
              </a:ext>
            </a:extLst>
          </p:cNvPr>
          <p:cNvSpPr txBox="1"/>
          <p:nvPr/>
        </p:nvSpPr>
        <p:spPr>
          <a:xfrm>
            <a:off x="23099" y="689805"/>
            <a:ext cx="5514900" cy="923330"/>
          </a:xfrm>
          <a:prstGeom prst="rect">
            <a:avLst/>
          </a:prstGeom>
          <a:noFill/>
          <a:ln>
            <a:noFill/>
          </a:ln>
        </p:spPr>
        <p:txBody>
          <a:bodyPr spcFirstLastPara="1" wrap="square" lIns="91425" tIns="45700" rIns="91425" bIns="45700" anchor="t" anchorCtr="0">
            <a:noAutofit/>
          </a:bodyPr>
          <a:lstStyle/>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Bacteriophage Name: </a:t>
            </a:r>
            <a:r>
              <a:rPr lang="en-US" sz="1800" dirty="0">
                <a:solidFill>
                  <a:schemeClr val="dk1"/>
                </a:solidFill>
                <a:latin typeface="+mj-lt"/>
                <a:ea typeface="Georgia"/>
                <a:cs typeface="Georgia"/>
                <a:sym typeface="Georgia"/>
              </a:rPr>
              <a:t>Adahisdi </a:t>
            </a:r>
          </a:p>
          <a:p>
            <a:pPr marL="228600" marR="0" lvl="0" indent="-215900" algn="l" rtl="0">
              <a:lnSpc>
                <a:spcPct val="90000"/>
              </a:lnSpc>
              <a:spcBef>
                <a:spcPts val="0"/>
              </a:spcBef>
              <a:spcAft>
                <a:spcPts val="0"/>
              </a:spcAft>
              <a:buClr>
                <a:schemeClr val="dk1"/>
              </a:buClr>
              <a:buSzPts val="1800"/>
              <a:buFont typeface="Georgia"/>
              <a:buChar char="•"/>
            </a:pPr>
            <a:r>
              <a:rPr lang="en-US" b="1" dirty="0">
                <a:solidFill>
                  <a:schemeClr val="dk1"/>
                </a:solidFill>
                <a:latin typeface="+mj-lt"/>
                <a:ea typeface="Georgia"/>
                <a:cs typeface="Georgia"/>
                <a:sym typeface="Georgia"/>
              </a:rPr>
              <a:t>Cluster:</a:t>
            </a:r>
            <a:r>
              <a:rPr lang="en-US" dirty="0">
                <a:solidFill>
                  <a:schemeClr val="dk1"/>
                </a:solidFill>
                <a:latin typeface="+mj-lt"/>
                <a:ea typeface="Georgia"/>
                <a:cs typeface="Georgia"/>
                <a:sym typeface="Georgia"/>
              </a:rPr>
              <a:t> A1</a:t>
            </a:r>
            <a:endParaRPr lang="en-US" i="1" dirty="0">
              <a:solidFill>
                <a:schemeClr val="dk1"/>
              </a:solidFill>
              <a:latin typeface="+mj-lt"/>
              <a:ea typeface="Georgia"/>
              <a:cs typeface="Georgia"/>
              <a:sym typeface="Georgia"/>
            </a:endParaRPr>
          </a:p>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Host Bacterium: </a:t>
            </a:r>
            <a:r>
              <a:rPr lang="en-US" i="1" dirty="0">
                <a:solidFill>
                  <a:schemeClr val="dk1"/>
                </a:solidFill>
                <a:latin typeface="+mj-lt"/>
                <a:ea typeface="Georgia"/>
                <a:cs typeface="Georgia"/>
                <a:sym typeface="Georgia"/>
              </a:rPr>
              <a:t>Mycobacterium smegmatis</a:t>
            </a:r>
            <a:endParaRPr sz="1800" i="1" u="sng" dirty="0">
              <a:solidFill>
                <a:schemeClr val="dk1"/>
              </a:solidFill>
              <a:latin typeface="+mj-lt"/>
              <a:ea typeface="Georgia"/>
              <a:cs typeface="Georgia"/>
              <a:sym typeface="Georgia"/>
            </a:endParaRPr>
          </a:p>
        </p:txBody>
      </p:sp>
      <p:cxnSp>
        <p:nvCxnSpPr>
          <p:cNvPr id="25" name="Straight Connector 24">
            <a:extLst>
              <a:ext uri="{FF2B5EF4-FFF2-40B4-BE49-F238E27FC236}">
                <a16:creationId xmlns:a16="http://schemas.microsoft.com/office/drawing/2014/main" id="{5D2A2AE2-DBF6-6D45-8A29-F7E8A2F38F05}"/>
              </a:ext>
            </a:extLst>
          </p:cNvPr>
          <p:cNvCxnSpPr/>
          <p:nvPr/>
        </p:nvCxnSpPr>
        <p:spPr>
          <a:xfrm>
            <a:off x="0" y="1576651"/>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6921F6D-0384-F14B-A11C-F085DCB09A74}"/>
              </a:ext>
            </a:extLst>
          </p:cNvPr>
          <p:cNvSpPr txBox="1"/>
          <p:nvPr/>
        </p:nvSpPr>
        <p:spPr>
          <a:xfrm>
            <a:off x="0" y="5908406"/>
            <a:ext cx="1376402" cy="923330"/>
          </a:xfrm>
          <a:prstGeom prst="rect">
            <a:avLst/>
          </a:prstGeom>
          <a:noFill/>
        </p:spPr>
        <p:txBody>
          <a:bodyPr wrap="none" rtlCol="0">
            <a:spAutoFit/>
          </a:bodyPr>
          <a:lstStyle/>
          <a:p>
            <a:r>
              <a:rPr lang="en-US" dirty="0">
                <a:solidFill>
                  <a:schemeClr val="accent1"/>
                </a:solidFill>
                <a:latin typeface="+mj-lt"/>
              </a:rPr>
              <a:t>E = Expected</a:t>
            </a:r>
          </a:p>
          <a:p>
            <a:r>
              <a:rPr lang="en-US" dirty="0">
                <a:solidFill>
                  <a:schemeClr val="accent4"/>
                </a:solidFill>
                <a:latin typeface="+mj-lt"/>
              </a:rPr>
              <a:t>I = Impaired</a:t>
            </a:r>
          </a:p>
          <a:p>
            <a:r>
              <a:rPr lang="en-US" dirty="0">
                <a:solidFill>
                  <a:srgbClr val="C00000"/>
                </a:solidFill>
                <a:latin typeface="+mj-lt"/>
              </a:rPr>
              <a:t>B = Blocked</a:t>
            </a:r>
          </a:p>
        </p:txBody>
      </p:sp>
      <p:sp>
        <p:nvSpPr>
          <p:cNvPr id="2" name="Title 1">
            <a:extLst>
              <a:ext uri="{FF2B5EF4-FFF2-40B4-BE49-F238E27FC236}">
                <a16:creationId xmlns:a16="http://schemas.microsoft.com/office/drawing/2014/main" id="{3D8E3E95-04A8-2937-017E-90E9D9C26299}"/>
              </a:ext>
            </a:extLst>
          </p:cNvPr>
          <p:cNvSpPr txBox="1">
            <a:spLocks/>
          </p:cNvSpPr>
          <p:nvPr/>
        </p:nvSpPr>
        <p:spPr>
          <a:xfrm>
            <a:off x="-1" y="137236"/>
            <a:ext cx="12191999" cy="491014"/>
          </a:xfrm>
          <a:prstGeom prst="rect">
            <a:avLst/>
          </a:prstGeom>
          <a:solidFill>
            <a:schemeClr val="tx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SAMPLE DATA CARD WITH “</a:t>
            </a:r>
            <a:r>
              <a:rPr lang="en-US" sz="2800" dirty="0">
                <a:solidFill>
                  <a:schemeClr val="accent1"/>
                </a:solidFill>
              </a:rPr>
              <a:t>EXPECTED</a:t>
            </a:r>
            <a:r>
              <a:rPr lang="en-US" sz="2800" dirty="0">
                <a:solidFill>
                  <a:schemeClr val="bg1"/>
                </a:solidFill>
              </a:rPr>
              <a:t>” DIGEST PATTERN</a:t>
            </a:r>
          </a:p>
        </p:txBody>
      </p:sp>
    </p:spTree>
    <p:extLst>
      <p:ext uri="{BB962C8B-B14F-4D97-AF65-F5344CB8AC3E}">
        <p14:creationId xmlns:p14="http://schemas.microsoft.com/office/powerpoint/2010/main" val="270366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8" name="Google Shape;88;p13"/>
          <p:cNvPicPr preferRelativeResize="0"/>
          <p:nvPr/>
        </p:nvPicPr>
        <p:blipFill rotWithShape="1">
          <a:blip r:embed="rId3">
            <a:alphaModFix/>
          </a:blip>
          <a:srcRect r="78491" b="22366"/>
          <a:stretch/>
        </p:blipFill>
        <p:spPr>
          <a:xfrm>
            <a:off x="5111956" y="2813764"/>
            <a:ext cx="2792450" cy="3943704"/>
          </a:xfrm>
          <a:prstGeom prst="rect">
            <a:avLst/>
          </a:prstGeom>
          <a:noFill/>
          <a:ln w="76200" cap="flat" cmpd="sng">
            <a:noFill/>
            <a:prstDash val="solid"/>
            <a:round/>
            <a:headEnd type="none" w="sm" len="sm"/>
            <a:tailEnd type="none" w="sm" len="sm"/>
          </a:ln>
        </p:spPr>
      </p:pic>
      <p:sp>
        <p:nvSpPr>
          <p:cNvPr id="3" name="TextBox 2">
            <a:extLst>
              <a:ext uri="{FF2B5EF4-FFF2-40B4-BE49-F238E27FC236}">
                <a16:creationId xmlns:a16="http://schemas.microsoft.com/office/drawing/2014/main" id="{1A9FF09B-8E68-0C44-970B-EA730DE60E58}"/>
              </a:ext>
            </a:extLst>
          </p:cNvPr>
          <p:cNvSpPr txBox="1"/>
          <p:nvPr/>
        </p:nvSpPr>
        <p:spPr>
          <a:xfrm>
            <a:off x="4297328" y="2053710"/>
            <a:ext cx="3730060" cy="369332"/>
          </a:xfrm>
          <a:prstGeom prst="rect">
            <a:avLst/>
          </a:prstGeom>
          <a:noFill/>
        </p:spPr>
        <p:txBody>
          <a:bodyPr wrap="none" rtlCol="0">
            <a:spAutoFit/>
          </a:bodyPr>
          <a:lstStyle/>
          <a:p>
            <a:r>
              <a:rPr lang="en-US" u="sng" dirty="0">
                <a:latin typeface="+mj-lt"/>
              </a:rPr>
              <a:t>Enzyme Used </a:t>
            </a:r>
            <a:r>
              <a:rPr lang="en-US" dirty="0">
                <a:latin typeface="+mj-lt"/>
              </a:rPr>
              <a:t>   HaeIII     NspI        SacII</a:t>
            </a:r>
          </a:p>
        </p:txBody>
      </p:sp>
      <p:sp>
        <p:nvSpPr>
          <p:cNvPr id="4" name="TextBox 3">
            <a:extLst>
              <a:ext uri="{FF2B5EF4-FFF2-40B4-BE49-F238E27FC236}">
                <a16:creationId xmlns:a16="http://schemas.microsoft.com/office/drawing/2014/main" id="{0571C5C2-2E28-A249-9920-4C82FB33BB28}"/>
              </a:ext>
            </a:extLst>
          </p:cNvPr>
          <p:cNvSpPr txBox="1"/>
          <p:nvPr/>
        </p:nvSpPr>
        <p:spPr>
          <a:xfrm>
            <a:off x="5144301" y="2729481"/>
            <a:ext cx="787395" cy="369332"/>
          </a:xfrm>
          <a:prstGeom prst="rect">
            <a:avLst/>
          </a:prstGeom>
          <a:noFill/>
        </p:spPr>
        <p:txBody>
          <a:bodyPr wrap="none" rtlCol="0">
            <a:spAutoFit/>
          </a:bodyPr>
          <a:lstStyle/>
          <a:p>
            <a:r>
              <a:rPr lang="en-US" dirty="0">
                <a:latin typeface="+mj-lt"/>
              </a:rPr>
              <a:t>ladder</a:t>
            </a:r>
          </a:p>
        </p:txBody>
      </p:sp>
      <p:sp>
        <p:nvSpPr>
          <p:cNvPr id="12" name="TextBox 11">
            <a:extLst>
              <a:ext uri="{FF2B5EF4-FFF2-40B4-BE49-F238E27FC236}">
                <a16:creationId xmlns:a16="http://schemas.microsoft.com/office/drawing/2014/main" id="{31234AB1-0F36-0C43-8420-4D55831ED3DE}"/>
              </a:ext>
            </a:extLst>
          </p:cNvPr>
          <p:cNvSpPr txBox="1"/>
          <p:nvPr/>
        </p:nvSpPr>
        <p:spPr>
          <a:xfrm>
            <a:off x="4297328" y="2412016"/>
            <a:ext cx="3607078" cy="369332"/>
          </a:xfrm>
          <a:prstGeom prst="rect">
            <a:avLst/>
          </a:prstGeom>
          <a:noFill/>
        </p:spPr>
        <p:txBody>
          <a:bodyPr wrap="none" rtlCol="0">
            <a:spAutoFit/>
          </a:bodyPr>
          <a:lstStyle/>
          <a:p>
            <a:r>
              <a:rPr lang="en-US" u="sng" dirty="0">
                <a:latin typeface="+mj-lt"/>
              </a:rPr>
              <a:t>Cut Pattern</a:t>
            </a:r>
            <a:r>
              <a:rPr lang="en-US" dirty="0">
                <a:latin typeface="+mj-lt"/>
              </a:rPr>
              <a:t>             </a:t>
            </a:r>
            <a:r>
              <a:rPr lang="en-US" dirty="0">
                <a:solidFill>
                  <a:schemeClr val="accent1"/>
                </a:solidFill>
                <a:latin typeface="+mj-lt"/>
              </a:rPr>
              <a:t>E</a:t>
            </a:r>
            <a:r>
              <a:rPr lang="en-US" dirty="0">
                <a:latin typeface="+mj-lt"/>
              </a:rPr>
              <a:t>           </a:t>
            </a:r>
            <a:r>
              <a:rPr lang="en-US" dirty="0">
                <a:solidFill>
                  <a:srgbClr val="FF0000"/>
                </a:solidFill>
                <a:latin typeface="+mj-lt"/>
              </a:rPr>
              <a:t>B              </a:t>
            </a:r>
            <a:r>
              <a:rPr lang="en-US" dirty="0">
                <a:solidFill>
                  <a:schemeClr val="accent1"/>
                </a:solidFill>
                <a:latin typeface="+mj-lt"/>
              </a:rPr>
              <a:t>E</a:t>
            </a:r>
          </a:p>
        </p:txBody>
      </p:sp>
      <p:pic>
        <p:nvPicPr>
          <p:cNvPr id="6" name="Picture 5">
            <a:extLst>
              <a:ext uri="{FF2B5EF4-FFF2-40B4-BE49-F238E27FC236}">
                <a16:creationId xmlns:a16="http://schemas.microsoft.com/office/drawing/2014/main" id="{80D4D7E8-9277-2342-B86B-F98E86194FFD}"/>
              </a:ext>
            </a:extLst>
          </p:cNvPr>
          <p:cNvPicPr>
            <a:picLocks noChangeAspect="1"/>
          </p:cNvPicPr>
          <p:nvPr/>
        </p:nvPicPr>
        <p:blipFill>
          <a:blip r:embed="rId4"/>
          <a:stretch>
            <a:fillRect/>
          </a:stretch>
        </p:blipFill>
        <p:spPr>
          <a:xfrm>
            <a:off x="8920499" y="2053709"/>
            <a:ext cx="2006285" cy="4793753"/>
          </a:xfrm>
          <a:prstGeom prst="rect">
            <a:avLst/>
          </a:prstGeom>
        </p:spPr>
      </p:pic>
      <p:sp>
        <p:nvSpPr>
          <p:cNvPr id="15" name="TextBox 14">
            <a:extLst>
              <a:ext uri="{FF2B5EF4-FFF2-40B4-BE49-F238E27FC236}">
                <a16:creationId xmlns:a16="http://schemas.microsoft.com/office/drawing/2014/main" id="{2968C99B-9D17-6041-BD4E-49F3506A97D1}"/>
              </a:ext>
            </a:extLst>
          </p:cNvPr>
          <p:cNvSpPr txBox="1"/>
          <p:nvPr/>
        </p:nvSpPr>
        <p:spPr>
          <a:xfrm>
            <a:off x="9585947" y="1556545"/>
            <a:ext cx="1478033" cy="369332"/>
          </a:xfrm>
          <a:prstGeom prst="rect">
            <a:avLst/>
          </a:prstGeom>
          <a:noFill/>
        </p:spPr>
        <p:txBody>
          <a:bodyPr wrap="none" rtlCol="0">
            <a:spAutoFit/>
          </a:bodyPr>
          <a:lstStyle/>
          <a:p>
            <a:r>
              <a:rPr lang="en-US" b="1" u="sng" dirty="0">
                <a:latin typeface="+mj-lt"/>
              </a:rPr>
              <a:t>Virtual Digest</a:t>
            </a:r>
          </a:p>
        </p:txBody>
      </p:sp>
      <p:sp>
        <p:nvSpPr>
          <p:cNvPr id="16" name="TextBox 15">
            <a:extLst>
              <a:ext uri="{FF2B5EF4-FFF2-40B4-BE49-F238E27FC236}">
                <a16:creationId xmlns:a16="http://schemas.microsoft.com/office/drawing/2014/main" id="{34D9C3FE-0160-FF45-B32A-4A92A311FA82}"/>
              </a:ext>
            </a:extLst>
          </p:cNvPr>
          <p:cNvSpPr txBox="1"/>
          <p:nvPr/>
        </p:nvSpPr>
        <p:spPr>
          <a:xfrm>
            <a:off x="5964003" y="1572757"/>
            <a:ext cx="1439561" cy="369332"/>
          </a:xfrm>
          <a:prstGeom prst="rect">
            <a:avLst/>
          </a:prstGeom>
          <a:noFill/>
        </p:spPr>
        <p:txBody>
          <a:bodyPr wrap="none" rtlCol="0">
            <a:spAutoFit/>
          </a:bodyPr>
          <a:lstStyle/>
          <a:p>
            <a:r>
              <a:rPr lang="en-US" b="1" u="sng" dirty="0">
                <a:latin typeface="+mj-lt"/>
              </a:rPr>
              <a:t>Actual Digest</a:t>
            </a:r>
          </a:p>
        </p:txBody>
      </p:sp>
      <p:pic>
        <p:nvPicPr>
          <p:cNvPr id="17" name="Picture 16">
            <a:extLst>
              <a:ext uri="{FF2B5EF4-FFF2-40B4-BE49-F238E27FC236}">
                <a16:creationId xmlns:a16="http://schemas.microsoft.com/office/drawing/2014/main" id="{869B7B11-3036-CE4A-AA07-4C7372E0B203}"/>
              </a:ext>
            </a:extLst>
          </p:cNvPr>
          <p:cNvPicPr>
            <a:picLocks noChangeAspect="1"/>
          </p:cNvPicPr>
          <p:nvPr/>
        </p:nvPicPr>
        <p:blipFill>
          <a:blip r:embed="rId5"/>
          <a:stretch>
            <a:fillRect/>
          </a:stretch>
        </p:blipFill>
        <p:spPr>
          <a:xfrm>
            <a:off x="3534139" y="3021736"/>
            <a:ext cx="1422400" cy="3810000"/>
          </a:xfrm>
          <a:prstGeom prst="rect">
            <a:avLst/>
          </a:prstGeom>
        </p:spPr>
      </p:pic>
      <p:sp>
        <p:nvSpPr>
          <p:cNvPr id="13" name="TextBox 12">
            <a:extLst>
              <a:ext uri="{FF2B5EF4-FFF2-40B4-BE49-F238E27FC236}">
                <a16:creationId xmlns:a16="http://schemas.microsoft.com/office/drawing/2014/main" id="{1FBE4EE9-9647-3B4F-B7CF-0E4CF925DCB2}"/>
              </a:ext>
            </a:extLst>
          </p:cNvPr>
          <p:cNvSpPr txBox="1"/>
          <p:nvPr/>
        </p:nvSpPr>
        <p:spPr>
          <a:xfrm>
            <a:off x="8027388" y="1125658"/>
            <a:ext cx="4165570" cy="430887"/>
          </a:xfrm>
          <a:prstGeom prst="rect">
            <a:avLst/>
          </a:prstGeom>
          <a:noFill/>
        </p:spPr>
        <p:txBody>
          <a:bodyPr wrap="square" rtlCol="0">
            <a:spAutoFit/>
          </a:bodyPr>
          <a:lstStyle/>
          <a:p>
            <a:r>
              <a:rPr lang="en-US" sz="1100" i="1" dirty="0">
                <a:solidFill>
                  <a:schemeClr val="bg1">
                    <a:lumMod val="50000"/>
                  </a:schemeClr>
                </a:solidFill>
                <a:latin typeface="+mj-lt"/>
              </a:rPr>
              <a:t>NOTE: The NspI digest pattern is a clear example of a blocked pattern. </a:t>
            </a:r>
          </a:p>
          <a:p>
            <a:r>
              <a:rPr lang="en-US" sz="1100" i="1" dirty="0">
                <a:solidFill>
                  <a:schemeClr val="bg1">
                    <a:lumMod val="50000"/>
                  </a:schemeClr>
                </a:solidFill>
                <a:latin typeface="+mj-lt"/>
              </a:rPr>
              <a:t>None of the expected bands are present.   </a:t>
            </a:r>
          </a:p>
        </p:txBody>
      </p:sp>
      <p:sp>
        <p:nvSpPr>
          <p:cNvPr id="19" name="TextBox 18">
            <a:extLst>
              <a:ext uri="{FF2B5EF4-FFF2-40B4-BE49-F238E27FC236}">
                <a16:creationId xmlns:a16="http://schemas.microsoft.com/office/drawing/2014/main" id="{114E04AD-8044-EF44-A288-D168CD40F776}"/>
              </a:ext>
            </a:extLst>
          </p:cNvPr>
          <p:cNvSpPr txBox="1"/>
          <p:nvPr/>
        </p:nvSpPr>
        <p:spPr>
          <a:xfrm>
            <a:off x="0" y="5908406"/>
            <a:ext cx="1376402" cy="923330"/>
          </a:xfrm>
          <a:prstGeom prst="rect">
            <a:avLst/>
          </a:prstGeom>
          <a:noFill/>
        </p:spPr>
        <p:txBody>
          <a:bodyPr wrap="none" rtlCol="0">
            <a:spAutoFit/>
          </a:bodyPr>
          <a:lstStyle/>
          <a:p>
            <a:r>
              <a:rPr lang="en-US" dirty="0">
                <a:solidFill>
                  <a:schemeClr val="accent1"/>
                </a:solidFill>
                <a:latin typeface="+mj-lt"/>
              </a:rPr>
              <a:t>E = Expected</a:t>
            </a:r>
          </a:p>
          <a:p>
            <a:r>
              <a:rPr lang="en-US" dirty="0">
                <a:solidFill>
                  <a:schemeClr val="accent4"/>
                </a:solidFill>
                <a:latin typeface="+mj-lt"/>
              </a:rPr>
              <a:t>I = Impaired</a:t>
            </a:r>
          </a:p>
          <a:p>
            <a:r>
              <a:rPr lang="en-US" dirty="0">
                <a:solidFill>
                  <a:srgbClr val="C00000"/>
                </a:solidFill>
                <a:latin typeface="+mj-lt"/>
              </a:rPr>
              <a:t>B = Blocked</a:t>
            </a:r>
          </a:p>
        </p:txBody>
      </p:sp>
      <p:sp>
        <p:nvSpPr>
          <p:cNvPr id="21" name="Google Shape;84;p13">
            <a:extLst>
              <a:ext uri="{FF2B5EF4-FFF2-40B4-BE49-F238E27FC236}">
                <a16:creationId xmlns:a16="http://schemas.microsoft.com/office/drawing/2014/main" id="{19A194A1-4233-0049-93A2-7FE1EF5C32B9}"/>
              </a:ext>
            </a:extLst>
          </p:cNvPr>
          <p:cNvSpPr txBox="1"/>
          <p:nvPr/>
        </p:nvSpPr>
        <p:spPr>
          <a:xfrm>
            <a:off x="23099" y="689805"/>
            <a:ext cx="5514900" cy="923330"/>
          </a:xfrm>
          <a:prstGeom prst="rect">
            <a:avLst/>
          </a:prstGeom>
          <a:noFill/>
          <a:ln>
            <a:noFill/>
          </a:ln>
        </p:spPr>
        <p:txBody>
          <a:bodyPr spcFirstLastPara="1" wrap="square" lIns="91425" tIns="45700" rIns="91425" bIns="45700" anchor="t" anchorCtr="0">
            <a:noAutofit/>
          </a:bodyPr>
          <a:lstStyle/>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Bacteriophage Name: </a:t>
            </a:r>
            <a:r>
              <a:rPr lang="en-US" sz="1800" dirty="0">
                <a:solidFill>
                  <a:schemeClr val="dk1"/>
                </a:solidFill>
                <a:latin typeface="+mj-lt"/>
                <a:ea typeface="Georgia"/>
                <a:cs typeface="Georgia"/>
                <a:sym typeface="Georgia"/>
              </a:rPr>
              <a:t>Pabst </a:t>
            </a:r>
          </a:p>
          <a:p>
            <a:pPr marL="228600" marR="0" lvl="0" indent="-215900" algn="l" rtl="0">
              <a:lnSpc>
                <a:spcPct val="90000"/>
              </a:lnSpc>
              <a:spcBef>
                <a:spcPts val="0"/>
              </a:spcBef>
              <a:spcAft>
                <a:spcPts val="0"/>
              </a:spcAft>
              <a:buClr>
                <a:schemeClr val="dk1"/>
              </a:buClr>
              <a:buSzPts val="1800"/>
              <a:buFont typeface="Georgia"/>
              <a:buChar char="•"/>
            </a:pPr>
            <a:r>
              <a:rPr lang="en-US" b="1" dirty="0">
                <a:solidFill>
                  <a:schemeClr val="dk1"/>
                </a:solidFill>
                <a:latin typeface="+mj-lt"/>
                <a:ea typeface="Georgia"/>
                <a:cs typeface="Georgia"/>
                <a:sym typeface="Georgia"/>
              </a:rPr>
              <a:t>Cluster:</a:t>
            </a:r>
            <a:r>
              <a:rPr lang="en-US" dirty="0">
                <a:solidFill>
                  <a:schemeClr val="dk1"/>
                </a:solidFill>
                <a:latin typeface="+mj-lt"/>
                <a:ea typeface="Georgia"/>
                <a:cs typeface="Georgia"/>
                <a:sym typeface="Georgia"/>
              </a:rPr>
              <a:t> EK1</a:t>
            </a:r>
            <a:endParaRPr lang="en-US" i="1" dirty="0">
              <a:solidFill>
                <a:schemeClr val="dk1"/>
              </a:solidFill>
              <a:latin typeface="+mj-lt"/>
              <a:ea typeface="Georgia"/>
              <a:cs typeface="Georgia"/>
              <a:sym typeface="Georgia"/>
            </a:endParaRPr>
          </a:p>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Host Bacterium: </a:t>
            </a:r>
            <a:r>
              <a:rPr lang="en-US" sz="1800" i="1" dirty="0">
                <a:solidFill>
                  <a:schemeClr val="dk1"/>
                </a:solidFill>
                <a:latin typeface="+mj-lt"/>
                <a:ea typeface="Georgia"/>
                <a:cs typeface="Georgia"/>
                <a:sym typeface="Georgia"/>
              </a:rPr>
              <a:t>Microbacterium foliorum</a:t>
            </a:r>
            <a:endParaRPr sz="1800" i="1" u="sng" dirty="0">
              <a:solidFill>
                <a:schemeClr val="dk1"/>
              </a:solidFill>
              <a:latin typeface="+mj-lt"/>
              <a:ea typeface="Georgia"/>
              <a:cs typeface="Georgia"/>
              <a:sym typeface="Georgia"/>
            </a:endParaRPr>
          </a:p>
        </p:txBody>
      </p:sp>
      <p:cxnSp>
        <p:nvCxnSpPr>
          <p:cNvPr id="23" name="Straight Connector 22">
            <a:extLst>
              <a:ext uri="{FF2B5EF4-FFF2-40B4-BE49-F238E27FC236}">
                <a16:creationId xmlns:a16="http://schemas.microsoft.com/office/drawing/2014/main" id="{7B7BD34F-DE57-4949-BF20-442A42428417}"/>
              </a:ext>
            </a:extLst>
          </p:cNvPr>
          <p:cNvCxnSpPr/>
          <p:nvPr/>
        </p:nvCxnSpPr>
        <p:spPr>
          <a:xfrm>
            <a:off x="0" y="1576651"/>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A9F97C6-1F82-EC09-BA8A-6FA19B28EAA8}"/>
              </a:ext>
            </a:extLst>
          </p:cNvPr>
          <p:cNvSpPr txBox="1">
            <a:spLocks/>
          </p:cNvSpPr>
          <p:nvPr/>
        </p:nvSpPr>
        <p:spPr>
          <a:xfrm>
            <a:off x="-1" y="137236"/>
            <a:ext cx="12191999" cy="491014"/>
          </a:xfrm>
          <a:prstGeom prst="rect">
            <a:avLst/>
          </a:prstGeom>
          <a:solidFill>
            <a:schemeClr val="tx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SAMPLE DATA CARD WITH “</a:t>
            </a:r>
            <a:r>
              <a:rPr lang="en-US" sz="2800" dirty="0">
                <a:solidFill>
                  <a:srgbClr val="FF0000"/>
                </a:solidFill>
              </a:rPr>
              <a:t>BLOCKED</a:t>
            </a:r>
            <a:r>
              <a:rPr lang="en-US" sz="2800" dirty="0">
                <a:solidFill>
                  <a:schemeClr val="bg1"/>
                </a:solidFill>
              </a:rPr>
              <a:t>” DIGEST PATTERN</a:t>
            </a:r>
          </a:p>
        </p:txBody>
      </p:sp>
    </p:spTree>
    <p:extLst>
      <p:ext uri="{BB962C8B-B14F-4D97-AF65-F5344CB8AC3E}">
        <p14:creationId xmlns:p14="http://schemas.microsoft.com/office/powerpoint/2010/main" val="59401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5" name="TextBox 14">
            <a:extLst>
              <a:ext uri="{FF2B5EF4-FFF2-40B4-BE49-F238E27FC236}">
                <a16:creationId xmlns:a16="http://schemas.microsoft.com/office/drawing/2014/main" id="{2968C99B-9D17-6041-BD4E-49F3506A97D1}"/>
              </a:ext>
            </a:extLst>
          </p:cNvPr>
          <p:cNvSpPr txBox="1"/>
          <p:nvPr/>
        </p:nvSpPr>
        <p:spPr>
          <a:xfrm>
            <a:off x="8547369" y="1579122"/>
            <a:ext cx="1478033" cy="369332"/>
          </a:xfrm>
          <a:prstGeom prst="rect">
            <a:avLst/>
          </a:prstGeom>
          <a:noFill/>
        </p:spPr>
        <p:txBody>
          <a:bodyPr wrap="none" rtlCol="0">
            <a:spAutoFit/>
          </a:bodyPr>
          <a:lstStyle/>
          <a:p>
            <a:r>
              <a:rPr lang="en-US" b="1" u="sng" dirty="0">
                <a:latin typeface="+mj-lt"/>
              </a:rPr>
              <a:t>Virtual Digest</a:t>
            </a:r>
          </a:p>
        </p:txBody>
      </p:sp>
      <p:pic>
        <p:nvPicPr>
          <p:cNvPr id="6" name="Picture 5">
            <a:extLst>
              <a:ext uri="{FF2B5EF4-FFF2-40B4-BE49-F238E27FC236}">
                <a16:creationId xmlns:a16="http://schemas.microsoft.com/office/drawing/2014/main" id="{7D702C2F-1EFA-FD4E-B162-4B907092DB25}"/>
              </a:ext>
            </a:extLst>
          </p:cNvPr>
          <p:cNvPicPr>
            <a:picLocks noChangeAspect="1"/>
          </p:cNvPicPr>
          <p:nvPr/>
        </p:nvPicPr>
        <p:blipFill>
          <a:blip r:embed="rId3"/>
          <a:stretch>
            <a:fillRect/>
          </a:stretch>
        </p:blipFill>
        <p:spPr>
          <a:xfrm>
            <a:off x="8118771" y="2031049"/>
            <a:ext cx="2285879" cy="4661890"/>
          </a:xfrm>
          <a:prstGeom prst="rect">
            <a:avLst/>
          </a:prstGeom>
        </p:spPr>
      </p:pic>
      <p:pic>
        <p:nvPicPr>
          <p:cNvPr id="8" name="Picture 7">
            <a:extLst>
              <a:ext uri="{FF2B5EF4-FFF2-40B4-BE49-F238E27FC236}">
                <a16:creationId xmlns:a16="http://schemas.microsoft.com/office/drawing/2014/main" id="{22A46C37-A7ED-FE4A-A662-07A3DA126E5A}"/>
              </a:ext>
            </a:extLst>
          </p:cNvPr>
          <p:cNvPicPr>
            <a:picLocks noChangeAspect="1"/>
          </p:cNvPicPr>
          <p:nvPr/>
        </p:nvPicPr>
        <p:blipFill rotWithShape="1">
          <a:blip r:embed="rId4"/>
          <a:srcRect t="8732" b="1"/>
          <a:stretch/>
        </p:blipFill>
        <p:spPr>
          <a:xfrm>
            <a:off x="4818150" y="2888447"/>
            <a:ext cx="1714500" cy="3969553"/>
          </a:xfrm>
          <a:prstGeom prst="rect">
            <a:avLst/>
          </a:prstGeom>
        </p:spPr>
      </p:pic>
      <p:sp>
        <p:nvSpPr>
          <p:cNvPr id="14" name="TextBox 13">
            <a:extLst>
              <a:ext uri="{FF2B5EF4-FFF2-40B4-BE49-F238E27FC236}">
                <a16:creationId xmlns:a16="http://schemas.microsoft.com/office/drawing/2014/main" id="{9B20BBFD-A2FB-274E-9223-8E2C9010EFC6}"/>
              </a:ext>
            </a:extLst>
          </p:cNvPr>
          <p:cNvSpPr txBox="1"/>
          <p:nvPr/>
        </p:nvSpPr>
        <p:spPr>
          <a:xfrm>
            <a:off x="4925425" y="1595334"/>
            <a:ext cx="1439561" cy="369332"/>
          </a:xfrm>
          <a:prstGeom prst="rect">
            <a:avLst/>
          </a:prstGeom>
          <a:noFill/>
        </p:spPr>
        <p:txBody>
          <a:bodyPr wrap="none" rtlCol="0">
            <a:spAutoFit/>
          </a:bodyPr>
          <a:lstStyle/>
          <a:p>
            <a:r>
              <a:rPr lang="en-US" b="1" u="sng" dirty="0">
                <a:latin typeface="+mj-lt"/>
              </a:rPr>
              <a:t>Actual Digest</a:t>
            </a:r>
          </a:p>
        </p:txBody>
      </p:sp>
      <p:sp>
        <p:nvSpPr>
          <p:cNvPr id="17" name="TextBox 16">
            <a:extLst>
              <a:ext uri="{FF2B5EF4-FFF2-40B4-BE49-F238E27FC236}">
                <a16:creationId xmlns:a16="http://schemas.microsoft.com/office/drawing/2014/main" id="{71C33C36-66D1-BE43-8DA4-9EBD38A4675D}"/>
              </a:ext>
            </a:extLst>
          </p:cNvPr>
          <p:cNvSpPr txBox="1"/>
          <p:nvPr/>
        </p:nvSpPr>
        <p:spPr>
          <a:xfrm>
            <a:off x="3362890" y="2031049"/>
            <a:ext cx="3201069" cy="369332"/>
          </a:xfrm>
          <a:prstGeom prst="rect">
            <a:avLst/>
          </a:prstGeom>
          <a:noFill/>
        </p:spPr>
        <p:txBody>
          <a:bodyPr wrap="none" rtlCol="0">
            <a:spAutoFit/>
          </a:bodyPr>
          <a:lstStyle/>
          <a:p>
            <a:r>
              <a:rPr lang="en-US" u="sng" dirty="0">
                <a:latin typeface="+mj-lt"/>
              </a:rPr>
              <a:t>Enzyme Used </a:t>
            </a:r>
            <a:r>
              <a:rPr lang="en-US" dirty="0">
                <a:latin typeface="+mj-lt"/>
              </a:rPr>
              <a:t>   HaeIII NspI  SacII</a:t>
            </a:r>
          </a:p>
        </p:txBody>
      </p:sp>
      <p:sp>
        <p:nvSpPr>
          <p:cNvPr id="19" name="TextBox 18">
            <a:extLst>
              <a:ext uri="{FF2B5EF4-FFF2-40B4-BE49-F238E27FC236}">
                <a16:creationId xmlns:a16="http://schemas.microsoft.com/office/drawing/2014/main" id="{9B37E58F-C008-9849-B8DE-FE92AE498245}"/>
              </a:ext>
            </a:extLst>
          </p:cNvPr>
          <p:cNvSpPr txBox="1"/>
          <p:nvPr/>
        </p:nvSpPr>
        <p:spPr>
          <a:xfrm>
            <a:off x="3348140" y="2367415"/>
            <a:ext cx="3046027" cy="369332"/>
          </a:xfrm>
          <a:prstGeom prst="rect">
            <a:avLst/>
          </a:prstGeom>
          <a:noFill/>
        </p:spPr>
        <p:txBody>
          <a:bodyPr wrap="none" rtlCol="0">
            <a:spAutoFit/>
          </a:bodyPr>
          <a:lstStyle/>
          <a:p>
            <a:r>
              <a:rPr lang="en-US" u="sng" dirty="0">
                <a:latin typeface="+mj-lt"/>
              </a:rPr>
              <a:t>Cut Pattern</a:t>
            </a:r>
            <a:r>
              <a:rPr lang="en-US" dirty="0">
                <a:latin typeface="+mj-lt"/>
              </a:rPr>
              <a:t>         </a:t>
            </a:r>
            <a:r>
              <a:rPr lang="en-US" sz="1600" dirty="0">
                <a:solidFill>
                  <a:schemeClr val="accent1"/>
                </a:solidFill>
                <a:latin typeface="+mj-lt"/>
              </a:rPr>
              <a:t>E</a:t>
            </a:r>
            <a:r>
              <a:rPr lang="en-US" sz="1600" dirty="0">
                <a:solidFill>
                  <a:srgbClr val="FFC000"/>
                </a:solidFill>
                <a:latin typeface="+mj-lt"/>
              </a:rPr>
              <a:t>           I            </a:t>
            </a:r>
            <a:r>
              <a:rPr lang="en-US" sz="1600" dirty="0">
                <a:solidFill>
                  <a:schemeClr val="accent1"/>
                </a:solidFill>
                <a:latin typeface="+mj-lt"/>
              </a:rPr>
              <a:t>E</a:t>
            </a:r>
          </a:p>
        </p:txBody>
      </p:sp>
      <p:sp>
        <p:nvSpPr>
          <p:cNvPr id="10" name="TextBox 9">
            <a:extLst>
              <a:ext uri="{FF2B5EF4-FFF2-40B4-BE49-F238E27FC236}">
                <a16:creationId xmlns:a16="http://schemas.microsoft.com/office/drawing/2014/main" id="{D2C832B0-9F57-DF4F-BD4E-27566247FCEB}"/>
              </a:ext>
            </a:extLst>
          </p:cNvPr>
          <p:cNvSpPr txBox="1"/>
          <p:nvPr/>
        </p:nvSpPr>
        <p:spPr>
          <a:xfrm>
            <a:off x="7429690" y="1112097"/>
            <a:ext cx="4825132" cy="430887"/>
          </a:xfrm>
          <a:prstGeom prst="rect">
            <a:avLst/>
          </a:prstGeom>
          <a:noFill/>
        </p:spPr>
        <p:txBody>
          <a:bodyPr wrap="square" rtlCol="0">
            <a:spAutoFit/>
          </a:bodyPr>
          <a:lstStyle/>
          <a:p>
            <a:r>
              <a:rPr lang="en-US" sz="1100" i="1" dirty="0">
                <a:solidFill>
                  <a:schemeClr val="bg1">
                    <a:lumMod val="50000"/>
                  </a:schemeClr>
                </a:solidFill>
                <a:latin typeface="+mj-lt"/>
              </a:rPr>
              <a:t>NOTE: The NspI digest pattern is impaired. Some fragments are present, but many more in the visible range are not. </a:t>
            </a:r>
          </a:p>
        </p:txBody>
      </p:sp>
      <p:sp>
        <p:nvSpPr>
          <p:cNvPr id="5" name="Left Brace 4">
            <a:extLst>
              <a:ext uri="{FF2B5EF4-FFF2-40B4-BE49-F238E27FC236}">
                <a16:creationId xmlns:a16="http://schemas.microsoft.com/office/drawing/2014/main" id="{B5BD5B56-C4A4-DC42-A973-2C85795A4609}"/>
              </a:ext>
            </a:extLst>
          </p:cNvPr>
          <p:cNvSpPr/>
          <p:nvPr/>
        </p:nvSpPr>
        <p:spPr>
          <a:xfrm>
            <a:off x="9338552" y="3821890"/>
            <a:ext cx="155643" cy="11381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mj-lt"/>
            </a:endParaRPr>
          </a:p>
        </p:txBody>
      </p:sp>
      <p:sp>
        <p:nvSpPr>
          <p:cNvPr id="22" name="TextBox 21">
            <a:extLst>
              <a:ext uri="{FF2B5EF4-FFF2-40B4-BE49-F238E27FC236}">
                <a16:creationId xmlns:a16="http://schemas.microsoft.com/office/drawing/2014/main" id="{281449AF-8F45-B341-826B-E90073C0881E}"/>
              </a:ext>
            </a:extLst>
          </p:cNvPr>
          <p:cNvSpPr txBox="1"/>
          <p:nvPr/>
        </p:nvSpPr>
        <p:spPr>
          <a:xfrm>
            <a:off x="0" y="5908406"/>
            <a:ext cx="1376402" cy="923330"/>
          </a:xfrm>
          <a:prstGeom prst="rect">
            <a:avLst/>
          </a:prstGeom>
          <a:noFill/>
        </p:spPr>
        <p:txBody>
          <a:bodyPr wrap="none" rtlCol="0">
            <a:spAutoFit/>
          </a:bodyPr>
          <a:lstStyle/>
          <a:p>
            <a:r>
              <a:rPr lang="en-US" dirty="0">
                <a:solidFill>
                  <a:schemeClr val="accent1"/>
                </a:solidFill>
                <a:latin typeface="+mj-lt"/>
              </a:rPr>
              <a:t>E = Expected</a:t>
            </a:r>
          </a:p>
          <a:p>
            <a:r>
              <a:rPr lang="en-US" dirty="0">
                <a:solidFill>
                  <a:schemeClr val="accent4"/>
                </a:solidFill>
                <a:latin typeface="+mj-lt"/>
              </a:rPr>
              <a:t>I = Impaired</a:t>
            </a:r>
          </a:p>
          <a:p>
            <a:r>
              <a:rPr lang="en-US" dirty="0">
                <a:solidFill>
                  <a:srgbClr val="C00000"/>
                </a:solidFill>
                <a:latin typeface="+mj-lt"/>
              </a:rPr>
              <a:t>B = Blocked</a:t>
            </a:r>
          </a:p>
        </p:txBody>
      </p:sp>
      <p:cxnSp>
        <p:nvCxnSpPr>
          <p:cNvPr id="13" name="Straight Connector 12">
            <a:extLst>
              <a:ext uri="{FF2B5EF4-FFF2-40B4-BE49-F238E27FC236}">
                <a16:creationId xmlns:a16="http://schemas.microsoft.com/office/drawing/2014/main" id="{D5402389-EDD7-4A45-8FAF-851D85A5D3FB}"/>
              </a:ext>
            </a:extLst>
          </p:cNvPr>
          <p:cNvCxnSpPr/>
          <p:nvPr/>
        </p:nvCxnSpPr>
        <p:spPr>
          <a:xfrm>
            <a:off x="0" y="1576651"/>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Google Shape;84;p13">
            <a:extLst>
              <a:ext uri="{FF2B5EF4-FFF2-40B4-BE49-F238E27FC236}">
                <a16:creationId xmlns:a16="http://schemas.microsoft.com/office/drawing/2014/main" id="{D0D84C90-A3DF-5049-B58E-4678EDF5F494}"/>
              </a:ext>
            </a:extLst>
          </p:cNvPr>
          <p:cNvSpPr txBox="1"/>
          <p:nvPr/>
        </p:nvSpPr>
        <p:spPr>
          <a:xfrm>
            <a:off x="23099" y="687744"/>
            <a:ext cx="5514900" cy="855240"/>
          </a:xfrm>
          <a:prstGeom prst="rect">
            <a:avLst/>
          </a:prstGeom>
          <a:noFill/>
          <a:ln>
            <a:noFill/>
          </a:ln>
        </p:spPr>
        <p:txBody>
          <a:bodyPr spcFirstLastPara="1" wrap="square" lIns="91425" tIns="45700" rIns="91425" bIns="45700" anchor="t" anchorCtr="0">
            <a:noAutofit/>
          </a:bodyPr>
          <a:lstStyle/>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Bacteriophage Name: </a:t>
            </a:r>
            <a:r>
              <a:rPr lang="en-US" sz="1800" dirty="0">
                <a:solidFill>
                  <a:schemeClr val="dk1"/>
                </a:solidFill>
                <a:latin typeface="+mj-lt"/>
                <a:ea typeface="Georgia"/>
                <a:cs typeface="Georgia"/>
                <a:sym typeface="Georgia"/>
              </a:rPr>
              <a:t>Eleri </a:t>
            </a:r>
          </a:p>
          <a:p>
            <a:pPr marL="228600" marR="0" lvl="0" indent="-215900" algn="l" rtl="0">
              <a:lnSpc>
                <a:spcPct val="90000"/>
              </a:lnSpc>
              <a:spcBef>
                <a:spcPts val="0"/>
              </a:spcBef>
              <a:spcAft>
                <a:spcPts val="0"/>
              </a:spcAft>
              <a:buClr>
                <a:schemeClr val="dk1"/>
              </a:buClr>
              <a:buSzPts val="1800"/>
              <a:buFont typeface="Georgia"/>
              <a:buChar char="•"/>
            </a:pPr>
            <a:r>
              <a:rPr lang="en-US" b="1" dirty="0">
                <a:solidFill>
                  <a:schemeClr val="dk1"/>
                </a:solidFill>
                <a:latin typeface="+mj-lt"/>
                <a:ea typeface="Georgia"/>
                <a:cs typeface="Georgia"/>
                <a:sym typeface="Georgia"/>
              </a:rPr>
              <a:t>Cluster: </a:t>
            </a:r>
            <a:r>
              <a:rPr lang="en-US" dirty="0">
                <a:solidFill>
                  <a:schemeClr val="dk1"/>
                </a:solidFill>
                <a:latin typeface="+mj-lt"/>
                <a:ea typeface="Georgia"/>
                <a:cs typeface="Georgia"/>
                <a:sym typeface="Georgia"/>
              </a:rPr>
              <a:t>EA2</a:t>
            </a:r>
            <a:endParaRPr lang="en-US" i="1" dirty="0">
              <a:solidFill>
                <a:schemeClr val="dk1"/>
              </a:solidFill>
              <a:latin typeface="+mj-lt"/>
              <a:ea typeface="Georgia"/>
              <a:cs typeface="Georgia"/>
              <a:sym typeface="Georgia"/>
            </a:endParaRPr>
          </a:p>
          <a:p>
            <a:pPr marL="228600" lvl="0" indent="-215900">
              <a:lnSpc>
                <a:spcPct val="90000"/>
              </a:lnSpc>
              <a:buClr>
                <a:schemeClr val="dk1"/>
              </a:buClr>
              <a:buSzPts val="1800"/>
              <a:buFont typeface="Georgia"/>
              <a:buChar char="•"/>
            </a:pPr>
            <a:r>
              <a:rPr lang="en-US" sz="1800" b="1" dirty="0">
                <a:solidFill>
                  <a:schemeClr val="dk1"/>
                </a:solidFill>
                <a:latin typeface="+mj-lt"/>
                <a:ea typeface="Georgia"/>
                <a:cs typeface="Georgia"/>
                <a:sym typeface="Georgia"/>
              </a:rPr>
              <a:t>Host Bacterium: </a:t>
            </a:r>
            <a:r>
              <a:rPr lang="en-US" i="1" dirty="0">
                <a:solidFill>
                  <a:schemeClr val="dk1"/>
                </a:solidFill>
                <a:latin typeface="+mj-lt"/>
                <a:ea typeface="Georgia"/>
                <a:cs typeface="Georgia"/>
                <a:sym typeface="Georgia"/>
              </a:rPr>
              <a:t>Microbacterium foliorum</a:t>
            </a:r>
            <a:endParaRPr sz="1800" b="1" i="1" u="sng" dirty="0">
              <a:solidFill>
                <a:schemeClr val="dk1"/>
              </a:solidFill>
              <a:latin typeface="+mj-lt"/>
              <a:ea typeface="Georgia"/>
              <a:cs typeface="Georgia"/>
              <a:sym typeface="Georgia"/>
            </a:endParaRPr>
          </a:p>
          <a:p>
            <a:pPr marL="0" marR="0" lvl="0" indent="0" algn="l" rtl="0">
              <a:lnSpc>
                <a:spcPct val="90000"/>
              </a:lnSpc>
              <a:spcBef>
                <a:spcPts val="1000"/>
              </a:spcBef>
              <a:spcAft>
                <a:spcPts val="0"/>
              </a:spcAft>
              <a:buClr>
                <a:schemeClr val="dk1"/>
              </a:buClr>
              <a:buSzPts val="2000"/>
              <a:buFont typeface="Arial"/>
              <a:buNone/>
            </a:pPr>
            <a:endParaRPr sz="1800" dirty="0">
              <a:solidFill>
                <a:schemeClr val="dk1"/>
              </a:solidFill>
              <a:latin typeface="+mj-lt"/>
              <a:ea typeface="Georgia"/>
              <a:cs typeface="Georgia"/>
              <a:sym typeface="Georgia"/>
            </a:endParaRPr>
          </a:p>
        </p:txBody>
      </p:sp>
      <p:sp>
        <p:nvSpPr>
          <p:cNvPr id="2" name="Title 1">
            <a:extLst>
              <a:ext uri="{FF2B5EF4-FFF2-40B4-BE49-F238E27FC236}">
                <a16:creationId xmlns:a16="http://schemas.microsoft.com/office/drawing/2014/main" id="{69E97507-EA79-4AE6-A1D0-38DBC6C58CF2}"/>
              </a:ext>
            </a:extLst>
          </p:cNvPr>
          <p:cNvSpPr txBox="1">
            <a:spLocks/>
          </p:cNvSpPr>
          <p:nvPr/>
        </p:nvSpPr>
        <p:spPr>
          <a:xfrm>
            <a:off x="-1" y="137236"/>
            <a:ext cx="12191999" cy="491014"/>
          </a:xfrm>
          <a:prstGeom prst="rect">
            <a:avLst/>
          </a:prstGeom>
          <a:solidFill>
            <a:schemeClr val="tx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SAMPLE DATA CARD WITH “</a:t>
            </a:r>
            <a:r>
              <a:rPr lang="en-US" sz="2800" dirty="0">
                <a:solidFill>
                  <a:schemeClr val="accent4"/>
                </a:solidFill>
              </a:rPr>
              <a:t>IMPAIRED</a:t>
            </a:r>
            <a:r>
              <a:rPr lang="en-US" sz="2800" dirty="0">
                <a:solidFill>
                  <a:schemeClr val="bg1"/>
                </a:solidFill>
              </a:rPr>
              <a:t>” DIGEST PATTERN</a:t>
            </a:r>
          </a:p>
        </p:txBody>
      </p:sp>
    </p:spTree>
    <p:extLst>
      <p:ext uri="{BB962C8B-B14F-4D97-AF65-F5344CB8AC3E}">
        <p14:creationId xmlns:p14="http://schemas.microsoft.com/office/powerpoint/2010/main" val="146252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3" name="Google Shape;84;p13">
            <a:extLst>
              <a:ext uri="{FF2B5EF4-FFF2-40B4-BE49-F238E27FC236}">
                <a16:creationId xmlns:a16="http://schemas.microsoft.com/office/drawing/2014/main" id="{D3E25D9D-0EEC-BB43-A4FE-AC7C5DBA3D6D}"/>
              </a:ext>
            </a:extLst>
          </p:cNvPr>
          <p:cNvSpPr txBox="1"/>
          <p:nvPr/>
        </p:nvSpPr>
        <p:spPr>
          <a:xfrm>
            <a:off x="525258" y="729625"/>
            <a:ext cx="11033875" cy="855240"/>
          </a:xfrm>
          <a:prstGeom prst="rect">
            <a:avLst/>
          </a:prstGeom>
          <a:noFill/>
          <a:ln>
            <a:noFill/>
          </a:ln>
        </p:spPr>
        <p:txBody>
          <a:bodyPr spcFirstLastPara="1" wrap="square" lIns="91425" tIns="45700" rIns="91425" bIns="45700" anchor="t" anchorCtr="0">
            <a:noAutofit/>
          </a:bodyPr>
          <a:lstStyle/>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Title:</a:t>
            </a:r>
          </a:p>
          <a:p>
            <a:pPr marL="12700" marR="0" lvl="0" algn="l" rtl="0">
              <a:lnSpc>
                <a:spcPct val="90000"/>
              </a:lnSpc>
              <a:spcBef>
                <a:spcPts val="0"/>
              </a:spcBef>
              <a:spcAft>
                <a:spcPts val="0"/>
              </a:spcAft>
              <a:buClr>
                <a:schemeClr val="dk1"/>
              </a:buClr>
              <a:buSzPts val="1800"/>
            </a:pPr>
            <a:endParaRPr lang="en-US" sz="1800"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sz="1800" b="1" dirty="0">
                <a:solidFill>
                  <a:schemeClr val="dk1"/>
                </a:solidFill>
                <a:latin typeface="+mj-lt"/>
                <a:ea typeface="Georgia"/>
                <a:cs typeface="Georgia"/>
                <a:sym typeface="Georgia"/>
              </a:rPr>
              <a:t>Authors:</a:t>
            </a: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Author Affiliations:</a:t>
            </a:r>
            <a:br>
              <a:rPr lang="en-US" b="1" dirty="0">
                <a:solidFill>
                  <a:schemeClr val="dk1"/>
                </a:solidFill>
                <a:latin typeface="+mj-lt"/>
                <a:ea typeface="Georgia"/>
                <a:cs typeface="Georgia"/>
                <a:sym typeface="Georgia"/>
              </a:rPr>
            </a:b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Corresponding Author Email:</a:t>
            </a: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dirty="0">
              <a:solidFill>
                <a:schemeClr val="dk1"/>
              </a:solidFill>
              <a:latin typeface="+mj-lt"/>
              <a:ea typeface="Georgia"/>
              <a:cs typeface="Georgia"/>
              <a:sym typeface="Georgia"/>
            </a:endParaRPr>
          </a:p>
        </p:txBody>
      </p:sp>
      <p:sp>
        <p:nvSpPr>
          <p:cNvPr id="3" name="Title 1">
            <a:extLst>
              <a:ext uri="{FF2B5EF4-FFF2-40B4-BE49-F238E27FC236}">
                <a16:creationId xmlns:a16="http://schemas.microsoft.com/office/drawing/2014/main" id="{C4F115DE-D56F-8BFB-23F9-2B093A981930}"/>
              </a:ext>
            </a:extLst>
          </p:cNvPr>
          <p:cNvSpPr txBox="1">
            <a:spLocks/>
          </p:cNvSpPr>
          <p:nvPr/>
        </p:nvSpPr>
        <p:spPr>
          <a:xfrm>
            <a:off x="-1" y="137236"/>
            <a:ext cx="12191999" cy="491014"/>
          </a:xfrm>
          <a:prstGeom prst="rect">
            <a:avLst/>
          </a:prstGeom>
          <a:solidFill>
            <a:srgbClr val="38837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AUTHOR CARD</a:t>
            </a:r>
          </a:p>
        </p:txBody>
      </p:sp>
    </p:spTree>
    <p:extLst>
      <p:ext uri="{BB962C8B-B14F-4D97-AF65-F5344CB8AC3E}">
        <p14:creationId xmlns:p14="http://schemas.microsoft.com/office/powerpoint/2010/main" val="82979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3" name="TextBox 2">
            <a:extLst>
              <a:ext uri="{FF2B5EF4-FFF2-40B4-BE49-F238E27FC236}">
                <a16:creationId xmlns:a16="http://schemas.microsoft.com/office/drawing/2014/main" id="{1A9FF09B-8E68-0C44-970B-EA730DE60E58}"/>
              </a:ext>
            </a:extLst>
          </p:cNvPr>
          <p:cNvSpPr txBox="1"/>
          <p:nvPr/>
        </p:nvSpPr>
        <p:spPr>
          <a:xfrm>
            <a:off x="1993667" y="2329240"/>
            <a:ext cx="1486112" cy="338554"/>
          </a:xfrm>
          <a:prstGeom prst="rect">
            <a:avLst/>
          </a:prstGeom>
          <a:noFill/>
        </p:spPr>
        <p:txBody>
          <a:bodyPr wrap="none" rtlCol="0">
            <a:spAutoFit/>
          </a:bodyPr>
          <a:lstStyle/>
          <a:p>
            <a:r>
              <a:rPr lang="en-US" sz="1600" dirty="0">
                <a:latin typeface="+mj-lt"/>
              </a:rPr>
              <a:t>Enzyme Used    </a:t>
            </a:r>
          </a:p>
        </p:txBody>
      </p:sp>
      <p:sp>
        <p:nvSpPr>
          <p:cNvPr id="12" name="TextBox 11">
            <a:extLst>
              <a:ext uri="{FF2B5EF4-FFF2-40B4-BE49-F238E27FC236}">
                <a16:creationId xmlns:a16="http://schemas.microsoft.com/office/drawing/2014/main" id="{31234AB1-0F36-0C43-8420-4D55831ED3DE}"/>
              </a:ext>
            </a:extLst>
          </p:cNvPr>
          <p:cNvSpPr txBox="1"/>
          <p:nvPr/>
        </p:nvSpPr>
        <p:spPr>
          <a:xfrm>
            <a:off x="1993667" y="2732909"/>
            <a:ext cx="1314591" cy="338554"/>
          </a:xfrm>
          <a:prstGeom prst="rect">
            <a:avLst/>
          </a:prstGeom>
          <a:noFill/>
        </p:spPr>
        <p:txBody>
          <a:bodyPr wrap="none" rtlCol="0">
            <a:spAutoFit/>
          </a:bodyPr>
          <a:lstStyle/>
          <a:p>
            <a:r>
              <a:rPr lang="en-US" sz="1600" dirty="0">
                <a:latin typeface="+mj-lt"/>
              </a:rPr>
              <a:t>Cut Pattern    </a:t>
            </a:r>
          </a:p>
        </p:txBody>
      </p:sp>
      <p:sp>
        <p:nvSpPr>
          <p:cNvPr id="15" name="TextBox 14">
            <a:extLst>
              <a:ext uri="{FF2B5EF4-FFF2-40B4-BE49-F238E27FC236}">
                <a16:creationId xmlns:a16="http://schemas.microsoft.com/office/drawing/2014/main" id="{2968C99B-9D17-6041-BD4E-49F3506A97D1}"/>
              </a:ext>
            </a:extLst>
          </p:cNvPr>
          <p:cNvSpPr txBox="1"/>
          <p:nvPr/>
        </p:nvSpPr>
        <p:spPr>
          <a:xfrm>
            <a:off x="8151605" y="1786962"/>
            <a:ext cx="1478033" cy="369332"/>
          </a:xfrm>
          <a:prstGeom prst="rect">
            <a:avLst/>
          </a:prstGeom>
          <a:noFill/>
        </p:spPr>
        <p:txBody>
          <a:bodyPr wrap="none" rtlCol="0">
            <a:spAutoFit/>
          </a:bodyPr>
          <a:lstStyle/>
          <a:p>
            <a:r>
              <a:rPr lang="en-US" b="1" u="sng" dirty="0">
                <a:latin typeface="+mj-lt"/>
              </a:rPr>
              <a:t>Virtual Digest</a:t>
            </a:r>
          </a:p>
        </p:txBody>
      </p:sp>
      <p:sp>
        <p:nvSpPr>
          <p:cNvPr id="16" name="TextBox 15">
            <a:extLst>
              <a:ext uri="{FF2B5EF4-FFF2-40B4-BE49-F238E27FC236}">
                <a16:creationId xmlns:a16="http://schemas.microsoft.com/office/drawing/2014/main" id="{34D9C3FE-0160-FF45-B32A-4A92A311FA82}"/>
              </a:ext>
            </a:extLst>
          </p:cNvPr>
          <p:cNvSpPr txBox="1"/>
          <p:nvPr/>
        </p:nvSpPr>
        <p:spPr>
          <a:xfrm>
            <a:off x="4114738" y="1786962"/>
            <a:ext cx="1439561" cy="369332"/>
          </a:xfrm>
          <a:prstGeom prst="rect">
            <a:avLst/>
          </a:prstGeom>
          <a:noFill/>
        </p:spPr>
        <p:txBody>
          <a:bodyPr wrap="none" rtlCol="0">
            <a:spAutoFit/>
          </a:bodyPr>
          <a:lstStyle/>
          <a:p>
            <a:r>
              <a:rPr lang="en-US" b="1" u="sng" dirty="0">
                <a:latin typeface="+mj-lt"/>
              </a:rPr>
              <a:t>Actual Digest</a:t>
            </a:r>
          </a:p>
        </p:txBody>
      </p:sp>
      <p:sp>
        <p:nvSpPr>
          <p:cNvPr id="10" name="TextBox 9">
            <a:extLst>
              <a:ext uri="{FF2B5EF4-FFF2-40B4-BE49-F238E27FC236}">
                <a16:creationId xmlns:a16="http://schemas.microsoft.com/office/drawing/2014/main" id="{4A2A4A0E-CA67-0449-BE26-C60B260757B5}"/>
              </a:ext>
            </a:extLst>
          </p:cNvPr>
          <p:cNvSpPr txBox="1"/>
          <p:nvPr/>
        </p:nvSpPr>
        <p:spPr>
          <a:xfrm>
            <a:off x="0" y="5908406"/>
            <a:ext cx="1376402" cy="923330"/>
          </a:xfrm>
          <a:prstGeom prst="rect">
            <a:avLst/>
          </a:prstGeom>
          <a:noFill/>
        </p:spPr>
        <p:txBody>
          <a:bodyPr wrap="none" rtlCol="0">
            <a:spAutoFit/>
          </a:bodyPr>
          <a:lstStyle/>
          <a:p>
            <a:r>
              <a:rPr lang="en-US" dirty="0">
                <a:latin typeface="+mj-lt"/>
              </a:rPr>
              <a:t>E = Expected</a:t>
            </a:r>
          </a:p>
          <a:p>
            <a:r>
              <a:rPr lang="en-US" dirty="0">
                <a:solidFill>
                  <a:schemeClr val="accent4"/>
                </a:solidFill>
                <a:latin typeface="+mj-lt"/>
              </a:rPr>
              <a:t>I = Impaired</a:t>
            </a:r>
          </a:p>
          <a:p>
            <a:r>
              <a:rPr lang="en-US" dirty="0">
                <a:solidFill>
                  <a:srgbClr val="C00000"/>
                </a:solidFill>
                <a:latin typeface="+mj-lt"/>
              </a:rPr>
              <a:t>B = Blocked</a:t>
            </a:r>
          </a:p>
        </p:txBody>
      </p:sp>
      <p:cxnSp>
        <p:nvCxnSpPr>
          <p:cNvPr id="9" name="Straight Connector 8">
            <a:extLst>
              <a:ext uri="{FF2B5EF4-FFF2-40B4-BE49-F238E27FC236}">
                <a16:creationId xmlns:a16="http://schemas.microsoft.com/office/drawing/2014/main" id="{E7C8CFE9-AD90-B64C-A607-ED5CF994F870}"/>
              </a:ext>
            </a:extLst>
          </p:cNvPr>
          <p:cNvCxnSpPr/>
          <p:nvPr/>
        </p:nvCxnSpPr>
        <p:spPr>
          <a:xfrm>
            <a:off x="0" y="1576651"/>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Google Shape;84;p13">
            <a:extLst>
              <a:ext uri="{FF2B5EF4-FFF2-40B4-BE49-F238E27FC236}">
                <a16:creationId xmlns:a16="http://schemas.microsoft.com/office/drawing/2014/main" id="{D3E25D9D-0EEC-BB43-A4FE-AC7C5DBA3D6D}"/>
              </a:ext>
            </a:extLst>
          </p:cNvPr>
          <p:cNvSpPr txBox="1"/>
          <p:nvPr/>
        </p:nvSpPr>
        <p:spPr>
          <a:xfrm>
            <a:off x="23099" y="687744"/>
            <a:ext cx="5514900" cy="855240"/>
          </a:xfrm>
          <a:prstGeom prst="rect">
            <a:avLst/>
          </a:prstGeom>
          <a:noFill/>
          <a:ln>
            <a:noFill/>
          </a:ln>
        </p:spPr>
        <p:txBody>
          <a:bodyPr spcFirstLastPara="1" wrap="square" lIns="91425" tIns="45700" rIns="91425" bIns="45700" anchor="t" anchorCtr="0">
            <a:noAutofit/>
          </a:bodyPr>
          <a:lstStyle/>
          <a:p>
            <a:pPr marL="228600" marR="0" lvl="0" indent="-215900" algn="l" rtl="0">
              <a:lnSpc>
                <a:spcPct val="90000"/>
              </a:lnSpc>
              <a:spcBef>
                <a:spcPts val="0"/>
              </a:spcBef>
              <a:spcAft>
                <a:spcPts val="0"/>
              </a:spcAft>
              <a:buClr>
                <a:schemeClr val="dk1"/>
              </a:buClr>
              <a:buSzPts val="1800"/>
              <a:buFont typeface="Georgia"/>
              <a:buChar char="•"/>
            </a:pPr>
            <a:r>
              <a:rPr lang="en-US" sz="1800" b="1" dirty="0">
                <a:solidFill>
                  <a:schemeClr val="dk1"/>
                </a:solidFill>
                <a:latin typeface="+mj-lt"/>
                <a:ea typeface="Georgia"/>
                <a:cs typeface="Georgia"/>
                <a:sym typeface="Georgia"/>
              </a:rPr>
              <a:t>Bacteriophage Name:</a:t>
            </a:r>
            <a:endParaRPr lang="en-US" sz="1800" dirty="0">
              <a:solidFill>
                <a:schemeClr val="dk1"/>
              </a:solidFill>
              <a:latin typeface="+mj-lt"/>
              <a:ea typeface="Georgia"/>
              <a:cs typeface="Georgia"/>
              <a:sym typeface="Georgia"/>
            </a:endParaRPr>
          </a:p>
          <a:p>
            <a:pPr marL="228600" marR="0" lvl="0" indent="-215900" algn="l" rtl="0">
              <a:lnSpc>
                <a:spcPct val="90000"/>
              </a:lnSpc>
              <a:spcBef>
                <a:spcPts val="0"/>
              </a:spcBef>
              <a:spcAft>
                <a:spcPts val="0"/>
              </a:spcAft>
              <a:buClr>
                <a:schemeClr val="dk1"/>
              </a:buClr>
              <a:buSzPts val="1800"/>
              <a:buFont typeface="Georgia"/>
              <a:buChar char="•"/>
            </a:pPr>
            <a:r>
              <a:rPr lang="en-US" b="1" dirty="0">
                <a:solidFill>
                  <a:schemeClr val="dk1"/>
                </a:solidFill>
                <a:latin typeface="+mj-lt"/>
                <a:ea typeface="Georgia"/>
                <a:cs typeface="Georgia"/>
                <a:sym typeface="Georgia"/>
              </a:rPr>
              <a:t>Cluster:</a:t>
            </a:r>
            <a:endParaRPr lang="en-US" i="1" dirty="0">
              <a:solidFill>
                <a:schemeClr val="dk1"/>
              </a:solidFill>
              <a:latin typeface="+mj-lt"/>
              <a:ea typeface="Georgia"/>
              <a:cs typeface="Georgia"/>
              <a:sym typeface="Georgia"/>
            </a:endParaRPr>
          </a:p>
          <a:p>
            <a:pPr marL="228600" lvl="0" indent="-215900">
              <a:lnSpc>
                <a:spcPct val="90000"/>
              </a:lnSpc>
              <a:buClr>
                <a:schemeClr val="dk1"/>
              </a:buClr>
              <a:buSzPts val="1800"/>
              <a:buFont typeface="Georgia"/>
              <a:buChar char="•"/>
            </a:pPr>
            <a:r>
              <a:rPr lang="en-US" sz="1800" b="1" dirty="0">
                <a:solidFill>
                  <a:schemeClr val="dk1"/>
                </a:solidFill>
                <a:latin typeface="+mj-lt"/>
                <a:ea typeface="Georgia"/>
                <a:cs typeface="Georgia"/>
                <a:sym typeface="Georgia"/>
              </a:rPr>
              <a:t>Host Bacterium:</a:t>
            </a:r>
            <a:endParaRPr sz="1800" dirty="0">
              <a:solidFill>
                <a:schemeClr val="dk1"/>
              </a:solidFill>
              <a:latin typeface="+mj-lt"/>
              <a:ea typeface="Georgia"/>
              <a:cs typeface="Georgia"/>
              <a:sym typeface="Georgia"/>
            </a:endParaRPr>
          </a:p>
        </p:txBody>
      </p:sp>
      <p:sp>
        <p:nvSpPr>
          <p:cNvPr id="4" name="Title 1">
            <a:extLst>
              <a:ext uri="{FF2B5EF4-FFF2-40B4-BE49-F238E27FC236}">
                <a16:creationId xmlns:a16="http://schemas.microsoft.com/office/drawing/2014/main" id="{4BF66997-CC9A-C6A3-1BE2-982A317C589F}"/>
              </a:ext>
            </a:extLst>
          </p:cNvPr>
          <p:cNvSpPr txBox="1">
            <a:spLocks/>
          </p:cNvSpPr>
          <p:nvPr/>
        </p:nvSpPr>
        <p:spPr>
          <a:xfrm>
            <a:off x="-1" y="137236"/>
            <a:ext cx="12191999" cy="491014"/>
          </a:xfrm>
          <a:prstGeom prst="rect">
            <a:avLst/>
          </a:prstGeom>
          <a:solidFill>
            <a:srgbClr val="38837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DATA CARD</a:t>
            </a:r>
          </a:p>
        </p:txBody>
      </p:sp>
    </p:spTree>
    <p:extLst>
      <p:ext uri="{BB962C8B-B14F-4D97-AF65-F5344CB8AC3E}">
        <p14:creationId xmlns:p14="http://schemas.microsoft.com/office/powerpoint/2010/main" val="298794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3" name="Google Shape;84;p13">
            <a:extLst>
              <a:ext uri="{FF2B5EF4-FFF2-40B4-BE49-F238E27FC236}">
                <a16:creationId xmlns:a16="http://schemas.microsoft.com/office/drawing/2014/main" id="{D3E25D9D-0EEC-BB43-A4FE-AC7C5DBA3D6D}"/>
              </a:ext>
            </a:extLst>
          </p:cNvPr>
          <p:cNvSpPr txBox="1"/>
          <p:nvPr/>
        </p:nvSpPr>
        <p:spPr>
          <a:xfrm>
            <a:off x="525258" y="729625"/>
            <a:ext cx="11033875" cy="855240"/>
          </a:xfrm>
          <a:prstGeom prst="rect">
            <a:avLst/>
          </a:prstGeom>
          <a:noFill/>
          <a:ln>
            <a:noFill/>
          </a:ln>
        </p:spPr>
        <p:txBody>
          <a:bodyPr spcFirstLastPara="1" wrap="square" lIns="91425" tIns="45700" rIns="91425" bIns="45700" anchor="t" anchorCtr="0">
            <a:noAutofit/>
          </a:bodyPr>
          <a:lstStyle/>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Description of Data and Observations: </a:t>
            </a:r>
            <a:br>
              <a:rPr lang="en-US" b="1" dirty="0">
                <a:solidFill>
                  <a:schemeClr val="dk1"/>
                </a:solidFill>
                <a:latin typeface="+mj-lt"/>
                <a:ea typeface="Georgia"/>
                <a:cs typeface="Georgia"/>
                <a:sym typeface="Georgia"/>
              </a:rPr>
            </a:br>
            <a:r>
              <a:rPr lang="en-US" sz="1400" b="1" i="1" dirty="0">
                <a:solidFill>
                  <a:schemeClr val="bg1">
                    <a:lumMod val="50000"/>
                  </a:schemeClr>
                </a:solidFill>
                <a:latin typeface="+mj-lt"/>
                <a:ea typeface="Georgia"/>
                <a:cs typeface="Georgia"/>
                <a:sym typeface="Georgia"/>
              </a:rPr>
              <a:t>Replace this text with a brief description of your data and your interpretation</a:t>
            </a:r>
            <a:r>
              <a:rPr lang="en-US" b="1" i="1" dirty="0">
                <a:solidFill>
                  <a:schemeClr val="bg1">
                    <a:lumMod val="50000"/>
                  </a:schemeClr>
                </a:solidFill>
                <a:latin typeface="+mj-lt"/>
                <a:ea typeface="Georgia"/>
                <a:cs typeface="Georgia"/>
                <a:sym typeface="Georgia"/>
              </a:rPr>
              <a:t>.</a:t>
            </a:r>
          </a:p>
          <a:p>
            <a:pPr marL="12700" marR="0" lvl="0" algn="l" rtl="0">
              <a:lnSpc>
                <a:spcPct val="90000"/>
              </a:lnSpc>
              <a:spcBef>
                <a:spcPts val="0"/>
              </a:spcBef>
              <a:spcAft>
                <a:spcPts val="0"/>
              </a:spcAft>
              <a:buClr>
                <a:schemeClr val="dk1"/>
              </a:buClr>
              <a:buSzPts val="1800"/>
            </a:pPr>
            <a:endParaRPr lang="en-US" b="1" i="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i="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Methods: </a:t>
            </a:r>
            <a:br>
              <a:rPr lang="en-US" b="1" dirty="0">
                <a:solidFill>
                  <a:schemeClr val="dk1"/>
                </a:solidFill>
                <a:latin typeface="+mj-lt"/>
                <a:ea typeface="Georgia"/>
                <a:cs typeface="Georgia"/>
                <a:sym typeface="Georgia"/>
              </a:rPr>
            </a:br>
            <a:r>
              <a:rPr lang="en-US" sz="1400" b="1" i="1" dirty="0">
                <a:solidFill>
                  <a:schemeClr val="bg1">
                    <a:lumMod val="50000"/>
                  </a:schemeClr>
                </a:solidFill>
                <a:latin typeface="+mj-lt"/>
                <a:ea typeface="Georgia"/>
                <a:cs typeface="Georgia"/>
                <a:sym typeface="Georgia"/>
              </a:rPr>
              <a:t>Replace this text with any deviations from the protocol for restriction digests or data analyses. Otherwise, state no “no deviations for standard protocol”</a:t>
            </a: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r>
              <a:rPr lang="en-US" b="1" dirty="0">
                <a:solidFill>
                  <a:schemeClr val="dk1"/>
                </a:solidFill>
                <a:latin typeface="+mj-lt"/>
                <a:ea typeface="Georgia"/>
                <a:cs typeface="Georgia"/>
                <a:sym typeface="Georgia"/>
              </a:rPr>
              <a:t>References: </a:t>
            </a:r>
            <a:br>
              <a:rPr lang="en-US" b="1" dirty="0">
                <a:solidFill>
                  <a:schemeClr val="dk1"/>
                </a:solidFill>
                <a:latin typeface="+mj-lt"/>
                <a:ea typeface="Georgia"/>
                <a:cs typeface="Georgia"/>
                <a:sym typeface="Georgia"/>
              </a:rPr>
            </a:br>
            <a:r>
              <a:rPr lang="en-US" sz="1400" b="1" i="1" dirty="0">
                <a:solidFill>
                  <a:schemeClr val="bg1">
                    <a:lumMod val="50000"/>
                  </a:schemeClr>
                </a:solidFill>
                <a:latin typeface="+mj-lt"/>
                <a:ea typeface="Georgia"/>
                <a:cs typeface="Georgia"/>
                <a:sym typeface="Georgia"/>
              </a:rPr>
              <a:t>Replace this text with any relevant references</a:t>
            </a: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b="1" dirty="0">
              <a:solidFill>
                <a:schemeClr val="dk1"/>
              </a:solidFill>
              <a:latin typeface="+mj-lt"/>
              <a:ea typeface="Georgia"/>
              <a:cs typeface="Georgia"/>
              <a:sym typeface="Georgia"/>
            </a:endParaRPr>
          </a:p>
          <a:p>
            <a:pPr marL="12700" marR="0" lvl="0" algn="l" rtl="0">
              <a:lnSpc>
                <a:spcPct val="90000"/>
              </a:lnSpc>
              <a:spcBef>
                <a:spcPts val="0"/>
              </a:spcBef>
              <a:spcAft>
                <a:spcPts val="0"/>
              </a:spcAft>
              <a:buClr>
                <a:schemeClr val="dk1"/>
              </a:buClr>
              <a:buSzPts val="1800"/>
            </a:pPr>
            <a:endParaRPr lang="en-US" dirty="0">
              <a:solidFill>
                <a:schemeClr val="dk1"/>
              </a:solidFill>
              <a:latin typeface="+mj-lt"/>
              <a:ea typeface="Georgia"/>
              <a:cs typeface="Georgia"/>
              <a:sym typeface="Georgia"/>
            </a:endParaRPr>
          </a:p>
        </p:txBody>
      </p:sp>
      <p:sp>
        <p:nvSpPr>
          <p:cNvPr id="3" name="Title 1">
            <a:extLst>
              <a:ext uri="{FF2B5EF4-FFF2-40B4-BE49-F238E27FC236}">
                <a16:creationId xmlns:a16="http://schemas.microsoft.com/office/drawing/2014/main" id="{8C618204-FD8A-8B6E-2CEF-21B6E439DE70}"/>
              </a:ext>
            </a:extLst>
          </p:cNvPr>
          <p:cNvSpPr txBox="1">
            <a:spLocks/>
          </p:cNvSpPr>
          <p:nvPr/>
        </p:nvSpPr>
        <p:spPr>
          <a:xfrm>
            <a:off x="-1" y="137236"/>
            <a:ext cx="12191999" cy="491014"/>
          </a:xfrm>
          <a:prstGeom prst="rect">
            <a:avLst/>
          </a:prstGeom>
          <a:solidFill>
            <a:srgbClr val="38837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DATA DESCRIPTIONS CARD</a:t>
            </a:r>
          </a:p>
        </p:txBody>
      </p:sp>
    </p:spTree>
    <p:extLst>
      <p:ext uri="{BB962C8B-B14F-4D97-AF65-F5344CB8AC3E}">
        <p14:creationId xmlns:p14="http://schemas.microsoft.com/office/powerpoint/2010/main" val="2680413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1046</Words>
  <Application>Microsoft Macintosh PowerPoint</Application>
  <PresentationFormat>Widescreen</PresentationFormat>
  <Paragraphs>103</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Nucleotide Modifications Data Card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Sivanathan, Vic</dc:creator>
  <cp:lastModifiedBy>Sivanathan, Vic</cp:lastModifiedBy>
  <cp:revision>23</cp:revision>
  <dcterms:created xsi:type="dcterms:W3CDTF">2022-01-13T01:59:33Z</dcterms:created>
  <dcterms:modified xsi:type="dcterms:W3CDTF">2024-06-06T17:38:23Z</dcterms:modified>
</cp:coreProperties>
</file>