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86" r:id="rId2"/>
    <p:sldId id="281" r:id="rId3"/>
    <p:sldId id="282" r:id="rId4"/>
    <p:sldId id="283" r:id="rId5"/>
    <p:sldId id="284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8"/>
    <p:restoredTop sz="94697"/>
  </p:normalViewPr>
  <p:slideViewPr>
    <p:cSldViewPr snapToGrid="0" snapToObjects="1">
      <p:cViewPr varScale="1">
        <p:scale>
          <a:sx n="119" d="100"/>
          <a:sy n="119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988C2-27F2-D64D-9074-68EAA1265505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63E8B-7408-6A48-AAA7-225398787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13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48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7487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001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78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42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7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0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8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3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4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77C1-4C03-E246-97B3-6241A4F9C0DC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2C7B-E9DF-5C47-B14D-572E7322F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4;p13">
            <a:extLst>
              <a:ext uri="{FF2B5EF4-FFF2-40B4-BE49-F238E27FC236}">
                <a16:creationId xmlns:a16="http://schemas.microsoft.com/office/drawing/2014/main" id="{D3E25D9D-0EEC-BB43-A4FE-AC7C5DBA3D6D}"/>
              </a:ext>
            </a:extLst>
          </p:cNvPr>
          <p:cNvSpPr txBox="1"/>
          <p:nvPr/>
        </p:nvSpPr>
        <p:spPr>
          <a:xfrm>
            <a:off x="579062" y="2101225"/>
            <a:ext cx="11033875" cy="132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b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Successful/</a:t>
            </a:r>
            <a:r>
              <a:rPr lang="en-US" sz="1600" b="1" dirty="0" err="1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Unsuccessul</a:t>
            </a:r>
            <a:r>
              <a:rPr lang="en-US" sz="1600" b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 </a:t>
            </a: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Lysogen Preparation for </a:t>
            </a:r>
            <a:r>
              <a:rPr lang="en-US" sz="1600" b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Jerole</a:t>
            </a: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, a subcluster </a:t>
            </a:r>
            <a:r>
              <a:rPr lang="en-US" sz="1600" b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AS2</a:t>
            </a:r>
            <a:r>
              <a:rPr lang="en-US" sz="1600" b="1" dirty="0">
                <a:solidFill>
                  <a:schemeClr val="dk1"/>
                </a:solidFill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 phage isolated using </a:t>
            </a:r>
            <a:r>
              <a:rPr lang="en-US" sz="1600" b="1" i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Arthrobacter globiformis </a:t>
            </a:r>
            <a:r>
              <a:rPr lang="en-US" sz="1600" b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B-2979</a:t>
            </a: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Bethany Wise, </a:t>
            </a:r>
            <a:r>
              <a:rPr lang="en-US" sz="1600" dirty="0" err="1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Viknesh</a:t>
            </a:r>
            <a:r>
              <a:rPr lang="en-US" sz="1600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 Sivanathan</a:t>
            </a: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i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Center for the Advancement of Science, Leadership and Culture, Howard Hughes Medical Institute</a:t>
            </a:r>
            <a:br>
              <a:rPr lang="en-US" sz="1600" i="1" dirty="0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</a:br>
            <a:endParaRPr lang="en-US" sz="1600" i="1" dirty="0">
              <a:solidFill>
                <a:schemeClr val="dk1"/>
              </a:solidFill>
              <a:highlight>
                <a:srgbClr val="C0C0C0"/>
              </a:highlight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i="1" dirty="0" err="1">
                <a:solidFill>
                  <a:schemeClr val="dk1"/>
                </a:solidFill>
                <a:highlight>
                  <a:srgbClr val="C0C0C0"/>
                </a:highlight>
                <a:latin typeface="Calibri Light" panose="020F0302020204030204" pitchFamily="34" charset="0"/>
                <a:ea typeface="Georgia"/>
                <a:cs typeface="Calibri Light" panose="020F0302020204030204" pitchFamily="34" charset="0"/>
                <a:sym typeface="Georgia"/>
              </a:rPr>
              <a:t>sivanathanv@hhmi.org</a:t>
            </a:r>
            <a:endParaRPr lang="en-US" sz="1600" i="1" dirty="0">
              <a:solidFill>
                <a:schemeClr val="dk1"/>
              </a:solidFill>
              <a:highlight>
                <a:srgbClr val="C0C0C0"/>
              </a:highlight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  <a:p>
            <a:pPr marL="12700" algn="ctr">
              <a:lnSpc>
                <a:spcPct val="9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libri Light" panose="020F0302020204030204" pitchFamily="34" charset="0"/>
              <a:ea typeface="Georgia"/>
              <a:cs typeface="Calibri Light" panose="020F0302020204030204" pitchFamily="34" charset="0"/>
              <a:sym typeface="Georgi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F115DE-D56F-8BFB-23F9-2B093A981930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7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AUTHOR CARD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9F68D-F341-3C7F-2ED0-A2AE68E4CDDD}"/>
              </a:ext>
            </a:extLst>
          </p:cNvPr>
          <p:cNvSpPr txBox="1"/>
          <p:nvPr/>
        </p:nvSpPr>
        <p:spPr>
          <a:xfrm>
            <a:off x="105196" y="1037087"/>
            <a:ext cx="11981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TO USE THIS DATACARD TEMPLATE,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REPLACE ALL HGHLIGHTED TEXT WITH THE APPROPRIATE INFORMATION FOR YOUR DATASET</a:t>
            </a:r>
          </a:p>
        </p:txBody>
      </p:sp>
    </p:spTree>
    <p:extLst>
      <p:ext uri="{BB962C8B-B14F-4D97-AF65-F5344CB8AC3E}">
        <p14:creationId xmlns:p14="http://schemas.microsoft.com/office/powerpoint/2010/main" val="340913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Spot Plate for Mesa Formation (Protocol 11.1)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070374"/>
              </p:ext>
            </p:extLst>
          </p:nvPr>
        </p:nvGraphicFramePr>
        <p:xfrm>
          <a:off x="6011333" y="2081969"/>
          <a:ext cx="5452533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Phage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Jerole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days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Candidate lysogens for phage Jerole were generated by spotting a dilution series of a lysate for phage Jerole onto top agar supplemented with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Arthrobacter globiformis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B-2797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. At the lower dilutions, clearings with a light mesa and some individual colonies were observed after incubation for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days at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30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˚C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26146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89B7BA5-F891-2B64-A688-CFC2879E5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2" t="5436" r="14488"/>
          <a:stretch/>
        </p:blipFill>
        <p:spPr>
          <a:xfrm>
            <a:off x="1549400" y="2081969"/>
            <a:ext cx="3927979" cy="38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5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Colony Isolation from Spot Plate Clearing via Streak Plate (Protocol 11.1)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FCBF1-1D7F-705C-E1EE-FF6154774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0391" r="13006"/>
          <a:stretch/>
        </p:blipFill>
        <p:spPr>
          <a:xfrm>
            <a:off x="1549400" y="2081969"/>
            <a:ext cx="3927979" cy="383137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F7A2D3-F0CD-59FB-331B-B82EBE1FB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81175"/>
              </p:ext>
            </p:extLst>
          </p:nvPr>
        </p:nvGraphicFramePr>
        <p:xfrm>
          <a:off x="6011333" y="2081969"/>
          <a:ext cx="5452533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2760133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˚C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days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214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From the mesa for the undiluted spot, bacterial cells (candidate lysogens) were gathered and streaked onto a plate, which was incubated at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30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˚C for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days for colony formation.</a:t>
                      </a: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7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57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Colony Purification of Four Candidate Lysogens via Streak Plate (Protocol 11.1)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F7A2D3-F0CD-59FB-331B-B82EBE1FB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352875"/>
              </p:ext>
            </p:extLst>
          </p:nvPr>
        </p:nvGraphicFramePr>
        <p:xfrm>
          <a:off x="6011333" y="2081969"/>
          <a:ext cx="5452533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2760133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˚C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85227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days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214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b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Of the colonies that formed for bacteria collected from the mesa, four were selected and purified by another round of streaking. Plates were incubated at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30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˚C for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days.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3394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AF7629-F499-2E91-0115-3D53D44CB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7" r="12963"/>
          <a:stretch/>
        </p:blipFill>
        <p:spPr>
          <a:xfrm>
            <a:off x="1549401" y="2081968"/>
            <a:ext cx="3922618" cy="38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75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Lysogen Determination via Phage Release (Protocol 11.3)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507925"/>
              </p:ext>
            </p:extLst>
          </p:nvPr>
        </p:nvGraphicFramePr>
        <p:xfrm>
          <a:off x="6011333" y="2081969"/>
          <a:ext cx="5452533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Negative Control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 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culture supernatant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4231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Candidate Lysogens A  - D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Lysogen culture supernatant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033583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Description: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</a:b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 colony for each candidate lysogen was used to inoculate a liquid culture.  After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days of incubation at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30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˚C with shaking, the resulting cultures was spun and filtered, and the filtrate for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one candidate (candidate D)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tested positive for the presence of phage in a spot titer assay.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4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E151CE-9906-1EA0-7FE6-4F96F243F531}"/>
              </a:ext>
            </a:extLst>
          </p:cNvPr>
          <p:cNvSpPr txBox="1"/>
          <p:nvPr/>
        </p:nvSpPr>
        <p:spPr>
          <a:xfrm>
            <a:off x="118535" y="4776623"/>
            <a:ext cx="54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C0C0C0"/>
                </a:highlight>
                <a:latin typeface="+mj-lt"/>
              </a:rPr>
              <a:t>Jerole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40805-85B3-A3D5-5D9D-80386D0CCD29}"/>
              </a:ext>
            </a:extLst>
          </p:cNvPr>
          <p:cNvSpPr txBox="1"/>
          <p:nvPr/>
        </p:nvSpPr>
        <p:spPr>
          <a:xfrm>
            <a:off x="118535" y="4414107"/>
            <a:ext cx="1214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Negative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9EBE4-A3CF-A9E4-6AA1-6CA0A0287AD5}"/>
              </a:ext>
            </a:extLst>
          </p:cNvPr>
          <p:cNvSpPr txBox="1"/>
          <p:nvPr/>
        </p:nvSpPr>
        <p:spPr>
          <a:xfrm>
            <a:off x="118535" y="4031904"/>
            <a:ext cx="1490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3EE77-891D-4A32-326A-51A146B5D5B1}"/>
              </a:ext>
            </a:extLst>
          </p:cNvPr>
          <p:cNvSpPr txBox="1"/>
          <p:nvPr/>
        </p:nvSpPr>
        <p:spPr>
          <a:xfrm>
            <a:off x="118535" y="3658418"/>
            <a:ext cx="145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78235-EAA5-F0AC-2833-41BDCB37775A}"/>
              </a:ext>
            </a:extLst>
          </p:cNvPr>
          <p:cNvSpPr txBox="1"/>
          <p:nvPr/>
        </p:nvSpPr>
        <p:spPr>
          <a:xfrm>
            <a:off x="118535" y="3328817"/>
            <a:ext cx="1450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089BF-09BA-5419-50DB-4DD322E19A41}"/>
              </a:ext>
            </a:extLst>
          </p:cNvPr>
          <p:cNvSpPr txBox="1"/>
          <p:nvPr/>
        </p:nvSpPr>
        <p:spPr>
          <a:xfrm>
            <a:off x="118535" y="2940770"/>
            <a:ext cx="1461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Candidate Lysogen 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8C0303-9F8A-BCA4-F616-51B9EAD45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9460" t="2976" r="17150" b="-77"/>
          <a:stretch/>
        </p:blipFill>
        <p:spPr>
          <a:xfrm rot="16200000">
            <a:off x="1662759" y="2104074"/>
            <a:ext cx="3831371" cy="37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8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F66997-CC9A-C6A3-1BE2-982A317C589F}"/>
              </a:ext>
            </a:extLst>
          </p:cNvPr>
          <p:cNvSpPr txBox="1">
            <a:spLocks/>
          </p:cNvSpPr>
          <p:nvPr/>
        </p:nvSpPr>
        <p:spPr>
          <a:xfrm>
            <a:off x="1" y="137237"/>
            <a:ext cx="12191999" cy="491015"/>
          </a:xfrm>
          <a:prstGeom prst="rect">
            <a:avLst/>
          </a:prstGeom>
          <a:solidFill>
            <a:srgbClr val="38838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DATA CARD: Lysogen Confirmation via Superinfection Immunity (Protocol 11.4)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D776C3-AE55-CC3E-2EB3-3E89BF91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533122"/>
              </p:ext>
            </p:extLst>
          </p:nvPr>
        </p:nvGraphicFramePr>
        <p:xfrm>
          <a:off x="6011333" y="930502"/>
          <a:ext cx="5452533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Candidate Lysogen D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The culture of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candidate lysogen 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was then prepared as a top agar lawn and observed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to be immune to superinfection by Jerole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but not by a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TrixiePhattel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, a phage from a different cluster and presumed to be lytic.</a:t>
                      </a: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97889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06A073A-1BD3-394D-F842-E4AF2FBC8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8" t="5556" r="18046" b="4828"/>
          <a:stretch/>
        </p:blipFill>
        <p:spPr>
          <a:xfrm rot="16200000">
            <a:off x="2476360" y="3828133"/>
            <a:ext cx="2885363" cy="2899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C9F52-9F3D-BB63-B5EB-ECE39782A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02" t="2358" r="19904" b="8026"/>
          <a:stretch/>
        </p:blipFill>
        <p:spPr>
          <a:xfrm rot="16200000">
            <a:off x="2508017" y="902507"/>
            <a:ext cx="2822050" cy="289989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621D61-37F0-DF57-B833-036CB09F3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59677"/>
              </p:ext>
            </p:extLst>
          </p:nvPr>
        </p:nvGraphicFramePr>
        <p:xfrm>
          <a:off x="6011333" y="3835399"/>
          <a:ext cx="5452533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4467">
                  <a:extLst>
                    <a:ext uri="{9D8B030D-6E8A-4147-A177-3AD203B41FA5}">
                      <a16:colId xmlns:a16="http://schemas.microsoft.com/office/drawing/2014/main" val="2031034458"/>
                    </a:ext>
                  </a:extLst>
                </a:gridCol>
                <a:gridCol w="3158066">
                  <a:extLst>
                    <a:ext uri="{9D8B030D-6E8A-4147-A177-3AD203B41FA5}">
                      <a16:colId xmlns:a16="http://schemas.microsoft.com/office/drawing/2014/main" val="2128637199"/>
                    </a:ext>
                  </a:extLst>
                </a:gridCol>
              </a:tblGrid>
              <a:tr h="32143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Lawn</a:t>
                      </a: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Arthrobacter globiformis </a:t>
                      </a:r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B-2979</a:t>
                      </a:r>
                      <a:b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942879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temperature</a:t>
                      </a:r>
                    </a:p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30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˚C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83795"/>
                  </a:ext>
                </a:extLst>
              </a:tr>
              <a:tr h="337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Incubation durations (days)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day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591547"/>
                  </a:ext>
                </a:extLst>
              </a:tr>
              <a:tr h="33793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Description: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Georgia"/>
                        <a:cs typeface="Calibri Light" panose="020F0302020204030204" pitchFamily="34" charset="0"/>
                        <a:sym typeface="Georgi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Both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Jerole and TrixiePhattel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were able to infect a lawn of </a:t>
                      </a:r>
                      <a:r>
                        <a:rPr lang="en-US" sz="1400" i="1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A. globiformis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C0C0C0"/>
                          </a:highlight>
                          <a:latin typeface="Calibri Light" panose="020F0302020204030204" pitchFamily="34" charset="0"/>
                          <a:ea typeface="Georgia"/>
                          <a:cs typeface="Calibri Light" panose="020F0302020204030204" pitchFamily="34" charset="0"/>
                          <a:sym typeface="Georgia"/>
                        </a:rPr>
                        <a:t> B-2979</a:t>
                      </a:r>
                      <a:endParaRPr lang="en-US" sz="1400" b="0" i="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4543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673330A-6CD3-5881-93AC-704EA54BCA00}"/>
              </a:ext>
            </a:extLst>
          </p:cNvPr>
          <p:cNvSpPr txBox="1"/>
          <p:nvPr/>
        </p:nvSpPr>
        <p:spPr>
          <a:xfrm>
            <a:off x="1826751" y="1720157"/>
            <a:ext cx="54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C0C0C0"/>
                </a:highlight>
                <a:latin typeface="+mj-lt"/>
              </a:rPr>
              <a:t>Jerole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40714-AD71-86B8-6A26-B36808A4782C}"/>
              </a:ext>
            </a:extLst>
          </p:cNvPr>
          <p:cNvSpPr txBox="1"/>
          <p:nvPr/>
        </p:nvSpPr>
        <p:spPr>
          <a:xfrm>
            <a:off x="1429078" y="2659957"/>
            <a:ext cx="94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C0C0C0"/>
                </a:highlight>
                <a:latin typeface="+mj-lt"/>
              </a:rPr>
              <a:t>TrixiePhattel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F23A5-86CD-0F50-BCAE-51DF8D5C3664}"/>
              </a:ext>
            </a:extLst>
          </p:cNvPr>
          <p:cNvSpPr txBox="1"/>
          <p:nvPr/>
        </p:nvSpPr>
        <p:spPr>
          <a:xfrm>
            <a:off x="1826751" y="4742757"/>
            <a:ext cx="54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C0C0C0"/>
                </a:highlight>
                <a:latin typeface="+mj-lt"/>
              </a:rPr>
              <a:t>Jerole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FD4D6A-2FBD-EDD7-F51B-721CD746881B}"/>
              </a:ext>
            </a:extLst>
          </p:cNvPr>
          <p:cNvSpPr txBox="1"/>
          <p:nvPr/>
        </p:nvSpPr>
        <p:spPr>
          <a:xfrm>
            <a:off x="1429078" y="5682557"/>
            <a:ext cx="94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C0C0C0"/>
                </a:highlight>
                <a:latin typeface="+mj-lt"/>
              </a:rPr>
              <a:t>TrixiePhattel</a:t>
            </a:r>
          </a:p>
        </p:txBody>
      </p:sp>
    </p:spTree>
    <p:extLst>
      <p:ext uri="{BB962C8B-B14F-4D97-AF65-F5344CB8AC3E}">
        <p14:creationId xmlns:p14="http://schemas.microsoft.com/office/powerpoint/2010/main" val="295161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7919</TotalTime>
  <Words>509</Words>
  <Application>Microsoft Macintosh PowerPoint</Application>
  <PresentationFormat>Widescreen</PresentationFormat>
  <Paragraphs>81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Heller, Danielle</dc:creator>
  <cp:lastModifiedBy>SEA Community Feedback</cp:lastModifiedBy>
  <cp:revision>189</cp:revision>
  <cp:lastPrinted>2019-02-25T21:56:54Z</cp:lastPrinted>
  <dcterms:created xsi:type="dcterms:W3CDTF">2019-02-25T18:01:54Z</dcterms:created>
  <dcterms:modified xsi:type="dcterms:W3CDTF">2024-11-19T18:30:37Z</dcterms:modified>
</cp:coreProperties>
</file>