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9" r:id="rId2"/>
    <p:sldId id="279" r:id="rId3"/>
    <p:sldId id="270" r:id="rId4"/>
    <p:sldId id="280" r:id="rId5"/>
    <p:sldId id="27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7"/>
    <p:restoredTop sz="946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988C2-27F2-D64D-9074-68EAA1265505}" type="datetimeFigureOut">
              <a:rPr lang="en-US" smtClean="0"/>
              <a:t>6/4/24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63E8B-7408-6A48-AAA7-225398787F7E}" type="slidenum">
              <a:rPr lang="en-US" smtClean="0"/>
              <a:t>‹#›</a:t>
            </a:fld>
            <a:endParaRPr lang="en-US"/>
          </a:p>
        </p:txBody>
      </p:sp>
    </p:spTree>
    <p:extLst>
      <p:ext uri="{BB962C8B-B14F-4D97-AF65-F5344CB8AC3E}">
        <p14:creationId xmlns:p14="http://schemas.microsoft.com/office/powerpoint/2010/main" val="258174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60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2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08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14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1D77C1-4C03-E246-97B3-6241A4F9C0DC}" type="datetimeFigureOut">
              <a:rPr lang="en-US" smtClean="0"/>
              <a:t>6/4/24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16379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D77C1-4C03-E246-97B3-6241A4F9C0DC}" type="datetimeFigureOut">
              <a:rPr lang="en-US" smtClean="0"/>
              <a:t>6/4/24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158701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D77C1-4C03-E246-97B3-6241A4F9C0DC}" type="datetimeFigureOut">
              <a:rPr lang="en-US" smtClean="0"/>
              <a:t>6/4/24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241554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D77C1-4C03-E246-97B3-6241A4F9C0DC}" type="datetimeFigureOut">
              <a:rPr lang="en-US" smtClean="0"/>
              <a:t>6/4/24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418207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1D77C1-4C03-E246-97B3-6241A4F9C0DC}" type="datetimeFigureOut">
              <a:rPr lang="en-US" smtClean="0"/>
              <a:t>6/4/24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283650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1D77C1-4C03-E246-97B3-6241A4F9C0DC}" type="datetimeFigureOut">
              <a:rPr lang="en-US" smtClean="0"/>
              <a:t>6/4/24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116518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1D77C1-4C03-E246-97B3-6241A4F9C0DC}" type="datetimeFigureOut">
              <a:rPr lang="en-US" smtClean="0"/>
              <a:t>6/4/24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238091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1D77C1-4C03-E246-97B3-6241A4F9C0DC}" type="datetimeFigureOut">
              <a:rPr lang="en-US" smtClean="0"/>
              <a:t>6/4/24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334221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D77C1-4C03-E246-97B3-6241A4F9C0DC}" type="datetimeFigureOut">
              <a:rPr lang="en-US" smtClean="0"/>
              <a:t>6/4/24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252107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9"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1D77C1-4C03-E246-97B3-6241A4F9C0DC}" type="datetimeFigureOut">
              <a:rPr lang="en-US" smtClean="0"/>
              <a:t>6/4/24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89903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8"/>
            <a:ext cx="6172201"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1D77C1-4C03-E246-97B3-6241A4F9C0DC}" type="datetimeFigureOut">
              <a:rPr lang="en-US" smtClean="0"/>
              <a:t>6/4/24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E2C7B-E9DF-5C47-B14D-572E7322F988}" type="slidenum">
              <a:rPr lang="en-US" smtClean="0"/>
              <a:t>‹#›</a:t>
            </a:fld>
            <a:endParaRPr lang="en-US"/>
          </a:p>
        </p:txBody>
      </p:sp>
    </p:spTree>
    <p:extLst>
      <p:ext uri="{BB962C8B-B14F-4D97-AF65-F5344CB8AC3E}">
        <p14:creationId xmlns:p14="http://schemas.microsoft.com/office/powerpoint/2010/main" val="304774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D77C1-4C03-E246-97B3-6241A4F9C0DC}" type="datetimeFigureOut">
              <a:rPr lang="en-US" smtClean="0"/>
              <a:t>6/4/24</a:t>
            </a:fld>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E2C7B-E9DF-5C47-B14D-572E7322F988}" type="slidenum">
              <a:rPr lang="en-US" smtClean="0"/>
              <a:t>‹#›</a:t>
            </a:fld>
            <a:endParaRPr lang="en-US"/>
          </a:p>
        </p:txBody>
      </p:sp>
    </p:spTree>
    <p:extLst>
      <p:ext uri="{BB962C8B-B14F-4D97-AF65-F5344CB8AC3E}">
        <p14:creationId xmlns:p14="http://schemas.microsoft.com/office/powerpoint/2010/main" val="3078716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F861-0405-0647-BAD3-8E223EFA8F7B}"/>
              </a:ext>
            </a:extLst>
          </p:cNvPr>
          <p:cNvSpPr>
            <a:spLocks noGrp="1"/>
          </p:cNvSpPr>
          <p:nvPr>
            <p:ph type="title"/>
          </p:nvPr>
        </p:nvSpPr>
        <p:spPr>
          <a:xfrm>
            <a:off x="838199" y="-212903"/>
            <a:ext cx="10515600" cy="1325563"/>
          </a:xfrm>
        </p:spPr>
        <p:txBody>
          <a:bodyPr>
            <a:normAutofit/>
          </a:bodyPr>
          <a:lstStyle/>
          <a:p>
            <a:r>
              <a:rPr lang="en-US" sz="2800" dirty="0"/>
              <a:t>Lysogen Formation Data Card </a:t>
            </a:r>
          </a:p>
        </p:txBody>
      </p:sp>
      <p:sp>
        <p:nvSpPr>
          <p:cNvPr id="15" name="TextBox 14">
            <a:extLst>
              <a:ext uri="{FF2B5EF4-FFF2-40B4-BE49-F238E27FC236}">
                <a16:creationId xmlns:a16="http://schemas.microsoft.com/office/drawing/2014/main" id="{BE144EBD-D007-8B4A-B499-B00EC1A9B941}"/>
              </a:ext>
            </a:extLst>
          </p:cNvPr>
          <p:cNvSpPr txBox="1"/>
          <p:nvPr/>
        </p:nvSpPr>
        <p:spPr>
          <a:xfrm>
            <a:off x="838199" y="715312"/>
            <a:ext cx="10946132" cy="1384995"/>
          </a:xfrm>
          <a:prstGeom prst="rect">
            <a:avLst/>
          </a:prstGeom>
          <a:noFill/>
        </p:spPr>
        <p:txBody>
          <a:bodyPr wrap="square" rtlCol="0">
            <a:spAutoFit/>
          </a:bodyPr>
          <a:lstStyle/>
          <a:p>
            <a:r>
              <a:rPr lang="en-US" sz="1400" dirty="0">
                <a:solidFill>
                  <a:schemeClr val="dk1"/>
                </a:solidFill>
                <a:latin typeface="Calibri Light" panose="020F0302020204030204" pitchFamily="34" charset="0"/>
                <a:ea typeface="Calibri"/>
                <a:cs typeface="Calibri Light" panose="020F0302020204030204" pitchFamily="34" charset="0"/>
                <a:sym typeface="Calibri"/>
              </a:rPr>
              <a:t>Data Cards serve as the essential primary research records for SEA research. They document the raw data generated by SEA researchers with enough information and analysis to be clear, interpretable, and useful to the broader scientific community. The following checklist indicates what is required for a data card on lysogen formation to be accurate and interpretable. Please consult this guide throughout your research— while planning experiments, as you collect data, and as you prepare and evaluate Data Cards </a:t>
            </a:r>
            <a:endParaRPr lang="en-US" sz="1400" dirty="0">
              <a:latin typeface="Calibri Light" panose="020F0302020204030204" pitchFamily="34" charset="0"/>
              <a:cs typeface="Calibri Light" panose="020F0302020204030204" pitchFamily="34" charset="0"/>
            </a:endParaRPr>
          </a:p>
          <a:p>
            <a:endParaRPr lang="en-US" sz="1400" dirty="0">
              <a:latin typeface="+mj-lt"/>
            </a:endParaRPr>
          </a:p>
          <a:p>
            <a:endParaRPr lang="en-US" sz="1400" dirty="0">
              <a:latin typeface="+mj-lt"/>
            </a:endParaRPr>
          </a:p>
        </p:txBody>
      </p:sp>
      <p:sp>
        <p:nvSpPr>
          <p:cNvPr id="17" name="TextBox 16">
            <a:extLst>
              <a:ext uri="{FF2B5EF4-FFF2-40B4-BE49-F238E27FC236}">
                <a16:creationId xmlns:a16="http://schemas.microsoft.com/office/drawing/2014/main" id="{15EA6943-16DF-4448-9A6E-DA3920319076}"/>
              </a:ext>
            </a:extLst>
          </p:cNvPr>
          <p:cNvSpPr txBox="1"/>
          <p:nvPr/>
        </p:nvSpPr>
        <p:spPr>
          <a:xfrm>
            <a:off x="838199" y="1860144"/>
            <a:ext cx="10946132" cy="1384995"/>
          </a:xfrm>
          <a:prstGeom prst="rect">
            <a:avLst/>
          </a:prstGeom>
          <a:noFill/>
        </p:spPr>
        <p:txBody>
          <a:bodyPr wrap="square" rtlCol="0">
            <a:spAutoFit/>
          </a:bodyPr>
          <a:lstStyle/>
          <a:p>
            <a:pPr fontAlgn="base"/>
            <a:r>
              <a:rPr lang="en-US" sz="1400" b="1" i="1" dirty="0">
                <a:latin typeface="+mj-lt"/>
              </a:rPr>
              <a:t>Objective</a:t>
            </a:r>
            <a:r>
              <a:rPr lang="en-US" sz="1400" b="1" dirty="0">
                <a:latin typeface="+mj-lt"/>
              </a:rPr>
              <a:t>:</a:t>
            </a:r>
            <a:r>
              <a:rPr lang="en-US" sz="1400" dirty="0">
                <a:latin typeface="+mj-lt"/>
              </a:rPr>
              <a:t> Submitted data should allow for confirmation of lysogen formation.</a:t>
            </a: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p:txBody>
      </p:sp>
      <p:graphicFrame>
        <p:nvGraphicFramePr>
          <p:cNvPr id="18" name="Table 17">
            <a:extLst>
              <a:ext uri="{FF2B5EF4-FFF2-40B4-BE49-F238E27FC236}">
                <a16:creationId xmlns:a16="http://schemas.microsoft.com/office/drawing/2014/main" id="{D0C49320-41AE-1A40-9FC9-0C4034137930}"/>
              </a:ext>
            </a:extLst>
          </p:cNvPr>
          <p:cNvGraphicFramePr>
            <a:graphicFrameLocks noGrp="1"/>
          </p:cNvGraphicFramePr>
          <p:nvPr>
            <p:extLst>
              <p:ext uri="{D42A27DB-BD31-4B8C-83A1-F6EECF244321}">
                <p14:modId xmlns:p14="http://schemas.microsoft.com/office/powerpoint/2010/main" val="3184657406"/>
              </p:ext>
            </p:extLst>
          </p:nvPr>
        </p:nvGraphicFramePr>
        <p:xfrm>
          <a:off x="946509" y="2225346"/>
          <a:ext cx="9369426" cy="4084487"/>
        </p:xfrm>
        <a:graphic>
          <a:graphicData uri="http://schemas.openxmlformats.org/drawingml/2006/table">
            <a:tbl>
              <a:tblPr firstRow="1" firstCol="1" bandRow="1">
                <a:tableStyleId>{5C22544A-7EE6-4342-B048-85BDC9FD1C3A}</a:tableStyleId>
              </a:tblPr>
              <a:tblGrid>
                <a:gridCol w="8721887">
                  <a:extLst>
                    <a:ext uri="{9D8B030D-6E8A-4147-A177-3AD203B41FA5}">
                      <a16:colId xmlns:a16="http://schemas.microsoft.com/office/drawing/2014/main" val="374994605"/>
                    </a:ext>
                  </a:extLst>
                </a:gridCol>
                <a:gridCol w="647539">
                  <a:extLst>
                    <a:ext uri="{9D8B030D-6E8A-4147-A177-3AD203B41FA5}">
                      <a16:colId xmlns:a16="http://schemas.microsoft.com/office/drawing/2014/main" val="1187439237"/>
                    </a:ext>
                  </a:extLst>
                </a:gridCol>
              </a:tblGrid>
              <a:tr h="244007">
                <a:tc>
                  <a:txBody>
                    <a:bodyPr/>
                    <a:lstStyle/>
                    <a:p>
                      <a:pPr marL="0" marR="0" fontAlgn="base">
                        <a:spcBef>
                          <a:spcPts val="0"/>
                        </a:spcBef>
                        <a:spcAft>
                          <a:spcPts val="0"/>
                        </a:spcAft>
                      </a:pPr>
                      <a:r>
                        <a:rPr lang="en-US" sz="1400" b="0" i="0" dirty="0">
                          <a:solidFill>
                            <a:schemeClr val="bg1"/>
                          </a:solidFill>
                          <a:effectLst/>
                          <a:latin typeface="Calibri Light" panose="020F0302020204030204" pitchFamily="34" charset="0"/>
                          <a:cs typeface="Calibri Light" panose="020F0302020204030204" pitchFamily="34" charset="0"/>
                        </a:rPr>
                        <a:t> DATACARD CHECKLIST</a:t>
                      </a:r>
                      <a:endParaRPr lang="en-US" sz="1400" b="0" i="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837E"/>
                    </a:solidFill>
                  </a:tcPr>
                </a:tc>
                <a:tc>
                  <a:txBody>
                    <a:bodyPr/>
                    <a:lstStyle/>
                    <a:p>
                      <a:pPr marL="0" marR="0" algn="ctr" fontAlgn="base">
                        <a:spcBef>
                          <a:spcPts val="0"/>
                        </a:spcBef>
                        <a:spcAft>
                          <a:spcPts val="0"/>
                        </a:spcAft>
                      </a:pPr>
                      <a:r>
                        <a:rPr lang="en-US" sz="1400" b="0" i="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837E"/>
                    </a:solidFill>
                  </a:tcPr>
                </a:tc>
                <a:extLst>
                  <a:ext uri="{0D108BD9-81ED-4DB2-BD59-A6C34878D82A}">
                    <a16:rowId xmlns:a16="http://schemas.microsoft.com/office/drawing/2014/main" val="2177291831"/>
                  </a:ext>
                </a:extLst>
              </a:tr>
              <a:tr h="335510">
                <a:tc>
                  <a:txBody>
                    <a:bodyPr/>
                    <a:lstStyle/>
                    <a:p>
                      <a:pPr marL="0" marR="0" fontAlgn="base">
                        <a:spcBef>
                          <a:spcPts val="0"/>
                        </a:spcBef>
                        <a:spcAft>
                          <a:spcPts val="0"/>
                        </a:spcAft>
                      </a:pPr>
                      <a:r>
                        <a:rPr lang="en-US" sz="1400" b="0" dirty="0">
                          <a:solidFill>
                            <a:schemeClr val="tx1"/>
                          </a:solidFill>
                          <a:effectLst/>
                          <a:latin typeface="+mj-lt"/>
                          <a:ea typeface="Times New Roman" panose="02020603050405020304" pitchFamily="18" charset="0"/>
                          <a:cs typeface="Segoe UI" panose="020B0502040204020203" pitchFamily="34" charset="0"/>
                        </a:rPr>
                        <a:t>The experiment reports on the release of a given phage in a culture of a lysogen prepared using that phage, following protocol 11.3 in the Phage Discovery Guide, and includes additional controls listed below.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400" b="0">
                          <a:solidFill>
                            <a:schemeClr val="tx1"/>
                          </a:solidFill>
                          <a:effectLst/>
                          <a:latin typeface="+mj-lt"/>
                          <a:ea typeface="Times New Roman" panose="02020603050405020304" pitchFamily="18" charset="0"/>
                          <a:cs typeface="Segoe UI" panose="020B0502040204020203" pitchFamily="34" charset="0"/>
                        </a:rPr>
                        <a:t> </a:t>
                      </a:r>
                      <a:endParaRPr lang="en-US" sz="1400" b="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0639716"/>
                  </a:ext>
                </a:extLst>
              </a:tr>
              <a:tr h="224598">
                <a:tc>
                  <a:txBody>
                    <a:bodyPr/>
                    <a:lstStyle/>
                    <a:p>
                      <a:pPr marL="0" marR="0" lvl="0" indent="0" algn="l" rtl="0">
                        <a:spcBef>
                          <a:spcPts val="0"/>
                        </a:spcBef>
                        <a:spcAft>
                          <a:spcPts val="0"/>
                        </a:spcAft>
                        <a:buNone/>
                      </a:pPr>
                      <a:r>
                        <a:rPr lang="en-US" sz="1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Positive control: Appropriate dilutions of the phage </a:t>
                      </a:r>
                      <a:r>
                        <a:rPr lang="en-US" sz="1400" b="0" i="0" dirty="0">
                          <a:solidFill>
                            <a:schemeClr val="dk1"/>
                          </a:solidFill>
                          <a:latin typeface="Calibri Light" panose="020F0302020204030204" pitchFamily="34" charset="0"/>
                          <a:cs typeface="Calibri Light" panose="020F0302020204030204" pitchFamily="34" charset="0"/>
                        </a:rPr>
                        <a:t>lysate are </a:t>
                      </a:r>
                      <a:r>
                        <a:rPr lang="en-US" sz="1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spotted along a straight line on a top agar lawn of the original isolation host for that phage. A reduction in plaque formation should be observed consistent with the dilutions.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400" b="0" dirty="0">
                          <a:solidFill>
                            <a:schemeClr val="tx1"/>
                          </a:solidFill>
                          <a:effectLst/>
                          <a:latin typeface="+mj-lt"/>
                          <a:ea typeface="Times New Roman" panose="02020603050405020304" pitchFamily="18" charset="0"/>
                          <a:cs typeface="Segoe UI" panose="020B0502040204020203" pitchFamily="34" charset="0"/>
                        </a:rPr>
                        <a:t> </a:t>
                      </a:r>
                      <a:endParaRPr lang="en-US" sz="14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8525091"/>
                  </a:ext>
                </a:extLst>
              </a:tr>
              <a:tr h="22459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Negative control: Dilutions of the supernatant from a culture of the </a:t>
                      </a:r>
                      <a:r>
                        <a:rPr lang="en-US" sz="1400" b="0" i="0" u="none" strike="noStrike" cap="none" dirty="0" err="1">
                          <a:solidFill>
                            <a:schemeClr val="dk1"/>
                          </a:solidFill>
                          <a:latin typeface="Calibri Light" panose="020F0302020204030204" pitchFamily="34" charset="0"/>
                          <a:ea typeface="Calibri"/>
                          <a:cs typeface="Calibri Light" panose="020F0302020204030204" pitchFamily="34" charset="0"/>
                          <a:sym typeface="Calibri"/>
                        </a:rPr>
                        <a:t>isoaltion</a:t>
                      </a:r>
                      <a:r>
                        <a:rPr lang="en-US" sz="1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host, </a:t>
                      </a:r>
                      <a:r>
                        <a:rPr lang="en-US" sz="1400" b="0" i="0" dirty="0">
                          <a:solidFill>
                            <a:schemeClr val="dk1"/>
                          </a:solidFill>
                          <a:latin typeface="Calibri Light" panose="020F0302020204030204" pitchFamily="34" charset="0"/>
                          <a:cs typeface="Calibri Light" panose="020F0302020204030204" pitchFamily="34" charset="0"/>
                        </a:rPr>
                        <a:t>from 10</a:t>
                      </a:r>
                      <a:r>
                        <a:rPr lang="en-US" sz="1400" b="0" i="0" baseline="30000" dirty="0">
                          <a:solidFill>
                            <a:schemeClr val="dk1"/>
                          </a:solidFill>
                          <a:latin typeface="Calibri Light" panose="020F0302020204030204" pitchFamily="34" charset="0"/>
                          <a:cs typeface="Calibri Light" panose="020F0302020204030204" pitchFamily="34" charset="0"/>
                        </a:rPr>
                        <a:t>0</a:t>
                      </a:r>
                      <a:r>
                        <a:rPr lang="en-US" sz="1400" b="0" i="0" dirty="0">
                          <a:solidFill>
                            <a:schemeClr val="dk1"/>
                          </a:solidFill>
                          <a:latin typeface="Calibri Light" panose="020F0302020204030204" pitchFamily="34" charset="0"/>
                          <a:cs typeface="Calibri Light" panose="020F0302020204030204" pitchFamily="34" charset="0"/>
                        </a:rPr>
                        <a:t> to 10</a:t>
                      </a:r>
                      <a:r>
                        <a:rPr lang="en-US" sz="1400" b="0" i="0" baseline="30000" dirty="0">
                          <a:solidFill>
                            <a:schemeClr val="dk1"/>
                          </a:solidFill>
                          <a:latin typeface="Calibri Light" panose="020F0302020204030204" pitchFamily="34" charset="0"/>
                          <a:cs typeface="Calibri Light" panose="020F0302020204030204" pitchFamily="34" charset="0"/>
                        </a:rPr>
                        <a:t>-5</a:t>
                      </a:r>
                      <a:r>
                        <a:rPr lang="en-US" sz="1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should spotted on the same plate, in parallel to spots for the positive control.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400" b="0" dirty="0">
                          <a:solidFill>
                            <a:schemeClr val="tx1"/>
                          </a:solidFill>
                          <a:effectLst/>
                          <a:latin typeface="+mj-lt"/>
                          <a:ea typeface="Times New Roman" panose="02020603050405020304" pitchFamily="18" charset="0"/>
                          <a:cs typeface="Segoe UI" panose="020B0502040204020203" pitchFamily="34" charset="0"/>
                        </a:rPr>
                        <a:t> </a:t>
                      </a:r>
                      <a:endParaRPr lang="en-US" sz="14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2710024"/>
                  </a:ext>
                </a:extLst>
              </a:tr>
              <a:tr h="224598">
                <a:tc>
                  <a:txBody>
                    <a:bodyPr/>
                    <a:lstStyle/>
                    <a:p>
                      <a:pPr marL="0" marR="0" lvl="0" indent="0" algn="l" rtl="0">
                        <a:spcBef>
                          <a:spcPts val="0"/>
                        </a:spcBef>
                        <a:spcAft>
                          <a:spcPts val="0"/>
                        </a:spcAft>
                        <a:buNone/>
                      </a:pPr>
                      <a:r>
                        <a:rPr lang="en-US" sz="1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Lysogen Sample: Dilutions of the supernatant from of a lysogen</a:t>
                      </a:r>
                      <a:r>
                        <a:rPr lang="en-US" sz="1400" b="0" i="0" dirty="0">
                          <a:solidFill>
                            <a:schemeClr val="dk1"/>
                          </a:solidFill>
                          <a:latin typeface="Calibri Light" panose="020F0302020204030204" pitchFamily="34" charset="0"/>
                          <a:cs typeface="Calibri Light" panose="020F0302020204030204" pitchFamily="34" charset="0"/>
                        </a:rPr>
                        <a:t>, from 10</a:t>
                      </a:r>
                      <a:r>
                        <a:rPr lang="en-US" sz="1400" b="0" i="0" baseline="30000" dirty="0">
                          <a:solidFill>
                            <a:schemeClr val="dk1"/>
                          </a:solidFill>
                          <a:latin typeface="Calibri Light" panose="020F0302020204030204" pitchFamily="34" charset="0"/>
                          <a:cs typeface="Calibri Light" panose="020F0302020204030204" pitchFamily="34" charset="0"/>
                        </a:rPr>
                        <a:t>0</a:t>
                      </a:r>
                      <a:r>
                        <a:rPr lang="en-US" sz="1400" b="0" i="0" dirty="0">
                          <a:solidFill>
                            <a:schemeClr val="dk1"/>
                          </a:solidFill>
                          <a:latin typeface="Calibri Light" panose="020F0302020204030204" pitchFamily="34" charset="0"/>
                          <a:cs typeface="Calibri Light" panose="020F0302020204030204" pitchFamily="34" charset="0"/>
                        </a:rPr>
                        <a:t> to 10</a:t>
                      </a:r>
                      <a:r>
                        <a:rPr lang="en-US" sz="1400" b="0" i="0" baseline="30000" dirty="0">
                          <a:solidFill>
                            <a:schemeClr val="dk1"/>
                          </a:solidFill>
                          <a:latin typeface="Calibri Light" panose="020F0302020204030204" pitchFamily="34" charset="0"/>
                          <a:cs typeface="Calibri Light" panose="020F0302020204030204" pitchFamily="34" charset="0"/>
                        </a:rPr>
                        <a:t>-5</a:t>
                      </a:r>
                      <a:r>
                        <a:rPr lang="en-US" sz="1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should be spotted on the same plate, in parallel to spots for the positive and negative control.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400" b="0" dirty="0">
                          <a:solidFill>
                            <a:schemeClr val="tx1"/>
                          </a:solidFill>
                          <a:effectLst/>
                          <a:latin typeface="+mj-lt"/>
                          <a:ea typeface="Times New Roman" panose="02020603050405020304" pitchFamily="18" charset="0"/>
                          <a:cs typeface="Segoe UI" panose="020B0502040204020203" pitchFamily="34" charset="0"/>
                        </a:rPr>
                        <a:t> </a:t>
                      </a:r>
                      <a:endParaRPr lang="en-US" sz="14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432313"/>
                  </a:ext>
                </a:extLst>
              </a:tr>
              <a:tr h="224598">
                <a:tc>
                  <a:txBody>
                    <a:bodyPr/>
                    <a:lstStyle/>
                    <a:p>
                      <a:pPr marL="0" marR="0" fontAlgn="base">
                        <a:spcBef>
                          <a:spcPts val="0"/>
                        </a:spcBef>
                        <a:spcAft>
                          <a:spcPts val="0"/>
                        </a:spcAft>
                      </a:pPr>
                      <a:r>
                        <a:rPr lang="en-US" sz="1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Plaques should be visible for the lysogen supernatant, and a reduction in plaque formation should be observed consistent with the dilutions.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400" b="0" dirty="0">
                          <a:solidFill>
                            <a:schemeClr val="tx1"/>
                          </a:solidFill>
                          <a:effectLst/>
                          <a:latin typeface="+mj-lt"/>
                          <a:ea typeface="Times New Roman" panose="02020603050405020304" pitchFamily="18" charset="0"/>
                          <a:cs typeface="Segoe UI" panose="020B0502040204020203" pitchFamily="34" charset="0"/>
                        </a:rPr>
                        <a:t> </a:t>
                      </a:r>
                      <a:endParaRPr lang="en-US" sz="14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87548"/>
                  </a:ext>
                </a:extLst>
              </a:tr>
              <a:tr h="224598">
                <a:tc>
                  <a:txBody>
                    <a:bodyPr/>
                    <a:lstStyle/>
                    <a:p>
                      <a:pPr marL="0" marR="0" lvl="0" indent="0" algn="l" defTabSz="914378" rtl="0" eaLnBrk="1" fontAlgn="base" latinLnBrk="0" hangingPunct="1">
                        <a:lnSpc>
                          <a:spcPct val="100000"/>
                        </a:lnSpc>
                        <a:spcBef>
                          <a:spcPts val="0"/>
                        </a:spcBef>
                        <a:spcAft>
                          <a:spcPts val="0"/>
                        </a:spcAft>
                        <a:buClrTx/>
                        <a:buSzTx/>
                        <a:buFontTx/>
                        <a:buNone/>
                        <a:tabLst/>
                        <a:defRPr/>
                      </a:pPr>
                      <a:r>
                        <a:rPr lang="en-US" sz="1400" b="0" dirty="0">
                          <a:solidFill>
                            <a:schemeClr val="tx1"/>
                          </a:solidFill>
                          <a:effectLst/>
                          <a:latin typeface="+mj-lt"/>
                          <a:ea typeface="Times New Roman" panose="02020603050405020304" pitchFamily="18" charset="0"/>
                          <a:cs typeface="Segoe UI" panose="020B0502040204020203" pitchFamily="34" charset="0"/>
                        </a:rPr>
                        <a:t>Clear images are provided with entire plate visible and plaque formation observable.</a:t>
                      </a:r>
                    </a:p>
                    <a:p>
                      <a:pPr marL="0" marR="0" lvl="0" indent="0" algn="l" defTabSz="914378" rtl="0" eaLnBrk="1" fontAlgn="base"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400" b="0" dirty="0">
                          <a:solidFill>
                            <a:schemeClr val="tx1"/>
                          </a:solidFill>
                          <a:effectLst/>
                          <a:latin typeface="+mj-lt"/>
                          <a:ea typeface="Times New Roman" panose="02020603050405020304" pitchFamily="18" charset="0"/>
                          <a:cs typeface="Segoe UI" panose="020B0502040204020203" pitchFamily="34" charset="0"/>
                        </a:rPr>
                        <a:t> </a:t>
                      </a:r>
                      <a:endParaRPr lang="en-US" sz="1400" b="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6068814"/>
                  </a:ext>
                </a:extLst>
              </a:tr>
              <a:tr h="224598">
                <a:tc>
                  <a:txBody>
                    <a:bodyPr/>
                    <a:lstStyle/>
                    <a:p>
                      <a:pPr marL="0" marR="0" lvl="0" indent="0" algn="l" defTabSz="914378" rtl="0" eaLnBrk="1" fontAlgn="base" latinLnBrk="0" hangingPunct="1">
                        <a:lnSpc>
                          <a:spcPct val="100000"/>
                        </a:lnSpc>
                        <a:spcBef>
                          <a:spcPts val="0"/>
                        </a:spcBef>
                        <a:spcAft>
                          <a:spcPts val="0"/>
                        </a:spcAft>
                        <a:buClrTx/>
                        <a:buSzTx/>
                        <a:buFontTx/>
                        <a:buNone/>
                        <a:tabLst/>
                        <a:defRPr/>
                      </a:pPr>
                      <a:r>
                        <a:rPr lang="en-US" sz="1400" b="0" i="0" dirty="0">
                          <a:solidFill>
                            <a:schemeClr val="tx1"/>
                          </a:solidFill>
                          <a:effectLst/>
                          <a:latin typeface="Calibri Light" panose="020F0302020204030204" pitchFamily="34" charset="0"/>
                          <a:cs typeface="Calibri Light" panose="020F0302020204030204" pitchFamily="34" charset="0"/>
                        </a:rPr>
                        <a:t>The data card is completed with accurate information, including name of the phage (i.e. </a:t>
                      </a:r>
                      <a:r>
                        <a:rPr lang="en-US" sz="1400" b="0" kern="1200" dirty="0">
                          <a:solidFill>
                            <a:schemeClr val="tx1"/>
                          </a:solidFill>
                          <a:effectLst/>
                          <a:latin typeface="+mj-lt"/>
                          <a:ea typeface="Times New Roman" panose="02020603050405020304" pitchFamily="18" charset="0"/>
                          <a:cs typeface="Times New Roman" panose="02020603050405020304" pitchFamily="18" charset="0"/>
                        </a:rPr>
                        <a:t>positive control), the host, incubation time and temperature.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400" b="0" i="0" dirty="0">
                          <a:solidFill>
                            <a:schemeClr val="tx1"/>
                          </a:solidFill>
                          <a:effectLst/>
                          <a:latin typeface="Calibri Light" panose="020F0302020204030204" pitchFamily="34" charset="0"/>
                          <a:cs typeface="Calibri Light" panose="020F0302020204030204" pitchFamily="34" charset="0"/>
                        </a:rPr>
                        <a:t> </a:t>
                      </a:r>
                      <a:endParaRPr lang="en-US" sz="14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0228550"/>
                  </a:ext>
                </a:extLst>
              </a:tr>
              <a:tr h="224598">
                <a:tc>
                  <a:txBody>
                    <a:bodyPr/>
                    <a:lstStyle/>
                    <a:p>
                      <a:pPr marL="0" marR="0" fontAlgn="base">
                        <a:spcBef>
                          <a:spcPts val="0"/>
                        </a:spcBef>
                        <a:spcAft>
                          <a:spcPts val="0"/>
                        </a:spcAft>
                      </a:pPr>
                      <a:r>
                        <a:rPr lang="en-US" sz="1400" b="0" i="0" dirty="0">
                          <a:solidFill>
                            <a:schemeClr val="tx1"/>
                          </a:solidFill>
                          <a:effectLst/>
                          <a:latin typeface="Calibri Light" panose="020F0302020204030204" pitchFamily="34" charset="0"/>
                          <a:cs typeface="Calibri Light" panose="020F0302020204030204" pitchFamily="34" charset="0"/>
                        </a:rPr>
                        <a:t>The author card has the author information.</a:t>
                      </a:r>
                    </a:p>
                    <a:p>
                      <a:pPr marL="0" marR="0" fontAlgn="base">
                        <a:spcBef>
                          <a:spcPts val="0"/>
                        </a:spcBef>
                        <a:spcAft>
                          <a:spcPts val="0"/>
                        </a:spcAft>
                      </a:pPr>
                      <a:endParaRPr lang="en-US" sz="14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r>
                        <a:rPr lang="en-US" sz="1400" b="0" i="0" dirty="0">
                          <a:solidFill>
                            <a:schemeClr val="tx1"/>
                          </a:solidFill>
                          <a:effectLst/>
                          <a:latin typeface="Calibri Light" panose="020F0302020204030204" pitchFamily="34" charset="0"/>
                          <a:cs typeface="Calibri Light" panose="020F0302020204030204" pitchFamily="34" charset="0"/>
                        </a:rPr>
                        <a:t> </a:t>
                      </a:r>
                      <a:endParaRPr lang="en-US" sz="14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2718884"/>
                  </a:ext>
                </a:extLst>
              </a:tr>
              <a:tr h="224598">
                <a:tc>
                  <a:txBody>
                    <a:bodyPr/>
                    <a:lstStyle/>
                    <a:p>
                      <a:pPr marL="0" marR="0" fontAlgn="base">
                        <a:spcBef>
                          <a:spcPts val="0"/>
                        </a:spcBef>
                        <a:spcAft>
                          <a:spcPts val="0"/>
                        </a:spcAft>
                      </a:pPr>
                      <a:r>
                        <a:rPr lang="en-US" sz="14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The data description card describes the data, includes a brief description of the methodology, and any relevant references.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spcBef>
                          <a:spcPts val="0"/>
                        </a:spcBef>
                        <a:spcAft>
                          <a:spcPts val="0"/>
                        </a:spcAft>
                      </a:pPr>
                      <a:endParaRPr lang="en-US" sz="14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314212"/>
                  </a:ext>
                </a:extLst>
              </a:tr>
            </a:tbl>
          </a:graphicData>
        </a:graphic>
      </p:graphicFrame>
      <p:sp>
        <p:nvSpPr>
          <p:cNvPr id="3" name="Title 1">
            <a:extLst>
              <a:ext uri="{FF2B5EF4-FFF2-40B4-BE49-F238E27FC236}">
                <a16:creationId xmlns:a16="http://schemas.microsoft.com/office/drawing/2014/main" id="{DED504D6-76D9-9F3E-5F3B-4B7249776F6F}"/>
              </a:ext>
            </a:extLst>
          </p:cNvPr>
          <p:cNvSpPr txBox="1">
            <a:spLocks/>
          </p:cNvSpPr>
          <p:nvPr/>
        </p:nvSpPr>
        <p:spPr>
          <a:xfrm>
            <a:off x="-1" y="182981"/>
            <a:ext cx="12192001" cy="532331"/>
          </a:xfrm>
          <a:prstGeom prst="rect">
            <a:avLst/>
          </a:prstGeom>
          <a:solidFill>
            <a:srgbClr val="38837F"/>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rPr>
              <a:t>LYSOGEN FORMATION DATA CARD</a:t>
            </a:r>
          </a:p>
        </p:txBody>
      </p:sp>
      <p:sp>
        <p:nvSpPr>
          <p:cNvPr id="4" name="TextBox 3">
            <a:extLst>
              <a:ext uri="{FF2B5EF4-FFF2-40B4-BE49-F238E27FC236}">
                <a16:creationId xmlns:a16="http://schemas.microsoft.com/office/drawing/2014/main" id="{01472A36-DC1D-F96E-656F-43B047361235}"/>
              </a:ext>
            </a:extLst>
          </p:cNvPr>
          <p:cNvSpPr txBox="1"/>
          <p:nvPr/>
        </p:nvSpPr>
        <p:spPr>
          <a:xfrm>
            <a:off x="-1" y="6582264"/>
            <a:ext cx="6450496" cy="276999"/>
          </a:xfrm>
          <a:prstGeom prst="rect">
            <a:avLst/>
          </a:prstGeom>
          <a:noFill/>
        </p:spPr>
        <p:txBody>
          <a:bodyPr wrap="square">
            <a:spAutoFit/>
          </a:bodyPr>
          <a:lstStyle/>
          <a:p>
            <a:r>
              <a:rPr lang="en-US" sz="1200" b="0" i="1" u="none" strike="noStrike" cap="none" noProof="0" dirty="0">
                <a:latin typeface="Calibri Light" panose="020F0302020204030204" pitchFamily="34" charset="0"/>
                <a:cs typeface="Calibri Light" panose="020F0302020204030204" pitchFamily="34" charset="0"/>
              </a:rPr>
              <a:t>Sample data included were prepared by Dr. Heller of HHMI</a:t>
            </a:r>
            <a:endParaRPr lang="en-US" sz="1200" dirty="0"/>
          </a:p>
        </p:txBody>
      </p:sp>
    </p:spTree>
    <p:extLst>
      <p:ext uri="{BB962C8B-B14F-4D97-AF65-F5344CB8AC3E}">
        <p14:creationId xmlns:p14="http://schemas.microsoft.com/office/powerpoint/2010/main" val="34432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1">
            <a:extLst>
              <a:ext uri="{FF2B5EF4-FFF2-40B4-BE49-F238E27FC236}">
                <a16:creationId xmlns:a16="http://schemas.microsoft.com/office/drawing/2014/main" id="{4BF66997-CC9A-C6A3-1BE2-982A317C589F}"/>
              </a:ext>
            </a:extLst>
          </p:cNvPr>
          <p:cNvSpPr txBox="1">
            <a:spLocks/>
          </p:cNvSpPr>
          <p:nvPr/>
        </p:nvSpPr>
        <p:spPr>
          <a:xfrm>
            <a:off x="1" y="137237"/>
            <a:ext cx="12191999" cy="491015"/>
          </a:xfrm>
          <a:prstGeom prst="rect">
            <a:avLst/>
          </a:prstGeom>
          <a:solidFill>
            <a:schemeClr val="tx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SAMPLE DATA CARD</a:t>
            </a:r>
          </a:p>
        </p:txBody>
      </p:sp>
      <p:graphicFrame>
        <p:nvGraphicFramePr>
          <p:cNvPr id="3" name="Table 2">
            <a:extLst>
              <a:ext uri="{FF2B5EF4-FFF2-40B4-BE49-F238E27FC236}">
                <a16:creationId xmlns:a16="http://schemas.microsoft.com/office/drawing/2014/main" id="{7AD776C3-AE55-CC3E-2EB3-3E89BF91CAF3}"/>
              </a:ext>
            </a:extLst>
          </p:cNvPr>
          <p:cNvGraphicFramePr>
            <a:graphicFrameLocks noGrp="1"/>
          </p:cNvGraphicFramePr>
          <p:nvPr>
            <p:extLst>
              <p:ext uri="{D42A27DB-BD31-4B8C-83A1-F6EECF244321}">
                <p14:modId xmlns:p14="http://schemas.microsoft.com/office/powerpoint/2010/main" val="4265617171"/>
              </p:ext>
            </p:extLst>
          </p:nvPr>
        </p:nvGraphicFramePr>
        <p:xfrm>
          <a:off x="6096000" y="2961335"/>
          <a:ext cx="4410417" cy="2590800"/>
        </p:xfrm>
        <a:graphic>
          <a:graphicData uri="http://schemas.openxmlformats.org/drawingml/2006/table">
            <a:tbl>
              <a:tblPr firstRow="1" bandRow="1">
                <a:tableStyleId>{5940675A-B579-460E-94D1-54222C63F5DA}</a:tableStyleId>
              </a:tblPr>
              <a:tblGrid>
                <a:gridCol w="2364916">
                  <a:extLst>
                    <a:ext uri="{9D8B030D-6E8A-4147-A177-3AD203B41FA5}">
                      <a16:colId xmlns:a16="http://schemas.microsoft.com/office/drawing/2014/main" val="2031034458"/>
                    </a:ext>
                  </a:extLst>
                </a:gridCol>
                <a:gridCol w="2045501">
                  <a:extLst>
                    <a:ext uri="{9D8B030D-6E8A-4147-A177-3AD203B41FA5}">
                      <a16:colId xmlns:a16="http://schemas.microsoft.com/office/drawing/2014/main" val="2128637199"/>
                    </a:ext>
                  </a:extLst>
                </a:gridCol>
              </a:tblGrid>
              <a:tr h="321430">
                <a:tc>
                  <a:txBody>
                    <a:bodyPr/>
                    <a:lstStyle/>
                    <a:p>
                      <a:r>
                        <a:rPr lang="en-US" sz="1400" b="0" i="0" dirty="0">
                          <a:latin typeface="Calibri Light" panose="020F0302020204030204" pitchFamily="34" charset="0"/>
                          <a:cs typeface="Calibri Light" panose="020F0302020204030204" pitchFamily="34" charset="0"/>
                        </a:rPr>
                        <a:t>positive control</a:t>
                      </a:r>
                    </a:p>
                    <a:p>
                      <a:endParaRPr lang="en-US" sz="1400" b="0" i="0" dirty="0">
                        <a:latin typeface="Calibri Light" panose="020F0302020204030204" pitchFamily="34" charset="0"/>
                        <a:cs typeface="Calibri Light" panose="020F0302020204030204" pitchFamily="34" charset="0"/>
                      </a:endParaRP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r>
                        <a:rPr lang="en-US" sz="1400" b="0" i="0" dirty="0" err="1">
                          <a:latin typeface="Calibri Light" panose="020F0302020204030204" pitchFamily="34" charset="0"/>
                          <a:cs typeface="Calibri Light" panose="020F0302020204030204" pitchFamily="34" charset="0"/>
                        </a:rPr>
                        <a:t>Waterfoul</a:t>
                      </a:r>
                      <a:endParaRPr lang="en-US" sz="1400" b="0" i="0" dirty="0">
                        <a:latin typeface="Calibri Light" panose="020F0302020204030204" pitchFamily="34" charset="0"/>
                        <a:cs typeface="Calibri Light" panose="020F0302020204030204" pitchFamily="34" charset="0"/>
                      </a:endParaRPr>
                    </a:p>
                  </a:txBody>
                  <a:tcP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285227"/>
                  </a:ext>
                </a:extLst>
              </a:tr>
              <a:tr h="321430">
                <a:tc>
                  <a:txBody>
                    <a:bodyPr/>
                    <a:lstStyle/>
                    <a:p>
                      <a:r>
                        <a:rPr lang="en-US" sz="1400" b="0" i="0" dirty="0">
                          <a:latin typeface="Calibri Light" panose="020F0302020204030204" pitchFamily="34" charset="0"/>
                          <a:cs typeface="Calibri Light" panose="020F0302020204030204" pitchFamily="34" charset="0"/>
                        </a:rPr>
                        <a:t>negative control</a:t>
                      </a: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400" b="0" i="0" dirty="0">
                          <a:latin typeface="Calibri Light" panose="020F0302020204030204" pitchFamily="34" charset="0"/>
                          <a:cs typeface="Calibri Light" panose="020F0302020204030204" pitchFamily="34" charset="0"/>
                        </a:rPr>
                        <a:t>Supernatant from culture of </a:t>
                      </a:r>
                      <a:r>
                        <a:rPr lang="en-US" sz="1400" b="0" i="1" dirty="0">
                          <a:latin typeface="Calibri Light" panose="020F0302020204030204" pitchFamily="34" charset="0"/>
                          <a:cs typeface="Calibri Light" panose="020F0302020204030204" pitchFamily="34" charset="0"/>
                        </a:rPr>
                        <a:t>M. smegmatis </a:t>
                      </a:r>
                      <a:r>
                        <a:rPr lang="en-US" sz="1400" b="0" i="0" dirty="0">
                          <a:latin typeface="Calibri Light" panose="020F0302020204030204" pitchFamily="34" charset="0"/>
                          <a:cs typeface="Calibri Light" panose="020F0302020204030204" pitchFamily="34" charset="0"/>
                        </a:rPr>
                        <a:t>mc</a:t>
                      </a:r>
                      <a:r>
                        <a:rPr lang="en-US" sz="1400" b="0" i="0" baseline="30000" dirty="0">
                          <a:latin typeface="Calibri Light" panose="020F0302020204030204" pitchFamily="34" charset="0"/>
                          <a:cs typeface="Calibri Light" panose="020F0302020204030204" pitchFamily="34" charset="0"/>
                        </a:rPr>
                        <a:t>2</a:t>
                      </a:r>
                      <a:r>
                        <a:rPr lang="en-US" sz="1400" b="0" i="0" dirty="0">
                          <a:latin typeface="Calibri Light" panose="020F0302020204030204" pitchFamily="34" charset="0"/>
                          <a:cs typeface="Calibri Light" panose="020F0302020204030204" pitchFamily="34" charset="0"/>
                        </a:rPr>
                        <a:t> 255</a:t>
                      </a:r>
                      <a:endParaRPr lang="en-US" sz="1400" b="0" i="1" dirty="0">
                        <a:latin typeface="Calibri Light" panose="020F0302020204030204" pitchFamily="34" charset="0"/>
                        <a:cs typeface="Calibri Light" panose="020F0302020204030204" pitchFamily="34" charset="0"/>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2504286"/>
                  </a:ext>
                </a:extLst>
              </a:tr>
              <a:tr h="321430">
                <a:tc>
                  <a:txBody>
                    <a:bodyPr/>
                    <a:lstStyle/>
                    <a:p>
                      <a:r>
                        <a:rPr lang="en-US" sz="1400" b="0" i="0" dirty="0">
                          <a:latin typeface="Calibri Light" panose="020F0302020204030204" pitchFamily="34" charset="0"/>
                          <a:cs typeface="Calibri Light" panose="020F0302020204030204" pitchFamily="34" charset="0"/>
                        </a:rPr>
                        <a:t>Lawn</a:t>
                      </a:r>
                    </a:p>
                    <a:p>
                      <a:endParaRPr lang="en-US" sz="1400" b="0" i="0" dirty="0">
                        <a:latin typeface="Calibri Light" panose="020F0302020204030204" pitchFamily="34" charset="0"/>
                        <a:cs typeface="Calibri Light" panose="020F0302020204030204" pitchFamily="34"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b="0" i="1" dirty="0">
                          <a:latin typeface="Calibri Light" panose="020F0302020204030204" pitchFamily="34" charset="0"/>
                          <a:cs typeface="Calibri Light" panose="020F0302020204030204" pitchFamily="34" charset="0"/>
                        </a:rPr>
                        <a:t>M. smegmatis </a:t>
                      </a:r>
                      <a:r>
                        <a:rPr lang="en-US" sz="1400" b="0" i="0" dirty="0">
                          <a:latin typeface="Calibri Light" panose="020F0302020204030204" pitchFamily="34" charset="0"/>
                          <a:cs typeface="Calibri Light" panose="020F0302020204030204" pitchFamily="34" charset="0"/>
                        </a:rPr>
                        <a:t>mc</a:t>
                      </a:r>
                      <a:r>
                        <a:rPr lang="en-US" sz="1400" b="0" i="0" baseline="30000" dirty="0">
                          <a:latin typeface="Calibri Light" panose="020F0302020204030204" pitchFamily="34" charset="0"/>
                          <a:cs typeface="Calibri Light" panose="020F0302020204030204" pitchFamily="34" charset="0"/>
                        </a:rPr>
                        <a:t>2</a:t>
                      </a:r>
                      <a:r>
                        <a:rPr lang="en-US" sz="1400" b="0" i="0" dirty="0">
                          <a:latin typeface="Calibri Light" panose="020F0302020204030204" pitchFamily="34" charset="0"/>
                          <a:cs typeface="Calibri Light" panose="020F0302020204030204" pitchFamily="34" charset="0"/>
                        </a:rPr>
                        <a:t> 255</a:t>
                      </a:r>
                      <a:endParaRPr lang="en-US" sz="1400" b="0" i="1" dirty="0">
                        <a:latin typeface="Calibri Light" panose="020F0302020204030204" pitchFamily="34" charset="0"/>
                        <a:cs typeface="Calibri Light" panose="020F0302020204030204" pitchFamily="34" charset="0"/>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742313"/>
                  </a:ext>
                </a:extLst>
              </a:tr>
              <a:tr h="33793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dirty="0">
                          <a:latin typeface="Calibri Light" panose="020F0302020204030204" pitchFamily="34" charset="0"/>
                          <a:cs typeface="Calibri Light" panose="020F0302020204030204" pitchFamily="34" charset="0"/>
                        </a:rPr>
                        <a:t>Incubation temperature</a:t>
                      </a:r>
                    </a:p>
                    <a:p>
                      <a:endParaRPr lang="en-US" sz="1400" b="0" i="0" dirty="0">
                        <a:latin typeface="Calibri Light" panose="020F0302020204030204" pitchFamily="34" charset="0"/>
                        <a:cs typeface="Calibri Light" panose="020F0302020204030204" pitchFamily="34"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b="0" i="0" dirty="0">
                          <a:latin typeface="Calibri Light" panose="020F0302020204030204" pitchFamily="34" charset="0"/>
                          <a:cs typeface="Calibri Light" panose="020F0302020204030204" pitchFamily="34" charset="0"/>
                        </a:rPr>
                        <a:t>37 ˚C</a:t>
                      </a: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9783795"/>
                  </a:ext>
                </a:extLst>
              </a:tr>
              <a:tr h="33793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dirty="0">
                          <a:latin typeface="Calibri Light" panose="020F0302020204030204" pitchFamily="34" charset="0"/>
                          <a:cs typeface="Calibri Light" panose="020F0302020204030204" pitchFamily="34" charset="0"/>
                        </a:rPr>
                        <a:t>Incubation durations (days)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dirty="0">
                        <a:latin typeface="Calibri Light" panose="020F0302020204030204" pitchFamily="34" charset="0"/>
                        <a:cs typeface="Calibri Light" panose="020F0302020204030204" pitchFamily="34"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b="0" i="0" dirty="0">
                          <a:latin typeface="Calibri Light" panose="020F0302020204030204" pitchFamily="34" charset="0"/>
                          <a:cs typeface="Calibri Light" panose="020F0302020204030204" pitchFamily="34" charset="0"/>
                        </a:rPr>
                        <a:t>2 days</a:t>
                      </a: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591547"/>
                  </a:ext>
                </a:extLst>
              </a:tr>
            </a:tbl>
          </a:graphicData>
        </a:graphic>
      </p:graphicFrame>
      <p:pic>
        <p:nvPicPr>
          <p:cNvPr id="5" name="Picture 4">
            <a:extLst>
              <a:ext uri="{FF2B5EF4-FFF2-40B4-BE49-F238E27FC236}">
                <a16:creationId xmlns:a16="http://schemas.microsoft.com/office/drawing/2014/main" id="{0E3E64E9-832F-91A7-83DC-F285765243A8}"/>
              </a:ext>
            </a:extLst>
          </p:cNvPr>
          <p:cNvPicPr>
            <a:picLocks noChangeAspect="1"/>
          </p:cNvPicPr>
          <p:nvPr/>
        </p:nvPicPr>
        <p:blipFill rotWithShape="1">
          <a:blip r:embed="rId3"/>
          <a:srcRect t="11448" b="11578"/>
          <a:stretch/>
        </p:blipFill>
        <p:spPr>
          <a:xfrm>
            <a:off x="990299" y="2342608"/>
            <a:ext cx="4098068" cy="4205901"/>
          </a:xfrm>
          <a:prstGeom prst="rect">
            <a:avLst/>
          </a:prstGeom>
        </p:spPr>
      </p:pic>
      <p:sp>
        <p:nvSpPr>
          <p:cNvPr id="6" name="TextBox 5">
            <a:extLst>
              <a:ext uri="{FF2B5EF4-FFF2-40B4-BE49-F238E27FC236}">
                <a16:creationId xmlns:a16="http://schemas.microsoft.com/office/drawing/2014/main" id="{DBD12749-9A9D-6402-8CD6-0B94533D90B3}"/>
              </a:ext>
            </a:extLst>
          </p:cNvPr>
          <p:cNvSpPr txBox="1"/>
          <p:nvPr/>
        </p:nvSpPr>
        <p:spPr>
          <a:xfrm rot="16200000">
            <a:off x="2806203" y="1410932"/>
            <a:ext cx="1447832" cy="307777"/>
          </a:xfrm>
          <a:prstGeom prst="rect">
            <a:avLst/>
          </a:prstGeom>
          <a:noFill/>
        </p:spPr>
        <p:txBody>
          <a:bodyPr wrap="none" rtlCol="0">
            <a:spAutoFit/>
          </a:bodyPr>
          <a:lstStyle/>
          <a:p>
            <a:r>
              <a:rPr lang="en-US" dirty="0"/>
              <a:t>negative control</a:t>
            </a:r>
          </a:p>
        </p:txBody>
      </p:sp>
      <p:sp>
        <p:nvSpPr>
          <p:cNvPr id="9" name="TextBox 8">
            <a:extLst>
              <a:ext uri="{FF2B5EF4-FFF2-40B4-BE49-F238E27FC236}">
                <a16:creationId xmlns:a16="http://schemas.microsoft.com/office/drawing/2014/main" id="{F63B58F7-B32C-2686-775C-2032E3EB13F2}"/>
              </a:ext>
            </a:extLst>
          </p:cNvPr>
          <p:cNvSpPr txBox="1"/>
          <p:nvPr/>
        </p:nvSpPr>
        <p:spPr>
          <a:xfrm rot="16200000">
            <a:off x="3544140" y="1453842"/>
            <a:ext cx="1378904" cy="307777"/>
          </a:xfrm>
          <a:prstGeom prst="rect">
            <a:avLst/>
          </a:prstGeom>
          <a:noFill/>
        </p:spPr>
        <p:txBody>
          <a:bodyPr wrap="none" rtlCol="0">
            <a:spAutoFit/>
          </a:bodyPr>
          <a:lstStyle/>
          <a:p>
            <a:r>
              <a:rPr lang="en-US" dirty="0"/>
              <a:t>positive control</a:t>
            </a:r>
          </a:p>
        </p:txBody>
      </p:sp>
      <p:sp>
        <p:nvSpPr>
          <p:cNvPr id="10" name="TextBox 9">
            <a:extLst>
              <a:ext uri="{FF2B5EF4-FFF2-40B4-BE49-F238E27FC236}">
                <a16:creationId xmlns:a16="http://schemas.microsoft.com/office/drawing/2014/main" id="{394B7D18-2B8D-F550-D9D8-80E58173C32A}"/>
              </a:ext>
            </a:extLst>
          </p:cNvPr>
          <p:cNvSpPr txBox="1"/>
          <p:nvPr/>
        </p:nvSpPr>
        <p:spPr>
          <a:xfrm rot="16200000">
            <a:off x="1868532" y="1572724"/>
            <a:ext cx="1050288" cy="307777"/>
          </a:xfrm>
          <a:prstGeom prst="rect">
            <a:avLst/>
          </a:prstGeom>
          <a:noFill/>
        </p:spPr>
        <p:txBody>
          <a:bodyPr wrap="none" rtlCol="0">
            <a:spAutoFit/>
          </a:bodyPr>
          <a:lstStyle/>
          <a:p>
            <a:r>
              <a:rPr lang="en-US" dirty="0"/>
              <a:t>lysogen #2</a:t>
            </a:r>
          </a:p>
        </p:txBody>
      </p:sp>
      <p:sp>
        <p:nvSpPr>
          <p:cNvPr id="14" name="TextBox 13">
            <a:extLst>
              <a:ext uri="{FF2B5EF4-FFF2-40B4-BE49-F238E27FC236}">
                <a16:creationId xmlns:a16="http://schemas.microsoft.com/office/drawing/2014/main" id="{AC834B08-D228-E16A-B140-C164959DAB21}"/>
              </a:ext>
            </a:extLst>
          </p:cNvPr>
          <p:cNvSpPr txBox="1"/>
          <p:nvPr/>
        </p:nvSpPr>
        <p:spPr>
          <a:xfrm rot="16200000">
            <a:off x="1184128" y="1572724"/>
            <a:ext cx="1050288" cy="307777"/>
          </a:xfrm>
          <a:prstGeom prst="rect">
            <a:avLst/>
          </a:prstGeom>
          <a:noFill/>
        </p:spPr>
        <p:txBody>
          <a:bodyPr wrap="none" rtlCol="0">
            <a:spAutoFit/>
          </a:bodyPr>
          <a:lstStyle/>
          <a:p>
            <a:r>
              <a:rPr lang="en-US" dirty="0"/>
              <a:t>lysogen #1</a:t>
            </a:r>
          </a:p>
        </p:txBody>
      </p:sp>
    </p:spTree>
    <p:extLst>
      <p:ext uri="{BB962C8B-B14F-4D97-AF65-F5344CB8AC3E}">
        <p14:creationId xmlns:p14="http://schemas.microsoft.com/office/powerpoint/2010/main" val="37691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3" name="Google Shape;84;p13">
            <a:extLst>
              <a:ext uri="{FF2B5EF4-FFF2-40B4-BE49-F238E27FC236}">
                <a16:creationId xmlns:a16="http://schemas.microsoft.com/office/drawing/2014/main" id="{D3E25D9D-0EEC-BB43-A4FE-AC7C5DBA3D6D}"/>
              </a:ext>
            </a:extLst>
          </p:cNvPr>
          <p:cNvSpPr txBox="1"/>
          <p:nvPr/>
        </p:nvSpPr>
        <p:spPr>
          <a:xfrm>
            <a:off x="525259" y="729625"/>
            <a:ext cx="11033875" cy="855240"/>
          </a:xfrm>
          <a:prstGeom prst="rect">
            <a:avLst/>
          </a:prstGeom>
          <a:noFill/>
          <a:ln>
            <a:noFill/>
          </a:ln>
        </p:spPr>
        <p:txBody>
          <a:bodyPr spcFirstLastPara="1" wrap="square" lIns="91425" tIns="45700" rIns="91425" bIns="45700" anchor="t" anchorCtr="0">
            <a:noAutofit/>
          </a:bodyPr>
          <a:lstStyle/>
          <a:p>
            <a:pPr marL="12700">
              <a:lnSpc>
                <a:spcPct val="90000"/>
              </a:lnSpc>
              <a:buClr>
                <a:schemeClr val="dk1"/>
              </a:buClr>
              <a:buSzPts val="1800"/>
            </a:pPr>
            <a:endParaRPr lang="en-US" sz="2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endParaRPr lang="en-US" sz="2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r>
              <a:rPr lang="en-US" sz="2400" dirty="0">
                <a:solidFill>
                  <a:schemeClr val="dk1"/>
                </a:solidFill>
                <a:latin typeface="Calibri Light" panose="020F0302020204030204" pitchFamily="34" charset="0"/>
                <a:ea typeface="Georgia"/>
                <a:cs typeface="Calibri Light" panose="020F0302020204030204" pitchFamily="34" charset="0"/>
                <a:sym typeface="Georgia"/>
              </a:rPr>
              <a:t>Title:</a:t>
            </a:r>
          </a:p>
          <a:p>
            <a:pPr marL="12700">
              <a:lnSpc>
                <a:spcPct val="90000"/>
              </a:lnSpc>
              <a:buClr>
                <a:schemeClr val="dk1"/>
              </a:buClr>
              <a:buSzPts val="1800"/>
            </a:pPr>
            <a:endParaRPr lang="en-US" sz="2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r>
              <a:rPr lang="en-US" sz="2400" dirty="0">
                <a:solidFill>
                  <a:schemeClr val="dk1"/>
                </a:solidFill>
                <a:latin typeface="Calibri Light" panose="020F0302020204030204" pitchFamily="34" charset="0"/>
                <a:ea typeface="Georgia"/>
                <a:cs typeface="Calibri Light" panose="020F0302020204030204" pitchFamily="34" charset="0"/>
                <a:sym typeface="Georgia"/>
              </a:rPr>
              <a:t>Authors:</a:t>
            </a:r>
          </a:p>
          <a:p>
            <a:pPr marL="12700">
              <a:lnSpc>
                <a:spcPct val="90000"/>
              </a:lnSpc>
              <a:buClr>
                <a:schemeClr val="dk1"/>
              </a:buClr>
              <a:buSzPts val="1800"/>
            </a:pPr>
            <a:endParaRPr lang="en-US" sz="2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r>
              <a:rPr lang="en-US" sz="2400" dirty="0">
                <a:solidFill>
                  <a:schemeClr val="dk1"/>
                </a:solidFill>
                <a:latin typeface="Calibri Light" panose="020F0302020204030204" pitchFamily="34" charset="0"/>
                <a:ea typeface="Georgia"/>
                <a:cs typeface="Calibri Light" panose="020F0302020204030204" pitchFamily="34" charset="0"/>
                <a:sym typeface="Georgia"/>
              </a:rPr>
              <a:t>Author Affiliations:</a:t>
            </a:r>
            <a:br>
              <a:rPr lang="en-US" sz="2400" dirty="0">
                <a:solidFill>
                  <a:schemeClr val="dk1"/>
                </a:solidFill>
                <a:latin typeface="Calibri Light" panose="020F0302020204030204" pitchFamily="34" charset="0"/>
                <a:ea typeface="Georgia"/>
                <a:cs typeface="Calibri Light" panose="020F0302020204030204" pitchFamily="34" charset="0"/>
                <a:sym typeface="Georgia"/>
              </a:rPr>
            </a:br>
            <a:endParaRPr lang="en-US" sz="2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r>
              <a:rPr lang="en-US" sz="2400" dirty="0">
                <a:solidFill>
                  <a:schemeClr val="dk1"/>
                </a:solidFill>
                <a:latin typeface="Calibri Light" panose="020F0302020204030204" pitchFamily="34" charset="0"/>
                <a:ea typeface="Georgia"/>
                <a:cs typeface="Calibri Light" panose="020F0302020204030204" pitchFamily="34" charset="0"/>
                <a:sym typeface="Georgia"/>
              </a:rPr>
              <a:t>Corresponding Author Email:</a:t>
            </a:r>
          </a:p>
          <a:p>
            <a:pPr marL="12700">
              <a:lnSpc>
                <a:spcPct val="90000"/>
              </a:lnSpc>
              <a:buClr>
                <a:schemeClr val="dk1"/>
              </a:buClr>
              <a:buSzPts val="1800"/>
            </a:pPr>
            <a:endParaRPr lang="en-US" sz="2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endParaRPr lang="en-US" sz="2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endParaRPr lang="en-US" sz="2400" dirty="0">
              <a:solidFill>
                <a:schemeClr val="dk1"/>
              </a:solidFill>
              <a:latin typeface="Calibri Light" panose="020F0302020204030204" pitchFamily="34" charset="0"/>
              <a:ea typeface="Georgia"/>
              <a:cs typeface="Calibri Light" panose="020F0302020204030204" pitchFamily="34" charset="0"/>
              <a:sym typeface="Georgia"/>
            </a:endParaRPr>
          </a:p>
        </p:txBody>
      </p:sp>
      <p:sp>
        <p:nvSpPr>
          <p:cNvPr id="3" name="Title 1">
            <a:extLst>
              <a:ext uri="{FF2B5EF4-FFF2-40B4-BE49-F238E27FC236}">
                <a16:creationId xmlns:a16="http://schemas.microsoft.com/office/drawing/2014/main" id="{C4F115DE-D56F-8BFB-23F9-2B093A981930}"/>
              </a:ext>
            </a:extLst>
          </p:cNvPr>
          <p:cNvSpPr txBox="1">
            <a:spLocks/>
          </p:cNvSpPr>
          <p:nvPr/>
        </p:nvSpPr>
        <p:spPr>
          <a:xfrm>
            <a:off x="1" y="137237"/>
            <a:ext cx="12191999" cy="491015"/>
          </a:xfrm>
          <a:prstGeom prst="rect">
            <a:avLst/>
          </a:prstGeom>
          <a:solidFill>
            <a:srgbClr val="38837F"/>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AUTHOR CARD</a:t>
            </a:r>
          </a:p>
        </p:txBody>
      </p:sp>
    </p:spTree>
    <p:extLst>
      <p:ext uri="{BB962C8B-B14F-4D97-AF65-F5344CB8AC3E}">
        <p14:creationId xmlns:p14="http://schemas.microsoft.com/office/powerpoint/2010/main" val="829797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Title 1">
            <a:extLst>
              <a:ext uri="{FF2B5EF4-FFF2-40B4-BE49-F238E27FC236}">
                <a16:creationId xmlns:a16="http://schemas.microsoft.com/office/drawing/2014/main" id="{F1837526-CC70-4675-2966-740B059FEBA5}"/>
              </a:ext>
            </a:extLst>
          </p:cNvPr>
          <p:cNvSpPr txBox="1">
            <a:spLocks/>
          </p:cNvSpPr>
          <p:nvPr/>
        </p:nvSpPr>
        <p:spPr>
          <a:xfrm>
            <a:off x="1" y="137237"/>
            <a:ext cx="12191999" cy="491015"/>
          </a:xfrm>
          <a:prstGeom prst="rect">
            <a:avLst/>
          </a:prstGeom>
          <a:solidFill>
            <a:srgbClr val="38837F"/>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TEMPLATE DATA CARD</a:t>
            </a:r>
          </a:p>
        </p:txBody>
      </p:sp>
      <p:graphicFrame>
        <p:nvGraphicFramePr>
          <p:cNvPr id="2" name="Table 1">
            <a:extLst>
              <a:ext uri="{FF2B5EF4-FFF2-40B4-BE49-F238E27FC236}">
                <a16:creationId xmlns:a16="http://schemas.microsoft.com/office/drawing/2014/main" id="{A56A1F86-EBF5-9335-A7BB-FD45A38D1913}"/>
              </a:ext>
            </a:extLst>
          </p:cNvPr>
          <p:cNvGraphicFramePr>
            <a:graphicFrameLocks noGrp="1"/>
          </p:cNvGraphicFramePr>
          <p:nvPr>
            <p:extLst>
              <p:ext uri="{D42A27DB-BD31-4B8C-83A1-F6EECF244321}">
                <p14:modId xmlns:p14="http://schemas.microsoft.com/office/powerpoint/2010/main" val="3808762447"/>
              </p:ext>
            </p:extLst>
          </p:nvPr>
        </p:nvGraphicFramePr>
        <p:xfrm>
          <a:off x="6096000" y="2961335"/>
          <a:ext cx="4410417" cy="2590800"/>
        </p:xfrm>
        <a:graphic>
          <a:graphicData uri="http://schemas.openxmlformats.org/drawingml/2006/table">
            <a:tbl>
              <a:tblPr firstRow="1" bandRow="1">
                <a:tableStyleId>{5940675A-B579-460E-94D1-54222C63F5DA}</a:tableStyleId>
              </a:tblPr>
              <a:tblGrid>
                <a:gridCol w="2364916">
                  <a:extLst>
                    <a:ext uri="{9D8B030D-6E8A-4147-A177-3AD203B41FA5}">
                      <a16:colId xmlns:a16="http://schemas.microsoft.com/office/drawing/2014/main" val="2031034458"/>
                    </a:ext>
                  </a:extLst>
                </a:gridCol>
                <a:gridCol w="2045501">
                  <a:extLst>
                    <a:ext uri="{9D8B030D-6E8A-4147-A177-3AD203B41FA5}">
                      <a16:colId xmlns:a16="http://schemas.microsoft.com/office/drawing/2014/main" val="2128637199"/>
                    </a:ext>
                  </a:extLst>
                </a:gridCol>
              </a:tblGrid>
              <a:tr h="321430">
                <a:tc>
                  <a:txBody>
                    <a:bodyPr/>
                    <a:lstStyle/>
                    <a:p>
                      <a:r>
                        <a:rPr lang="en-US" sz="1400" b="0" i="0" dirty="0">
                          <a:latin typeface="Calibri Light" panose="020F0302020204030204" pitchFamily="34" charset="0"/>
                          <a:cs typeface="Calibri Light" panose="020F0302020204030204" pitchFamily="34" charset="0"/>
                        </a:rPr>
                        <a:t>positive control</a:t>
                      </a:r>
                    </a:p>
                    <a:p>
                      <a:endParaRPr lang="en-US" sz="1400" b="0" i="0" dirty="0">
                        <a:latin typeface="Calibri Light" panose="020F0302020204030204" pitchFamily="34" charset="0"/>
                        <a:cs typeface="Calibri Light" panose="020F0302020204030204" pitchFamily="34" charset="0"/>
                      </a:endParaRP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endParaRPr lang="en-US" sz="1400" b="0" i="0" dirty="0">
                        <a:latin typeface="Calibri Light" panose="020F0302020204030204" pitchFamily="34" charset="0"/>
                        <a:cs typeface="Calibri Light" panose="020F0302020204030204" pitchFamily="34" charset="0"/>
                      </a:endParaRPr>
                    </a:p>
                  </a:txBody>
                  <a:tcP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285227"/>
                  </a:ext>
                </a:extLst>
              </a:tr>
              <a:tr h="321430">
                <a:tc>
                  <a:txBody>
                    <a:bodyPr/>
                    <a:lstStyle/>
                    <a:p>
                      <a:r>
                        <a:rPr lang="en-US" sz="1400" b="0" i="0" dirty="0">
                          <a:latin typeface="Calibri Light" panose="020F0302020204030204" pitchFamily="34" charset="0"/>
                          <a:cs typeface="Calibri Light" panose="020F0302020204030204" pitchFamily="34" charset="0"/>
                        </a:rPr>
                        <a:t>negative control</a:t>
                      </a:r>
                    </a:p>
                    <a:p>
                      <a:endParaRPr lang="en-US" sz="1400" b="0" i="0" dirty="0">
                        <a:latin typeface="Calibri Light" panose="020F0302020204030204" pitchFamily="34" charset="0"/>
                        <a:cs typeface="Calibri Light" panose="020F0302020204030204" pitchFamily="34"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lang="en-US" sz="1400" b="0" i="1" dirty="0">
                        <a:latin typeface="Calibri Light" panose="020F0302020204030204" pitchFamily="34" charset="0"/>
                        <a:cs typeface="Calibri Light" panose="020F0302020204030204" pitchFamily="34" charset="0"/>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2504286"/>
                  </a:ext>
                </a:extLst>
              </a:tr>
              <a:tr h="321430">
                <a:tc>
                  <a:txBody>
                    <a:bodyPr/>
                    <a:lstStyle/>
                    <a:p>
                      <a:r>
                        <a:rPr lang="en-US" sz="1400" b="0" i="0" dirty="0">
                          <a:latin typeface="Calibri Light" panose="020F0302020204030204" pitchFamily="34" charset="0"/>
                          <a:cs typeface="Calibri Light" panose="020F0302020204030204" pitchFamily="34" charset="0"/>
                        </a:rPr>
                        <a:t>Lawn</a:t>
                      </a:r>
                    </a:p>
                    <a:p>
                      <a:endParaRPr lang="en-US" sz="1400" b="0" i="0" dirty="0">
                        <a:latin typeface="Calibri Light" panose="020F0302020204030204" pitchFamily="34" charset="0"/>
                        <a:cs typeface="Calibri Light" panose="020F0302020204030204" pitchFamily="34"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b="0" i="1" dirty="0">
                        <a:latin typeface="Calibri Light" panose="020F0302020204030204" pitchFamily="34" charset="0"/>
                        <a:cs typeface="Calibri Light" panose="020F0302020204030204" pitchFamily="34" charset="0"/>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742313"/>
                  </a:ext>
                </a:extLst>
              </a:tr>
              <a:tr h="33793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dirty="0">
                          <a:latin typeface="Calibri Light" panose="020F0302020204030204" pitchFamily="34" charset="0"/>
                          <a:cs typeface="Calibri Light" panose="020F0302020204030204" pitchFamily="34" charset="0"/>
                        </a:rPr>
                        <a:t>Incubation temperature</a:t>
                      </a:r>
                    </a:p>
                    <a:p>
                      <a:endParaRPr lang="en-US" sz="1400" b="0" i="0" dirty="0">
                        <a:latin typeface="Calibri Light" panose="020F0302020204030204" pitchFamily="34" charset="0"/>
                        <a:cs typeface="Calibri Light" panose="020F0302020204030204" pitchFamily="34"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b="0" i="0" dirty="0">
                        <a:latin typeface="Calibri Light" panose="020F0302020204030204" pitchFamily="34" charset="0"/>
                        <a:cs typeface="Calibri Light" panose="020F0302020204030204" pitchFamily="34" charset="0"/>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9783795"/>
                  </a:ext>
                </a:extLst>
              </a:tr>
              <a:tr h="33793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dirty="0">
                          <a:latin typeface="Calibri Light" panose="020F0302020204030204" pitchFamily="34" charset="0"/>
                          <a:cs typeface="Calibri Light" panose="020F0302020204030204" pitchFamily="34" charset="0"/>
                        </a:rPr>
                        <a:t>Incubation durations (days)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dirty="0">
                        <a:latin typeface="Calibri Light" panose="020F0302020204030204" pitchFamily="34" charset="0"/>
                        <a:cs typeface="Calibri Light" panose="020F0302020204030204" pitchFamily="34"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b="0" i="0" dirty="0">
                        <a:latin typeface="Calibri Light" panose="020F0302020204030204" pitchFamily="34" charset="0"/>
                        <a:cs typeface="Calibri Light" panose="020F0302020204030204" pitchFamily="34" charset="0"/>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591547"/>
                  </a:ext>
                </a:extLst>
              </a:tr>
            </a:tbl>
          </a:graphicData>
        </a:graphic>
      </p:graphicFrame>
      <p:sp>
        <p:nvSpPr>
          <p:cNvPr id="5" name="TextBox 4">
            <a:extLst>
              <a:ext uri="{FF2B5EF4-FFF2-40B4-BE49-F238E27FC236}">
                <a16:creationId xmlns:a16="http://schemas.microsoft.com/office/drawing/2014/main" id="{704F59D8-77BD-309C-7A8E-B7DB23616D88}"/>
              </a:ext>
            </a:extLst>
          </p:cNvPr>
          <p:cNvSpPr txBox="1"/>
          <p:nvPr/>
        </p:nvSpPr>
        <p:spPr>
          <a:xfrm rot="16200000">
            <a:off x="2806203" y="1410932"/>
            <a:ext cx="1447832" cy="307777"/>
          </a:xfrm>
          <a:prstGeom prst="rect">
            <a:avLst/>
          </a:prstGeom>
          <a:noFill/>
        </p:spPr>
        <p:txBody>
          <a:bodyPr wrap="none" rtlCol="0">
            <a:spAutoFit/>
          </a:bodyPr>
          <a:lstStyle/>
          <a:p>
            <a:r>
              <a:rPr lang="en-US" dirty="0"/>
              <a:t>negative control</a:t>
            </a:r>
          </a:p>
        </p:txBody>
      </p:sp>
      <p:sp>
        <p:nvSpPr>
          <p:cNvPr id="6" name="TextBox 5">
            <a:extLst>
              <a:ext uri="{FF2B5EF4-FFF2-40B4-BE49-F238E27FC236}">
                <a16:creationId xmlns:a16="http://schemas.microsoft.com/office/drawing/2014/main" id="{96DB57D0-0BFB-360C-E6BE-B03BFF3599EE}"/>
              </a:ext>
            </a:extLst>
          </p:cNvPr>
          <p:cNvSpPr txBox="1"/>
          <p:nvPr/>
        </p:nvSpPr>
        <p:spPr>
          <a:xfrm rot="16200000">
            <a:off x="3544140" y="1453842"/>
            <a:ext cx="1378904" cy="307777"/>
          </a:xfrm>
          <a:prstGeom prst="rect">
            <a:avLst/>
          </a:prstGeom>
          <a:noFill/>
        </p:spPr>
        <p:txBody>
          <a:bodyPr wrap="none" rtlCol="0">
            <a:spAutoFit/>
          </a:bodyPr>
          <a:lstStyle/>
          <a:p>
            <a:r>
              <a:rPr lang="en-US" dirty="0"/>
              <a:t>positive control</a:t>
            </a:r>
          </a:p>
        </p:txBody>
      </p:sp>
      <p:sp>
        <p:nvSpPr>
          <p:cNvPr id="8" name="TextBox 7">
            <a:extLst>
              <a:ext uri="{FF2B5EF4-FFF2-40B4-BE49-F238E27FC236}">
                <a16:creationId xmlns:a16="http://schemas.microsoft.com/office/drawing/2014/main" id="{B54457E3-A7F9-F103-98C7-985FD948D905}"/>
              </a:ext>
            </a:extLst>
          </p:cNvPr>
          <p:cNvSpPr txBox="1"/>
          <p:nvPr/>
        </p:nvSpPr>
        <p:spPr>
          <a:xfrm rot="16200000">
            <a:off x="2455662" y="1656288"/>
            <a:ext cx="895566" cy="369332"/>
          </a:xfrm>
          <a:prstGeom prst="rect">
            <a:avLst/>
          </a:prstGeom>
          <a:noFill/>
        </p:spPr>
        <p:txBody>
          <a:bodyPr wrap="none" rtlCol="0">
            <a:spAutoFit/>
          </a:bodyPr>
          <a:lstStyle/>
          <a:p>
            <a:r>
              <a:rPr lang="en-US" dirty="0"/>
              <a:t>lysogen</a:t>
            </a:r>
          </a:p>
        </p:txBody>
      </p:sp>
    </p:spTree>
    <p:extLst>
      <p:ext uri="{BB962C8B-B14F-4D97-AF65-F5344CB8AC3E}">
        <p14:creationId xmlns:p14="http://schemas.microsoft.com/office/powerpoint/2010/main" val="223342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3" name="Google Shape;84;p13">
            <a:extLst>
              <a:ext uri="{FF2B5EF4-FFF2-40B4-BE49-F238E27FC236}">
                <a16:creationId xmlns:a16="http://schemas.microsoft.com/office/drawing/2014/main" id="{D3E25D9D-0EEC-BB43-A4FE-AC7C5DBA3D6D}"/>
              </a:ext>
            </a:extLst>
          </p:cNvPr>
          <p:cNvSpPr txBox="1"/>
          <p:nvPr/>
        </p:nvSpPr>
        <p:spPr>
          <a:xfrm>
            <a:off x="525259" y="729625"/>
            <a:ext cx="11033875" cy="855240"/>
          </a:xfrm>
          <a:prstGeom prst="rect">
            <a:avLst/>
          </a:prstGeom>
          <a:noFill/>
          <a:ln>
            <a:noFill/>
          </a:ln>
        </p:spPr>
        <p:txBody>
          <a:bodyPr spcFirstLastPara="1" wrap="square" lIns="91425" tIns="45700" rIns="91425" bIns="45700" anchor="t" anchorCtr="0">
            <a:noAutofit/>
          </a:bodyPr>
          <a:lstStyle/>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r>
              <a:rPr lang="en-US" sz="2400" dirty="0">
                <a:solidFill>
                  <a:schemeClr val="dk1"/>
                </a:solidFill>
                <a:latin typeface="Calibri Light" panose="020F0302020204030204" pitchFamily="34" charset="0"/>
                <a:ea typeface="Georgia"/>
                <a:cs typeface="Calibri Light" panose="020F0302020204030204" pitchFamily="34" charset="0"/>
                <a:sym typeface="Georgia"/>
              </a:rPr>
              <a:t>Description of Data and Observations: </a:t>
            </a:r>
            <a:br>
              <a:rPr lang="en-US" sz="2400" dirty="0">
                <a:solidFill>
                  <a:schemeClr val="dk1"/>
                </a:solidFill>
                <a:latin typeface="Calibri Light" panose="020F0302020204030204" pitchFamily="34" charset="0"/>
                <a:ea typeface="Georgia"/>
                <a:cs typeface="Calibri Light" panose="020F0302020204030204" pitchFamily="34" charset="0"/>
                <a:sym typeface="Georgia"/>
              </a:rPr>
            </a:br>
            <a:r>
              <a:rPr lang="en-US" sz="1400" dirty="0">
                <a:solidFill>
                  <a:schemeClr val="bg1">
                    <a:lumMod val="50000"/>
                  </a:schemeClr>
                </a:solidFill>
                <a:latin typeface="Calibri Light" panose="020F0302020204030204" pitchFamily="34" charset="0"/>
                <a:ea typeface="Georgia"/>
                <a:cs typeface="Calibri Light" panose="020F0302020204030204" pitchFamily="34" charset="0"/>
                <a:sym typeface="Georgia"/>
              </a:rPr>
              <a:t>Replace this text with a brief description of your data and your interpretation.</a:t>
            </a:r>
          </a:p>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r>
              <a:rPr lang="en-US" sz="2400" dirty="0">
                <a:solidFill>
                  <a:schemeClr val="dk1"/>
                </a:solidFill>
                <a:latin typeface="Calibri Light" panose="020F0302020204030204" pitchFamily="34" charset="0"/>
                <a:ea typeface="Georgia"/>
                <a:cs typeface="Calibri Light" panose="020F0302020204030204" pitchFamily="34" charset="0"/>
                <a:sym typeface="Georgia"/>
              </a:rPr>
              <a:t>Methods: </a:t>
            </a:r>
            <a:br>
              <a:rPr lang="en-US" sz="1400" dirty="0">
                <a:solidFill>
                  <a:schemeClr val="dk1"/>
                </a:solidFill>
                <a:latin typeface="Calibri Light" panose="020F0302020204030204" pitchFamily="34" charset="0"/>
                <a:ea typeface="Georgia"/>
                <a:cs typeface="Calibri Light" panose="020F0302020204030204" pitchFamily="34" charset="0"/>
                <a:sym typeface="Georgia"/>
              </a:rPr>
            </a:br>
            <a:r>
              <a:rPr lang="en-US" sz="1400" dirty="0">
                <a:solidFill>
                  <a:schemeClr val="bg1">
                    <a:lumMod val="50000"/>
                  </a:schemeClr>
                </a:solidFill>
                <a:latin typeface="Calibri Light" panose="020F0302020204030204" pitchFamily="34" charset="0"/>
                <a:ea typeface="Georgia"/>
                <a:cs typeface="Calibri Light" panose="020F0302020204030204" pitchFamily="34" charset="0"/>
                <a:sym typeface="Georgia"/>
              </a:rPr>
              <a:t>Replace this text with any deviations from the protocol for generating and testing lysogens (protocol 11.1, 11.2, and 11.3). Otherwise, state no “no deviations for standard protocols”</a:t>
            </a:r>
          </a:p>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r>
              <a:rPr lang="en-US" sz="2400" dirty="0">
                <a:solidFill>
                  <a:schemeClr val="dk1"/>
                </a:solidFill>
                <a:latin typeface="Calibri Light" panose="020F0302020204030204" pitchFamily="34" charset="0"/>
                <a:ea typeface="Georgia"/>
                <a:cs typeface="Calibri Light" panose="020F0302020204030204" pitchFamily="34" charset="0"/>
                <a:sym typeface="Georgia"/>
              </a:rPr>
              <a:t>References: </a:t>
            </a:r>
            <a:br>
              <a:rPr lang="en-US" sz="1400" dirty="0">
                <a:solidFill>
                  <a:schemeClr val="dk1"/>
                </a:solidFill>
                <a:latin typeface="Calibri Light" panose="020F0302020204030204" pitchFamily="34" charset="0"/>
                <a:ea typeface="Georgia"/>
                <a:cs typeface="Calibri Light" panose="020F0302020204030204" pitchFamily="34" charset="0"/>
                <a:sym typeface="Georgia"/>
              </a:rPr>
            </a:br>
            <a:r>
              <a:rPr lang="en-US" sz="1400" dirty="0">
                <a:solidFill>
                  <a:schemeClr val="bg1">
                    <a:lumMod val="50000"/>
                  </a:schemeClr>
                </a:solidFill>
                <a:latin typeface="Calibri Light" panose="020F0302020204030204" pitchFamily="34" charset="0"/>
                <a:ea typeface="Georgia"/>
                <a:cs typeface="Calibri Light" panose="020F0302020204030204" pitchFamily="34" charset="0"/>
                <a:sym typeface="Georgia"/>
              </a:rPr>
              <a:t>Replace this text with any relevant references</a:t>
            </a:r>
          </a:p>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a:p>
            <a:pPr marL="12700">
              <a:lnSpc>
                <a:spcPct val="90000"/>
              </a:lnSpc>
              <a:buClr>
                <a:schemeClr val="dk1"/>
              </a:buClr>
              <a:buSzPts val="1800"/>
            </a:pPr>
            <a:endParaRPr lang="en-US" sz="1400" dirty="0">
              <a:solidFill>
                <a:schemeClr val="dk1"/>
              </a:solidFill>
              <a:latin typeface="Calibri Light" panose="020F0302020204030204" pitchFamily="34" charset="0"/>
              <a:ea typeface="Georgia"/>
              <a:cs typeface="Calibri Light" panose="020F0302020204030204" pitchFamily="34" charset="0"/>
              <a:sym typeface="Georgia"/>
            </a:endParaRPr>
          </a:p>
        </p:txBody>
      </p:sp>
      <p:sp>
        <p:nvSpPr>
          <p:cNvPr id="3" name="Title 1">
            <a:extLst>
              <a:ext uri="{FF2B5EF4-FFF2-40B4-BE49-F238E27FC236}">
                <a16:creationId xmlns:a16="http://schemas.microsoft.com/office/drawing/2014/main" id="{8C618204-FD8A-8B6E-2CEF-21B6E439DE70}"/>
              </a:ext>
            </a:extLst>
          </p:cNvPr>
          <p:cNvSpPr txBox="1">
            <a:spLocks/>
          </p:cNvSpPr>
          <p:nvPr/>
        </p:nvSpPr>
        <p:spPr>
          <a:xfrm>
            <a:off x="1" y="137237"/>
            <a:ext cx="12191999" cy="491015"/>
          </a:xfrm>
          <a:prstGeom prst="rect">
            <a:avLst/>
          </a:prstGeom>
          <a:solidFill>
            <a:srgbClr val="38837F"/>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DATA DESCRIPTIONS CARD</a:t>
            </a:r>
          </a:p>
        </p:txBody>
      </p:sp>
    </p:spTree>
    <p:extLst>
      <p:ext uri="{BB962C8B-B14F-4D97-AF65-F5344CB8AC3E}">
        <p14:creationId xmlns:p14="http://schemas.microsoft.com/office/powerpoint/2010/main" val="26804136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7621</TotalTime>
  <Words>525</Words>
  <Application>Microsoft Macintosh PowerPoint</Application>
  <PresentationFormat>Widescreen</PresentationFormat>
  <Paragraphs>74</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Lysogen Formation Data Card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Heller, Danielle</dc:creator>
  <cp:lastModifiedBy>Sivanathan, Vic</cp:lastModifiedBy>
  <cp:revision>171</cp:revision>
  <cp:lastPrinted>2019-02-25T21:56:54Z</cp:lastPrinted>
  <dcterms:created xsi:type="dcterms:W3CDTF">2019-02-25T18:01:54Z</dcterms:created>
  <dcterms:modified xsi:type="dcterms:W3CDTF">2024-06-05T02:09:53Z</dcterms:modified>
</cp:coreProperties>
</file>