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2"/>
    <p:sldMasterId id="2147483671" r:id="rId3"/>
  </p:sldMasterIdLst>
  <p:notesMasterIdLst>
    <p:notesMasterId r:id="rId10"/>
  </p:notesMasterIdLst>
  <p:sldIdLst>
    <p:sldId id="256" r:id="rId4"/>
    <p:sldId id="257" r:id="rId5"/>
    <p:sldId id="279" r:id="rId6"/>
    <p:sldId id="270" r:id="rId7"/>
    <p:sldId id="280" r:id="rId8"/>
    <p:sldId id="278"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1D186E2-8119-45DE-B6B9-7A55E2D9B461}">
  <a:tblStyle styleId="{81D186E2-8119-45DE-B6B9-7A55E2D9B461}"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DD4D7E76-44D8-4EA2-B578-AF1C5D930E46}"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59934C1-1AEB-4BAD-A6BD-A39A6B7E7AA4}" styleName="Table_2">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7"/>
    <p:restoredTop sz="94771"/>
  </p:normalViewPr>
  <p:slideViewPr>
    <p:cSldViewPr snapToGrid="0">
      <p:cViewPr varScale="1">
        <p:scale>
          <a:sx n="153" d="100"/>
          <a:sy n="153" d="100"/>
        </p:scale>
        <p:origin x="888"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0d38a84dd5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10d38a84dd5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0d38a84dd5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10d38a84dd5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160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325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8081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314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628651" y="273846"/>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58" name="Google Shape;58;p14"/>
          <p:cNvSpPr txBox="1">
            <a:spLocks noGrp="1"/>
          </p:cNvSpPr>
          <p:nvPr>
            <p:ph type="body" idx="1"/>
          </p:nvPr>
        </p:nvSpPr>
        <p:spPr>
          <a:xfrm>
            <a:off x="628651"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59" name="Google Shape;59;p14"/>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9" y="1282306"/>
            <a:ext cx="7886700" cy="2139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0" name="Google Shape;70;p16"/>
          <p:cNvSpPr txBox="1">
            <a:spLocks noGrp="1"/>
          </p:cNvSpPr>
          <p:nvPr>
            <p:ph type="body" idx="1"/>
          </p:nvPr>
        </p:nvSpPr>
        <p:spPr>
          <a:xfrm>
            <a:off x="623889" y="3442100"/>
            <a:ext cx="7886700" cy="1125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800"/>
              <a:buNone/>
              <a:defRPr sz="1800">
                <a:solidFill>
                  <a:schemeClr val="dk1"/>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1" name="Google Shape;71;p16"/>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2" name="Google Shape;72;p16"/>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3" name="Google Shape;73;p16"/>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1" y="273846"/>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6" name="Google Shape;76;p17"/>
          <p:cNvSpPr txBox="1">
            <a:spLocks noGrp="1"/>
          </p:cNvSpPr>
          <p:nvPr>
            <p:ph type="body" idx="1"/>
          </p:nvPr>
        </p:nvSpPr>
        <p:spPr>
          <a:xfrm>
            <a:off x="628651"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7" name="Google Shape;77;p17"/>
          <p:cNvSpPr txBox="1">
            <a:spLocks noGrp="1"/>
          </p:cNvSpPr>
          <p:nvPr>
            <p:ph type="body" idx="2"/>
          </p:nvPr>
        </p:nvSpPr>
        <p:spPr>
          <a:xfrm>
            <a:off x="4629151"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2" y="273846"/>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2" y="1260873"/>
            <a:ext cx="38685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2" y="1878806"/>
            <a:ext cx="38685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1" y="1260873"/>
            <a:ext cx="38874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1" y="1878806"/>
            <a:ext cx="38874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2" y="342900"/>
            <a:ext cx="2949000" cy="120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2" y="740571"/>
            <a:ext cx="4629300" cy="3655200"/>
          </a:xfrm>
          <a:prstGeom prst="rect">
            <a:avLst/>
          </a:prstGeom>
          <a:noFill/>
          <a:ln>
            <a:noFill/>
          </a:ln>
        </p:spPr>
        <p:txBody>
          <a:bodyPr spcFirstLastPara="1" wrap="square" lIns="68575" tIns="34275" rIns="68575" bIns="34275" anchor="t" anchorCtr="0">
            <a:norm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2"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2" y="342900"/>
            <a:ext cx="2949000" cy="120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2" y="740571"/>
            <a:ext cx="4629300" cy="3655200"/>
          </a:xfrm>
          <a:prstGeom prst="rect">
            <a:avLst/>
          </a:prstGeom>
          <a:noFill/>
          <a:ln>
            <a:noFill/>
          </a:ln>
        </p:spPr>
      </p:sp>
      <p:sp>
        <p:nvSpPr>
          <p:cNvPr id="109" name="Google Shape;109;p22"/>
          <p:cNvSpPr txBox="1">
            <a:spLocks noGrp="1"/>
          </p:cNvSpPr>
          <p:nvPr>
            <p:ph type="body" idx="1"/>
          </p:nvPr>
        </p:nvSpPr>
        <p:spPr>
          <a:xfrm>
            <a:off x="629842"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1" y="273846"/>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301"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52" y="1467545"/>
            <a:ext cx="4359000" cy="19716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477"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1" y="273846"/>
            <a:ext cx="7886700" cy="994200"/>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1"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1" y="4767265"/>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1" y="4767265"/>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1" y="4767265"/>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5" r:id="rId5"/>
    <p:sldLayoutId id="2147483666" r:id="rId6"/>
    <p:sldLayoutId id="2147483667" r:id="rId7"/>
    <p:sldLayoutId id="2147483668" r:id="rId8"/>
    <p:sldLayoutId id="214748366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mailto:sea@hhmi.org"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Google Shape;130;p25"/>
          <p:cNvSpPr txBox="1"/>
          <p:nvPr/>
        </p:nvSpPr>
        <p:spPr>
          <a:xfrm>
            <a:off x="628649" y="536484"/>
            <a:ext cx="8209500" cy="10851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110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Data Cards serve as the essential primary research records for the </a:t>
            </a:r>
            <a:r>
              <a:rPr lang="en" sz="1100" dirty="0">
                <a:solidFill>
                  <a:schemeClr val="dk1"/>
                </a:solidFill>
                <a:latin typeface="Calibri Light" panose="020F0302020204030204" pitchFamily="34" charset="0"/>
                <a:ea typeface="Calibri"/>
                <a:cs typeface="Calibri Light" panose="020F0302020204030204" pitchFamily="34" charset="0"/>
                <a:sym typeface="Calibri"/>
              </a:rPr>
              <a:t>phage host range</a:t>
            </a:r>
            <a:r>
              <a:rPr lang="en" sz="110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project. They document the raw data generated by </a:t>
            </a:r>
            <a:r>
              <a:rPr lang="en" sz="1100" dirty="0">
                <a:solidFill>
                  <a:schemeClr val="dk1"/>
                </a:solidFill>
                <a:latin typeface="Calibri Light" panose="020F0302020204030204" pitchFamily="34" charset="0"/>
                <a:ea typeface="Calibri"/>
                <a:cs typeface="Calibri Light" panose="020F0302020204030204" pitchFamily="34" charset="0"/>
                <a:sym typeface="Calibri"/>
              </a:rPr>
              <a:t>SEA </a:t>
            </a:r>
            <a:r>
              <a:rPr lang="en" sz="110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researchers with enough information and analysis to be clear, interpretable, and useful to the broader scientific community. The following checklist indicates what is required for a </a:t>
            </a:r>
            <a:r>
              <a:rPr lang="en" sz="1100" dirty="0">
                <a:solidFill>
                  <a:schemeClr val="dk1"/>
                </a:solidFill>
                <a:latin typeface="Calibri Light" panose="020F0302020204030204" pitchFamily="34" charset="0"/>
                <a:ea typeface="Calibri"/>
                <a:cs typeface="Calibri Light" panose="020F0302020204030204" pitchFamily="34" charset="0"/>
                <a:sym typeface="Calibri"/>
              </a:rPr>
              <a:t>Host Range</a:t>
            </a:r>
            <a:r>
              <a:rPr lang="en" sz="110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Data Card to be accurate and interpretable. Please consult this guide throughout your research— while planning experiments, as you collect data, and as you prepare and evaluate Data Cards </a:t>
            </a:r>
            <a:endParaRPr sz="1100" dirty="0">
              <a:latin typeface="Calibri Light" panose="020F0302020204030204" pitchFamily="34" charset="0"/>
              <a:cs typeface="Calibri Light" panose="020F0302020204030204" pitchFamily="34" charset="0"/>
            </a:endParaRPr>
          </a:p>
          <a:p>
            <a:pPr marL="0" marR="0" lvl="0" indent="0" algn="l" rtl="0">
              <a:spcBef>
                <a:spcPts val="0"/>
              </a:spcBef>
              <a:spcAft>
                <a:spcPts val="0"/>
              </a:spcAft>
              <a:buNone/>
            </a:pPr>
            <a:endParaRPr sz="1100" dirty="0">
              <a:solidFill>
                <a:schemeClr val="dk1"/>
              </a:solidFill>
              <a:latin typeface="Calibri Light" panose="020F0302020204030204" pitchFamily="34" charset="0"/>
              <a:ea typeface="Calibri"/>
              <a:cs typeface="Calibri Light" panose="020F0302020204030204" pitchFamily="34" charset="0"/>
              <a:sym typeface="Calibri"/>
            </a:endParaRPr>
          </a:p>
          <a:p>
            <a:pPr marL="0" marR="0" lvl="0" indent="0" algn="l" rtl="0">
              <a:spcBef>
                <a:spcPts val="0"/>
              </a:spcBef>
              <a:spcAft>
                <a:spcPts val="0"/>
              </a:spcAft>
              <a:buNone/>
            </a:pPr>
            <a:endParaRPr sz="1100" dirty="0">
              <a:solidFill>
                <a:schemeClr val="dk1"/>
              </a:solidFill>
              <a:latin typeface="Calibri Light" panose="020F0302020204030204" pitchFamily="34" charset="0"/>
              <a:ea typeface="Calibri"/>
              <a:cs typeface="Calibri Light" panose="020F0302020204030204" pitchFamily="34" charset="0"/>
              <a:sym typeface="Calibri"/>
            </a:endParaRPr>
          </a:p>
        </p:txBody>
      </p:sp>
      <p:sp>
        <p:nvSpPr>
          <p:cNvPr id="131" name="Google Shape;131;p25"/>
          <p:cNvSpPr txBox="1"/>
          <p:nvPr/>
        </p:nvSpPr>
        <p:spPr>
          <a:xfrm>
            <a:off x="628649" y="1371421"/>
            <a:ext cx="8209500" cy="10851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1100">
                <a:solidFill>
                  <a:schemeClr val="dk1"/>
                </a:solidFill>
                <a:latin typeface="Calibri Light" panose="020F0302020204030204" pitchFamily="34" charset="0"/>
                <a:ea typeface="Calibri"/>
                <a:cs typeface="Calibri Light" panose="020F0302020204030204" pitchFamily="34" charset="0"/>
                <a:sym typeface="Calibri"/>
              </a:rPr>
              <a:t>Objective: Submitted data must include proper controls to allow for interpretation of host range experiment results.</a:t>
            </a:r>
            <a:endParaRPr sz="1100">
              <a:latin typeface="Calibri Light" panose="020F0302020204030204" pitchFamily="34" charset="0"/>
              <a:cs typeface="Calibri Light" panose="020F0302020204030204" pitchFamily="34" charset="0"/>
            </a:endParaRPr>
          </a:p>
          <a:p>
            <a:pPr marL="0" marR="0" lvl="0" indent="0" algn="l" rtl="0">
              <a:spcBef>
                <a:spcPts val="0"/>
              </a:spcBef>
              <a:spcAft>
                <a:spcPts val="0"/>
              </a:spcAft>
              <a:buNone/>
            </a:pPr>
            <a:endParaRPr sz="1100">
              <a:solidFill>
                <a:schemeClr val="dk1"/>
              </a:solidFill>
              <a:latin typeface="Calibri Light" panose="020F0302020204030204" pitchFamily="34" charset="0"/>
              <a:ea typeface="Calibri"/>
              <a:cs typeface="Calibri Light" panose="020F0302020204030204" pitchFamily="34" charset="0"/>
              <a:sym typeface="Calibri"/>
            </a:endParaRPr>
          </a:p>
          <a:p>
            <a:pPr marL="0" marR="0" lvl="0" indent="0" algn="l" rtl="0">
              <a:spcBef>
                <a:spcPts val="0"/>
              </a:spcBef>
              <a:spcAft>
                <a:spcPts val="0"/>
              </a:spcAft>
              <a:buNone/>
            </a:pPr>
            <a:endParaRPr sz="1100">
              <a:solidFill>
                <a:schemeClr val="dk1"/>
              </a:solidFill>
              <a:latin typeface="Calibri Light" panose="020F0302020204030204" pitchFamily="34" charset="0"/>
              <a:ea typeface="Calibri"/>
              <a:cs typeface="Calibri Light" panose="020F0302020204030204" pitchFamily="34" charset="0"/>
              <a:sym typeface="Calibri"/>
            </a:endParaRPr>
          </a:p>
          <a:p>
            <a:pPr marL="0" marR="0" lvl="0" indent="0" algn="l" rtl="0">
              <a:spcBef>
                <a:spcPts val="0"/>
              </a:spcBef>
              <a:spcAft>
                <a:spcPts val="0"/>
              </a:spcAft>
              <a:buNone/>
            </a:pPr>
            <a:endParaRPr sz="1100">
              <a:solidFill>
                <a:schemeClr val="dk1"/>
              </a:solidFill>
              <a:latin typeface="Calibri Light" panose="020F0302020204030204" pitchFamily="34" charset="0"/>
              <a:ea typeface="Calibri"/>
              <a:cs typeface="Calibri Light" panose="020F0302020204030204" pitchFamily="34" charset="0"/>
              <a:sym typeface="Calibri"/>
            </a:endParaRPr>
          </a:p>
          <a:p>
            <a:pPr marL="0" marR="0" lvl="0" indent="0" algn="l" rtl="0">
              <a:spcBef>
                <a:spcPts val="0"/>
              </a:spcBef>
              <a:spcAft>
                <a:spcPts val="0"/>
              </a:spcAft>
              <a:buNone/>
            </a:pPr>
            <a:endParaRPr sz="1100">
              <a:solidFill>
                <a:schemeClr val="dk1"/>
              </a:solidFill>
              <a:latin typeface="Calibri Light" panose="020F0302020204030204" pitchFamily="34" charset="0"/>
              <a:ea typeface="Calibri"/>
              <a:cs typeface="Calibri Light" panose="020F0302020204030204" pitchFamily="34" charset="0"/>
              <a:sym typeface="Calibri"/>
            </a:endParaRPr>
          </a:p>
          <a:p>
            <a:pPr marL="0" marR="0" lvl="0" indent="0" algn="l" rtl="0">
              <a:spcBef>
                <a:spcPts val="0"/>
              </a:spcBef>
              <a:spcAft>
                <a:spcPts val="0"/>
              </a:spcAft>
              <a:buNone/>
            </a:pPr>
            <a:endParaRPr sz="1100">
              <a:solidFill>
                <a:schemeClr val="dk1"/>
              </a:solidFill>
              <a:latin typeface="Calibri Light" panose="020F0302020204030204" pitchFamily="34" charset="0"/>
              <a:ea typeface="Calibri"/>
              <a:cs typeface="Calibri Light" panose="020F0302020204030204" pitchFamily="34" charset="0"/>
              <a:sym typeface="Calibri"/>
            </a:endParaRPr>
          </a:p>
        </p:txBody>
      </p:sp>
      <p:graphicFrame>
        <p:nvGraphicFramePr>
          <p:cNvPr id="132" name="Google Shape;132;p25"/>
          <p:cNvGraphicFramePr/>
          <p:nvPr>
            <p:extLst>
              <p:ext uri="{D42A27DB-BD31-4B8C-83A1-F6EECF244321}">
                <p14:modId xmlns:p14="http://schemas.microsoft.com/office/powerpoint/2010/main" val="3908773942"/>
              </p:ext>
            </p:extLst>
          </p:nvPr>
        </p:nvGraphicFramePr>
        <p:xfrm>
          <a:off x="720054" y="1621584"/>
          <a:ext cx="7883257" cy="3109080"/>
        </p:xfrm>
        <a:graphic>
          <a:graphicData uri="http://schemas.openxmlformats.org/drawingml/2006/table">
            <a:tbl>
              <a:tblPr firstRow="1" firstCol="1" bandRow="1">
                <a:noFill/>
                <a:tableStyleId>{81D186E2-8119-45DE-B6B9-7A55E2D9B461}</a:tableStyleId>
              </a:tblPr>
              <a:tblGrid>
                <a:gridCol w="7338407">
                  <a:extLst>
                    <a:ext uri="{9D8B030D-6E8A-4147-A177-3AD203B41FA5}">
                      <a16:colId xmlns:a16="http://schemas.microsoft.com/office/drawing/2014/main" val="20000"/>
                    </a:ext>
                  </a:extLst>
                </a:gridCol>
                <a:gridCol w="544850">
                  <a:extLst>
                    <a:ext uri="{9D8B030D-6E8A-4147-A177-3AD203B41FA5}">
                      <a16:colId xmlns:a16="http://schemas.microsoft.com/office/drawing/2014/main" val="20001"/>
                    </a:ext>
                  </a:extLst>
                </a:gridCol>
              </a:tblGrid>
              <a:tr h="183000">
                <a:tc>
                  <a:txBody>
                    <a:bodyPr/>
                    <a:lstStyle/>
                    <a:p>
                      <a:pPr marL="0" marR="0" lvl="0" indent="0" algn="l" rtl="0">
                        <a:spcBef>
                          <a:spcPts val="0"/>
                        </a:spcBef>
                        <a:spcAft>
                          <a:spcPts val="0"/>
                        </a:spcAft>
                        <a:buNone/>
                      </a:pPr>
                      <a:r>
                        <a:rPr lang="en" sz="1200" b="0" i="0" u="none" strike="noStrike" cap="none" dirty="0">
                          <a:solidFill>
                            <a:schemeClr val="lt1"/>
                          </a:solidFill>
                          <a:latin typeface="Calibri Light" panose="020F0302020204030204" pitchFamily="34" charset="0"/>
                          <a:ea typeface="Calibri"/>
                          <a:cs typeface="Calibri Light" panose="020F0302020204030204" pitchFamily="34" charset="0"/>
                          <a:sym typeface="Calibri"/>
                        </a:rPr>
                        <a:t> DATA CARD CHECKLIST</a:t>
                      </a:r>
                      <a:endParaRPr sz="1200" b="0" i="0" u="none" strike="noStrike" cap="none" dirty="0">
                        <a:solidFill>
                          <a:schemeClr val="lt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38837E"/>
                    </a:solidFill>
                  </a:tcPr>
                </a:tc>
                <a:tc>
                  <a:txBody>
                    <a:bodyPr/>
                    <a:lstStyle/>
                    <a:p>
                      <a:pPr marL="0" marR="0" lvl="0" indent="0" algn="ctr" rtl="0">
                        <a:spcBef>
                          <a:spcPts val="0"/>
                        </a:spcBef>
                        <a:spcAft>
                          <a:spcPts val="0"/>
                        </a:spcAft>
                        <a:buNone/>
                      </a:pPr>
                      <a:r>
                        <a:rPr lang="en" sz="1200" b="0" i="0" u="none" strike="noStrike" cap="none">
                          <a:solidFill>
                            <a:schemeClr val="lt1"/>
                          </a:solidFill>
                          <a:latin typeface="Calibri Light" panose="020F0302020204030204" pitchFamily="34" charset="0"/>
                          <a:ea typeface="Calibri"/>
                          <a:cs typeface="Calibri Light" panose="020F0302020204030204" pitchFamily="34" charset="0"/>
                          <a:sym typeface="Calibri"/>
                        </a:rPr>
                        <a:t>✓</a:t>
                      </a:r>
                      <a:endParaRPr sz="1100" b="0" i="0">
                        <a:latin typeface="Calibri Light" panose="020F0302020204030204" pitchFamily="34" charset="0"/>
                        <a:cs typeface="Calibri Light" panose="020F0302020204030204" pitchFamily="34" charset="0"/>
                      </a:endParaRPr>
                    </a:p>
                  </a:txBody>
                  <a:tcPr marL="51425" marR="514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38837E"/>
                    </a:solidFill>
                  </a:tcPr>
                </a:tc>
                <a:extLst>
                  <a:ext uri="{0D108BD9-81ED-4DB2-BD59-A6C34878D82A}">
                    <a16:rowId xmlns:a16="http://schemas.microsoft.com/office/drawing/2014/main" val="10000"/>
                  </a:ext>
                </a:extLst>
              </a:tr>
              <a:tr h="251625">
                <a:tc>
                  <a:txBody>
                    <a:bodyPr/>
                    <a:lstStyle/>
                    <a:p>
                      <a:pPr marL="0" marR="0" lvl="0" indent="0" algn="l" rtl="0">
                        <a:spcBef>
                          <a:spcPts val="0"/>
                        </a:spcBef>
                        <a:spcAft>
                          <a:spcPts val="0"/>
                        </a:spcAft>
                        <a:buNone/>
                      </a:pP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The experiment compares </a:t>
                      </a:r>
                      <a:r>
                        <a:rPr lang="en" sz="1200" b="0" i="0" dirty="0">
                          <a:solidFill>
                            <a:schemeClr val="dk1"/>
                          </a:solidFill>
                          <a:latin typeface="Calibri Light" panose="020F0302020204030204" pitchFamily="34" charset="0"/>
                          <a:cs typeface="Calibri Light" panose="020F0302020204030204" pitchFamily="34" charset="0"/>
                        </a:rPr>
                        <a:t>plaque formation and lysate titer</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on at least </a:t>
                      </a:r>
                      <a:r>
                        <a:rPr lang="en" sz="1200" b="0" i="0" dirty="0">
                          <a:solidFill>
                            <a:schemeClr val="dk1"/>
                          </a:solidFill>
                          <a:latin typeface="Calibri Light" panose="020F0302020204030204" pitchFamily="34" charset="0"/>
                          <a:cs typeface="Calibri Light" panose="020F0302020204030204" pitchFamily="34" charset="0"/>
                        </a:rPr>
                        <a:t>2</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different </a:t>
                      </a:r>
                      <a:r>
                        <a:rPr lang="en" sz="1200" b="0" i="0" dirty="0">
                          <a:solidFill>
                            <a:schemeClr val="dk1"/>
                          </a:solidFill>
                          <a:latin typeface="Calibri Light" panose="020F0302020204030204" pitchFamily="34" charset="0"/>
                          <a:cs typeface="Calibri Light" panose="020F0302020204030204" pitchFamily="34" charset="0"/>
                        </a:rPr>
                        <a:t>hosts</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—the original host of </a:t>
                      </a:r>
                      <a:r>
                        <a:rPr lang="en" sz="1200" b="0" i="0" dirty="0">
                          <a:solidFill>
                            <a:schemeClr val="dk1"/>
                          </a:solidFill>
                          <a:latin typeface="Calibri Light" panose="020F0302020204030204" pitchFamily="34" charset="0"/>
                          <a:cs typeface="Calibri Light" panose="020F0302020204030204" pitchFamily="34" charset="0"/>
                        </a:rPr>
                        <a:t>isolation and closely-related hosts in the same genus . </a:t>
                      </a:r>
                      <a:endParaRPr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 sz="900" b="0" i="0" u="none" strike="noStrike" cap="none">
                          <a:solidFill>
                            <a:schemeClr val="dk1"/>
                          </a:solidFill>
                          <a:latin typeface="Calibri Light" panose="020F0302020204030204" pitchFamily="34" charset="0"/>
                          <a:ea typeface="Calibri"/>
                          <a:cs typeface="Calibri Light" panose="020F0302020204030204" pitchFamily="34" charset="0"/>
                          <a:sym typeface="Calibri"/>
                        </a:rPr>
                        <a:t> </a:t>
                      </a:r>
                      <a:endParaRPr sz="900" b="0" i="0" u="none" strike="noStrike" cap="none">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68450">
                <a:tc>
                  <a:txBody>
                    <a:bodyPr/>
                    <a:lstStyle/>
                    <a:p>
                      <a:pPr marL="0" marR="0" lvl="0" indent="0" algn="l" rtl="0">
                        <a:spcBef>
                          <a:spcPts val="0"/>
                        </a:spcBef>
                        <a:spcAft>
                          <a:spcPts val="0"/>
                        </a:spcAft>
                        <a:buNone/>
                      </a:pP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Appropriate dilutions of </a:t>
                      </a:r>
                      <a:r>
                        <a:rPr lang="en" sz="1200" b="0" i="0" dirty="0">
                          <a:solidFill>
                            <a:schemeClr val="dk1"/>
                          </a:solidFill>
                          <a:latin typeface="Calibri Light" panose="020F0302020204030204" pitchFamily="34" charset="0"/>
                          <a:cs typeface="Calibri Light" panose="020F0302020204030204" pitchFamily="34" charset="0"/>
                        </a:rPr>
                        <a:t>lysates, from 10</a:t>
                      </a:r>
                      <a:r>
                        <a:rPr lang="en" sz="1200" b="0" i="0" baseline="30000" dirty="0">
                          <a:solidFill>
                            <a:schemeClr val="dk1"/>
                          </a:solidFill>
                          <a:latin typeface="Calibri Light" panose="020F0302020204030204" pitchFamily="34" charset="0"/>
                          <a:cs typeface="Calibri Light" panose="020F0302020204030204" pitchFamily="34" charset="0"/>
                        </a:rPr>
                        <a:t>0</a:t>
                      </a:r>
                      <a:r>
                        <a:rPr lang="en" sz="1200" b="0" i="0" dirty="0">
                          <a:solidFill>
                            <a:schemeClr val="dk1"/>
                          </a:solidFill>
                          <a:latin typeface="Calibri Light" panose="020F0302020204030204" pitchFamily="34" charset="0"/>
                          <a:cs typeface="Calibri Light" panose="020F0302020204030204" pitchFamily="34" charset="0"/>
                        </a:rPr>
                        <a:t> to 10</a:t>
                      </a:r>
                      <a:r>
                        <a:rPr lang="en" sz="1200" b="0" i="0" baseline="30000" dirty="0">
                          <a:solidFill>
                            <a:schemeClr val="dk1"/>
                          </a:solidFill>
                          <a:latin typeface="Calibri Light" panose="020F0302020204030204" pitchFamily="34" charset="0"/>
                          <a:cs typeface="Calibri Light" panose="020F0302020204030204" pitchFamily="34" charset="0"/>
                        </a:rPr>
                        <a:t>-8</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should be spotted in the same manner (placing, orientation) on plates/lawns of all hosts being assessed.</a:t>
                      </a:r>
                      <a:endParaRPr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endParaRPr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2822141070"/>
                  </a:ext>
                </a:extLst>
              </a:tr>
              <a:tr h="168450">
                <a:tc>
                  <a:txBody>
                    <a:bodyPr/>
                    <a:lstStyle/>
                    <a:p>
                      <a:pPr marL="0" marR="0" lvl="0" indent="0" algn="l" rtl="0">
                        <a:spcBef>
                          <a:spcPts val="0"/>
                        </a:spcBef>
                        <a:spcAft>
                          <a:spcPts val="0"/>
                        </a:spcAft>
                        <a:buNone/>
                      </a:pPr>
                      <a:r>
                        <a:rPr lang="en" sz="1200" b="0" i="0" dirty="0">
                          <a:solidFill>
                            <a:schemeClr val="dk1"/>
                          </a:solidFill>
                          <a:latin typeface="Calibri Light" panose="020F0302020204030204" pitchFamily="34" charset="0"/>
                          <a:cs typeface="Calibri Light" panose="020F0302020204030204" pitchFamily="34" charset="0"/>
                        </a:rPr>
                        <a:t>10-fold reduction is plaque formation for the dilution series should be evident on the plate with the original host.  The calculated titer on the original host should be at least 10</a:t>
                      </a:r>
                      <a:r>
                        <a:rPr lang="en" sz="1200" b="0" i="0" baseline="30000" dirty="0">
                          <a:solidFill>
                            <a:schemeClr val="dk1"/>
                          </a:solidFill>
                          <a:latin typeface="Calibri Light" panose="020F0302020204030204" pitchFamily="34" charset="0"/>
                          <a:cs typeface="Calibri Light" panose="020F0302020204030204" pitchFamily="34" charset="0"/>
                        </a:rPr>
                        <a:t>8</a:t>
                      </a:r>
                      <a:r>
                        <a:rPr lang="en" sz="1200" b="0" i="0" dirty="0">
                          <a:solidFill>
                            <a:schemeClr val="dk1"/>
                          </a:solidFill>
                          <a:latin typeface="Calibri Light" panose="020F0302020204030204" pitchFamily="34" charset="0"/>
                          <a:cs typeface="Calibri Light" panose="020F0302020204030204" pitchFamily="34" charset="0"/>
                        </a:rPr>
                        <a:t> pfu/ml</a:t>
                      </a:r>
                      <a:endParaRPr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a:t>
                      </a:r>
                      <a:endParaRPr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68450">
                <a:tc>
                  <a:txBody>
                    <a:bodyPr/>
                    <a:lstStyle/>
                    <a:p>
                      <a:pPr marL="0" marR="0" lvl="0" indent="0" algn="l" rtl="0">
                        <a:spcBef>
                          <a:spcPts val="0"/>
                        </a:spcBef>
                        <a:spcAft>
                          <a:spcPts val="0"/>
                        </a:spcAft>
                        <a:buNone/>
                      </a:pPr>
                      <a:r>
                        <a:rPr lang="en" sz="1200" b="0" i="0" dirty="0">
                          <a:solidFill>
                            <a:schemeClr val="dk1"/>
                          </a:solidFill>
                          <a:latin typeface="Calibri Light" panose="020F0302020204030204" pitchFamily="34" charset="0"/>
                          <a:cs typeface="Calibri Light" panose="020F0302020204030204" pitchFamily="34" charset="0"/>
                        </a:rPr>
                        <a:t>Negative control (phage buffer)</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a:t>
                      </a:r>
                      <a:r>
                        <a:rPr lang="en" sz="1200" b="0" i="0" dirty="0">
                          <a:solidFill>
                            <a:schemeClr val="dk1"/>
                          </a:solidFill>
                          <a:latin typeface="Calibri Light" panose="020F0302020204030204" pitchFamily="34" charset="0"/>
                          <a:cs typeface="Calibri Light" panose="020F0302020204030204" pitchFamily="34" charset="0"/>
                        </a:rPr>
                        <a:t>is</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spotted on each plate.</a:t>
                      </a:r>
                    </a:p>
                    <a:p>
                      <a:pPr marL="0" marR="0" lvl="0" indent="0" algn="l" rtl="0">
                        <a:spcBef>
                          <a:spcPts val="0"/>
                        </a:spcBef>
                        <a:spcAft>
                          <a:spcPts val="0"/>
                        </a:spcAft>
                        <a:buNone/>
                      </a:pPr>
                      <a:endParaRPr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a:t>
                      </a:r>
                      <a:endParaRPr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168450">
                <a:tc>
                  <a:txBody>
                    <a:bodyPr/>
                    <a:lstStyle/>
                    <a:p>
                      <a:pPr marL="0" marR="0" lvl="0" indent="0" algn="l" rtl="0">
                        <a:spcBef>
                          <a:spcPts val="0"/>
                        </a:spcBef>
                        <a:spcAft>
                          <a:spcPts val="0"/>
                        </a:spcAft>
                        <a:buNone/>
                      </a:pP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The data card is complete with clear plate images that are labeled properly with dilutions, </a:t>
                      </a:r>
                      <a:r>
                        <a:rPr lang="en" sz="1200" b="0" i="0" dirty="0">
                          <a:solidFill>
                            <a:schemeClr val="dk1"/>
                          </a:solidFill>
                          <a:latin typeface="Calibri Light" panose="020F0302020204030204" pitchFamily="34" charset="0"/>
                          <a:cs typeface="Calibri Light" panose="020F0302020204030204" pitchFamily="34" charset="0"/>
                        </a:rPr>
                        <a:t>date, name of strains, experimenter identifier code</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 incubation time and temperature, and control </a:t>
                      </a:r>
                      <a:r>
                        <a:rPr lang="en" sz="1200" b="0" i="0" dirty="0">
                          <a:solidFill>
                            <a:schemeClr val="dk1"/>
                          </a:solidFill>
                          <a:latin typeface="Calibri Light" panose="020F0302020204030204" pitchFamily="34" charset="0"/>
                          <a:cs typeface="Calibri Light" panose="020F0302020204030204" pitchFamily="34" charset="0"/>
                        </a:rPr>
                        <a:t>l</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abels. </a:t>
                      </a:r>
                      <a:endParaRPr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endParaRPr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1684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The interpretation of results (</a:t>
                      </a:r>
                      <a:r>
                        <a:rPr lang="en" sz="1200" b="0" i="0" dirty="0">
                          <a:solidFill>
                            <a:schemeClr val="dk1"/>
                          </a:solidFill>
                          <a:latin typeface="Calibri Light" panose="020F0302020204030204" pitchFamily="34" charset="0"/>
                          <a:cs typeface="Calibri Light" panose="020F0302020204030204" pitchFamily="34" charset="0"/>
                        </a:rPr>
                        <a:t>efficiency of plating) i</a:t>
                      </a:r>
                      <a:r>
                        <a:rPr lang="en"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rPr>
                        <a:t>s consistent with the provided data.</a:t>
                      </a:r>
                    </a:p>
                    <a:p>
                      <a:pPr marL="0" marR="0" lvl="0" indent="0" algn="l" rtl="0">
                        <a:spcBef>
                          <a:spcPts val="0"/>
                        </a:spcBef>
                        <a:spcAft>
                          <a:spcPts val="0"/>
                        </a:spcAft>
                        <a:buNone/>
                      </a:pPr>
                      <a:endParaRPr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endParaRPr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4274038551"/>
                  </a:ext>
                </a:extLst>
              </a:tr>
              <a:tr h="168450">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cs typeface="Calibri Light" panose="020F0302020204030204" pitchFamily="34" charset="0"/>
                        </a:rPr>
                        <a:t>The author card has the author information.</a:t>
                      </a:r>
                      <a:endPar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lvl="0" indent="0" algn="l" rtl="0">
                        <a:spcBef>
                          <a:spcPts val="0"/>
                        </a:spcBef>
                        <a:spcAft>
                          <a:spcPts val="0"/>
                        </a:spcAft>
                        <a:buNone/>
                      </a:pPr>
                      <a:endParaRPr sz="12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endParaRPr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3611959326"/>
                  </a:ext>
                </a:extLst>
              </a:tr>
              <a:tr h="168450">
                <a:tc>
                  <a:txBody>
                    <a:bodyPr/>
                    <a:lstStyle/>
                    <a:p>
                      <a:pPr marL="0" marR="0" fontAlgn="base">
                        <a:spcBef>
                          <a:spcPts val="0"/>
                        </a:spcBef>
                        <a:spcAft>
                          <a:spcPts val="0"/>
                        </a:spcAft>
                      </a:pPr>
                      <a:r>
                        <a:rPr lang="en-US" sz="1200" b="0" i="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The data description card describes the data, includes a brief description of the methodology, and any relevant references.</a:t>
                      </a:r>
                    </a:p>
                  </a:txBody>
                  <a:tcPr marL="51425" marR="51425" marT="0" marB="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endParaRPr sz="900" b="0" i="0" u="none" strike="noStrike" cap="none" dirty="0">
                        <a:solidFill>
                          <a:schemeClr val="dk1"/>
                        </a:solidFill>
                        <a:latin typeface="Calibri Light" panose="020F0302020204030204" pitchFamily="34" charset="0"/>
                        <a:ea typeface="Calibri"/>
                        <a:cs typeface="Calibri Light" panose="020F0302020204030204" pitchFamily="34" charset="0"/>
                        <a:sym typeface="Calibri"/>
                      </a:endParaRPr>
                    </a:p>
                  </a:txBody>
                  <a:tcPr marL="51425" marR="51425"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bl>
          </a:graphicData>
        </a:graphic>
      </p:graphicFrame>
      <p:sp>
        <p:nvSpPr>
          <p:cNvPr id="4" name="Title 1">
            <a:extLst>
              <a:ext uri="{FF2B5EF4-FFF2-40B4-BE49-F238E27FC236}">
                <a16:creationId xmlns:a16="http://schemas.microsoft.com/office/drawing/2014/main" id="{B35126C6-17D9-A128-D2FA-F75C042CCDEA}"/>
              </a:ext>
            </a:extLst>
          </p:cNvPr>
          <p:cNvSpPr txBox="1">
            <a:spLocks/>
          </p:cNvSpPr>
          <p:nvPr/>
        </p:nvSpPr>
        <p:spPr>
          <a:xfrm>
            <a:off x="-1" y="137236"/>
            <a:ext cx="9144001" cy="399248"/>
          </a:xfrm>
          <a:prstGeom prst="rect">
            <a:avLst/>
          </a:prstGeom>
          <a:solidFill>
            <a:srgbClr val="38837F"/>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rPr>
              <a:t>HOST RANGE DATA CARD</a:t>
            </a:r>
          </a:p>
        </p:txBody>
      </p:sp>
      <p:sp>
        <p:nvSpPr>
          <p:cNvPr id="2" name="TextBox 1">
            <a:extLst>
              <a:ext uri="{FF2B5EF4-FFF2-40B4-BE49-F238E27FC236}">
                <a16:creationId xmlns:a16="http://schemas.microsoft.com/office/drawing/2014/main" id="{23D43E86-CA60-1BD9-8B77-ACBB81ED105D}"/>
              </a:ext>
            </a:extLst>
          </p:cNvPr>
          <p:cNvSpPr txBox="1"/>
          <p:nvPr/>
        </p:nvSpPr>
        <p:spPr>
          <a:xfrm>
            <a:off x="0" y="4866501"/>
            <a:ext cx="6450496" cy="276999"/>
          </a:xfrm>
          <a:prstGeom prst="rect">
            <a:avLst/>
          </a:prstGeom>
          <a:noFill/>
        </p:spPr>
        <p:txBody>
          <a:bodyPr wrap="square">
            <a:spAutoFit/>
          </a:bodyPr>
          <a:lstStyle/>
          <a:p>
            <a:r>
              <a:rPr lang="en-US" sz="1200" b="0" i="1" u="none" strike="noStrike" cap="none" noProof="0" dirty="0">
                <a:latin typeface="Calibri Light" panose="020F0302020204030204" pitchFamily="34" charset="0"/>
                <a:cs typeface="Calibri Light" panose="020F0302020204030204" pitchFamily="34" charset="0"/>
              </a:rPr>
              <a:t>This data card and sample data included were prepared by Dr. </a:t>
            </a:r>
            <a:r>
              <a:rPr lang="en-US" sz="1200" b="0" i="1" u="none" strike="noStrike" cap="none" noProof="0" dirty="0" err="1">
                <a:latin typeface="Calibri Light" panose="020F0302020204030204" pitchFamily="34" charset="0"/>
                <a:cs typeface="Calibri Light" panose="020F0302020204030204" pitchFamily="34" charset="0"/>
              </a:rPr>
              <a:t>Butela</a:t>
            </a:r>
            <a:r>
              <a:rPr lang="en-US" sz="1200" b="0" i="1" u="none" strike="noStrike" cap="none" noProof="0" dirty="0">
                <a:latin typeface="Calibri Light" panose="020F0302020204030204" pitchFamily="34" charset="0"/>
                <a:cs typeface="Calibri Light" panose="020F0302020204030204" pitchFamily="34" charset="0"/>
              </a:rPr>
              <a:t> of the University of Pittsburgh</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26"/>
          <p:cNvSpPr txBox="1">
            <a:spLocks noGrp="1"/>
          </p:cNvSpPr>
          <p:nvPr>
            <p:ph type="body" idx="1"/>
          </p:nvPr>
        </p:nvSpPr>
        <p:spPr>
          <a:xfrm>
            <a:off x="628649" y="777175"/>
            <a:ext cx="7886700" cy="4522800"/>
          </a:xfrm>
          <a:prstGeom prst="rect">
            <a:avLst/>
          </a:prstGeom>
          <a:noFill/>
          <a:ln>
            <a:noFill/>
          </a:ln>
        </p:spPr>
        <p:txBody>
          <a:bodyPr spcFirstLastPara="1" wrap="square" lIns="68575" tIns="34275" rIns="68575" bIns="34275" anchor="t" anchorCtr="0">
            <a:noAutofit/>
          </a:bodyPr>
          <a:lstStyle/>
          <a:p>
            <a:pPr marL="381000" lvl="0" indent="-393700" algn="l" rtl="0">
              <a:lnSpc>
                <a:spcPct val="90000"/>
              </a:lnSpc>
              <a:spcBef>
                <a:spcPts val="0"/>
              </a:spcBef>
              <a:spcAft>
                <a:spcPts val="0"/>
              </a:spcAft>
              <a:buSzPts val="1200"/>
              <a:buFont typeface="Calibri"/>
              <a:buAutoNum type="arabicPeriod"/>
            </a:pPr>
            <a:r>
              <a:rPr lang="en-US" sz="1100" dirty="0">
                <a:latin typeface="Calibri Light" panose="020F0302020204030204" pitchFamily="34" charset="0"/>
                <a:cs typeface="Calibri Light" panose="020F0302020204030204" pitchFamily="34" charset="0"/>
              </a:rPr>
              <a:t>Complete the host range experiment using Protocol 11.5 in the Phage Discovery Guide.</a:t>
            </a:r>
            <a:endParaRPr sz="1100" dirty="0">
              <a:latin typeface="Calibri Light" panose="020F0302020204030204" pitchFamily="34" charset="0"/>
              <a:cs typeface="Calibri Light" panose="020F0302020204030204" pitchFamily="34" charset="0"/>
            </a:endParaRPr>
          </a:p>
          <a:p>
            <a:pPr marL="381000" lvl="0" indent="-393700" algn="l" rtl="0">
              <a:lnSpc>
                <a:spcPct val="90000"/>
              </a:lnSpc>
              <a:spcBef>
                <a:spcPts val="800"/>
              </a:spcBef>
              <a:spcAft>
                <a:spcPts val="0"/>
              </a:spcAft>
              <a:buSzPts val="1200"/>
              <a:buFont typeface="Calibri"/>
              <a:buAutoNum type="arabicPeriod"/>
            </a:pPr>
            <a:r>
              <a:rPr lang="en" sz="1100" dirty="0">
                <a:latin typeface="Calibri Light" panose="020F0302020204030204" pitchFamily="34" charset="0"/>
                <a:cs typeface="Calibri Light" panose="020F0302020204030204" pitchFamily="34" charset="0"/>
                <a:sym typeface="Calibri"/>
              </a:rPr>
              <a:t>Using the template data card provided in this slide deck, insert a high-resolution photograph of the entire spot-titer plates -- one perform using the original isolation host and one for the alternative host. Prepare a similar data card for each additional alternative host tested in your experiment.</a:t>
            </a:r>
            <a:endParaRPr sz="1100" dirty="0">
              <a:latin typeface="Calibri Light" panose="020F0302020204030204" pitchFamily="34" charset="0"/>
              <a:cs typeface="Calibri Light" panose="020F0302020204030204" pitchFamily="34" charset="0"/>
            </a:endParaRPr>
          </a:p>
          <a:p>
            <a:pPr marL="838200" lvl="1" indent="-393700">
              <a:spcBef>
                <a:spcPts val="800"/>
              </a:spcBef>
              <a:buSzPts val="1200"/>
            </a:pPr>
            <a:r>
              <a:rPr lang="en" sz="1100" dirty="0">
                <a:latin typeface="Calibri Light" panose="020F0302020204030204" pitchFamily="34" charset="0"/>
                <a:cs typeface="Calibri Light" panose="020F0302020204030204" pitchFamily="34" charset="0"/>
                <a:sym typeface="Calibri"/>
              </a:rPr>
              <a:t>Place the plate containing the original isolation host </a:t>
            </a:r>
            <a:r>
              <a:rPr lang="en" sz="1100" dirty="0">
                <a:latin typeface="Calibri Light" panose="020F0302020204030204" pitchFamily="34" charset="0"/>
                <a:cs typeface="Calibri Light" panose="020F0302020204030204" pitchFamily="34" charset="0"/>
              </a:rPr>
              <a:t>on the </a:t>
            </a:r>
            <a:r>
              <a:rPr lang="en" sz="1100" dirty="0">
                <a:latin typeface="Calibri Light" panose="020F0302020204030204" pitchFamily="34" charset="0"/>
                <a:cs typeface="Calibri Light" panose="020F0302020204030204" pitchFamily="34" charset="0"/>
                <a:sym typeface="Calibri"/>
              </a:rPr>
              <a:t>left</a:t>
            </a:r>
            <a:r>
              <a:rPr lang="en" sz="1100" dirty="0">
                <a:latin typeface="Calibri Light" panose="020F0302020204030204" pitchFamily="34" charset="0"/>
                <a:cs typeface="Calibri Light" panose="020F0302020204030204" pitchFamily="34" charset="0"/>
              </a:rPr>
              <a:t> and the plate containing the alternative experimental host on the right.</a:t>
            </a:r>
            <a:r>
              <a:rPr lang="en" sz="1100" dirty="0">
                <a:latin typeface="Calibri Light" panose="020F0302020204030204" pitchFamily="34" charset="0"/>
                <a:cs typeface="Calibri Light" panose="020F0302020204030204" pitchFamily="34" charset="0"/>
                <a:sym typeface="Calibri"/>
              </a:rPr>
              <a:t> Label each with the appropriate </a:t>
            </a:r>
            <a:r>
              <a:rPr lang="en" sz="1100" dirty="0">
                <a:latin typeface="Calibri Light" panose="020F0302020204030204" pitchFamily="34" charset="0"/>
                <a:cs typeface="Calibri Light" panose="020F0302020204030204" pitchFamily="34" charset="0"/>
              </a:rPr>
              <a:t>host and phage name</a:t>
            </a:r>
            <a:r>
              <a:rPr lang="en" sz="1100" dirty="0">
                <a:latin typeface="Calibri Light" panose="020F0302020204030204" pitchFamily="34" charset="0"/>
                <a:cs typeface="Calibri Light" panose="020F0302020204030204" pitchFamily="34" charset="0"/>
                <a:sym typeface="Calibri"/>
              </a:rPr>
              <a:t> in a text box below the image. </a:t>
            </a:r>
            <a:endParaRPr lang="en" sz="1100" dirty="0">
              <a:latin typeface="Calibri Light" panose="020F0302020204030204" pitchFamily="34" charset="0"/>
              <a:cs typeface="Calibri Light" panose="020F0302020204030204" pitchFamily="34" charset="0"/>
            </a:endParaRPr>
          </a:p>
          <a:p>
            <a:pPr marL="838200" lvl="1" indent="-393700">
              <a:spcBef>
                <a:spcPts val="800"/>
              </a:spcBef>
              <a:buSzPts val="1200"/>
            </a:pPr>
            <a:r>
              <a:rPr lang="en" sz="1100" dirty="0">
                <a:latin typeface="Calibri Light" panose="020F0302020204030204" pitchFamily="34" charset="0"/>
                <a:cs typeface="Calibri Light" panose="020F0302020204030204" pitchFamily="34" charset="0"/>
                <a:sym typeface="Calibri"/>
              </a:rPr>
              <a:t>In the text box at the very top of the slide, indicate </a:t>
            </a:r>
            <a:r>
              <a:rPr lang="en" sz="1100" dirty="0">
                <a:latin typeface="Calibri Light" panose="020F0302020204030204" pitchFamily="34" charset="0"/>
                <a:cs typeface="Calibri Light" panose="020F0302020204030204" pitchFamily="34" charset="0"/>
              </a:rPr>
              <a:t>how long the plates were incubated at</a:t>
            </a:r>
            <a:r>
              <a:rPr lang="en" sz="1100" dirty="0">
                <a:latin typeface="Calibri Light" panose="020F0302020204030204" pitchFamily="34" charset="0"/>
                <a:cs typeface="Calibri Light" panose="020F0302020204030204" pitchFamily="34" charset="0"/>
                <a:sym typeface="Calibri"/>
              </a:rPr>
              <a:t> 3</a:t>
            </a:r>
            <a:r>
              <a:rPr lang="en" sz="1100" dirty="0">
                <a:latin typeface="Calibri Light" panose="020F0302020204030204" pitchFamily="34" charset="0"/>
                <a:cs typeface="Calibri Light" panose="020F0302020204030204" pitchFamily="34" charset="0"/>
              </a:rPr>
              <a:t>0</a:t>
            </a:r>
            <a:r>
              <a:rPr lang="en" sz="1100" dirty="0">
                <a:latin typeface="Calibri Light" panose="020F0302020204030204" pitchFamily="34" charset="0"/>
                <a:cs typeface="Calibri Light" panose="020F0302020204030204" pitchFamily="34" charset="0"/>
                <a:sym typeface="Calibri"/>
              </a:rPr>
              <a:t> ºC</a:t>
            </a:r>
            <a:r>
              <a:rPr lang="en" sz="1100" dirty="0">
                <a:latin typeface="Calibri Light" panose="020F0302020204030204" pitchFamily="34" charset="0"/>
                <a:cs typeface="Calibri Light" panose="020F0302020204030204" pitchFamily="34" charset="0"/>
              </a:rPr>
              <a:t>.</a:t>
            </a:r>
          </a:p>
          <a:p>
            <a:pPr marL="838200" lvl="1" indent="-393700">
              <a:spcBef>
                <a:spcPts val="800"/>
              </a:spcBef>
              <a:buSzPts val="1200"/>
            </a:pPr>
            <a:r>
              <a:rPr lang="en" sz="1100" dirty="0">
                <a:latin typeface="Calibri Light" panose="020F0302020204030204" pitchFamily="34" charset="0"/>
                <a:cs typeface="Calibri Light" panose="020F0302020204030204" pitchFamily="34" charset="0"/>
                <a:sym typeface="Calibri"/>
              </a:rPr>
              <a:t>Rotate each image so that the spotting pattern is the same, making interpretation easier. </a:t>
            </a:r>
          </a:p>
          <a:p>
            <a:pPr marL="838200" lvl="1" indent="-393700">
              <a:spcBef>
                <a:spcPts val="800"/>
              </a:spcBef>
              <a:buSzPts val="1200"/>
            </a:pPr>
            <a:r>
              <a:rPr lang="en" sz="1100" dirty="0">
                <a:latin typeface="Calibri Light" panose="020F0302020204030204" pitchFamily="34" charset="0"/>
                <a:cs typeface="Calibri Light" panose="020F0302020204030204" pitchFamily="34" charset="0"/>
                <a:sym typeface="Calibri"/>
              </a:rPr>
              <a:t>If your labeling on the plate is not visible in the photograph are not visible, label ea</a:t>
            </a:r>
            <a:r>
              <a:rPr lang="en" sz="1100" dirty="0">
                <a:latin typeface="Calibri Light" panose="020F0302020204030204" pitchFamily="34" charset="0"/>
                <a:cs typeface="Calibri Light" panose="020F0302020204030204" pitchFamily="34" charset="0"/>
              </a:rPr>
              <a:t>ch dilution spot with the </a:t>
            </a:r>
            <a:r>
              <a:rPr lang="en" sz="1100" dirty="0">
                <a:latin typeface="Calibri Light" panose="020F0302020204030204" pitchFamily="34" charset="0"/>
                <a:cs typeface="Calibri Light" panose="020F0302020204030204" pitchFamily="34" charset="0"/>
                <a:sym typeface="Calibri"/>
              </a:rPr>
              <a:t>appropriate dilution factor (10</a:t>
            </a:r>
            <a:r>
              <a:rPr lang="en" sz="1100" baseline="30000" dirty="0">
                <a:latin typeface="Calibri Light" panose="020F0302020204030204" pitchFamily="34" charset="0"/>
                <a:cs typeface="Calibri Light" panose="020F0302020204030204" pitchFamily="34" charset="0"/>
                <a:sym typeface="Calibri"/>
              </a:rPr>
              <a:t>0</a:t>
            </a:r>
            <a:r>
              <a:rPr lang="en" sz="1100" dirty="0">
                <a:latin typeface="Calibri Light" panose="020F0302020204030204" pitchFamily="34" charset="0"/>
                <a:cs typeface="Calibri Light" panose="020F0302020204030204" pitchFamily="34" charset="0"/>
                <a:sym typeface="Calibri"/>
              </a:rPr>
              <a:t>, 10</a:t>
            </a:r>
            <a:r>
              <a:rPr lang="en" sz="1100" baseline="30000" dirty="0">
                <a:latin typeface="Calibri Light" panose="020F0302020204030204" pitchFamily="34" charset="0"/>
                <a:cs typeface="Calibri Light" panose="020F0302020204030204" pitchFamily="34" charset="0"/>
                <a:sym typeface="Calibri"/>
              </a:rPr>
              <a:t>-1</a:t>
            </a:r>
            <a:r>
              <a:rPr lang="en" sz="1100" dirty="0">
                <a:latin typeface="Calibri Light" panose="020F0302020204030204" pitchFamily="34" charset="0"/>
                <a:cs typeface="Calibri Light" panose="020F0302020204030204" pitchFamily="34" charset="0"/>
                <a:sym typeface="Calibri"/>
              </a:rPr>
              <a:t>, 10</a:t>
            </a:r>
            <a:r>
              <a:rPr lang="en" sz="1100" baseline="30000" dirty="0">
                <a:latin typeface="Calibri Light" panose="020F0302020204030204" pitchFamily="34" charset="0"/>
                <a:cs typeface="Calibri Light" panose="020F0302020204030204" pitchFamily="34" charset="0"/>
                <a:sym typeface="Calibri"/>
              </a:rPr>
              <a:t>-2</a:t>
            </a:r>
            <a:r>
              <a:rPr lang="en" sz="1100" dirty="0">
                <a:latin typeface="Calibri Light" panose="020F0302020204030204" pitchFamily="34" charset="0"/>
                <a:cs typeface="Calibri Light" panose="020F0302020204030204" pitchFamily="34" charset="0"/>
                <a:sym typeface="Calibri"/>
              </a:rPr>
              <a:t>, etc.) in text boxes </a:t>
            </a:r>
            <a:r>
              <a:rPr lang="en" sz="1100" dirty="0">
                <a:latin typeface="Calibri Light" panose="020F0302020204030204" pitchFamily="34" charset="0"/>
                <a:cs typeface="Calibri Light" panose="020F0302020204030204" pitchFamily="34" charset="0"/>
              </a:rPr>
              <a:t>centered at the bottom of each dilution spot. If your negative control spot’s label isn’t visible on the plate, l</a:t>
            </a:r>
            <a:r>
              <a:rPr lang="en" sz="1100" dirty="0">
                <a:latin typeface="Calibri Light" panose="020F0302020204030204" pitchFamily="34" charset="0"/>
                <a:cs typeface="Calibri Light" panose="020F0302020204030204" pitchFamily="34" charset="0"/>
                <a:sym typeface="Calibri"/>
              </a:rPr>
              <a:t>abel the </a:t>
            </a:r>
            <a:r>
              <a:rPr lang="en" sz="1100" dirty="0">
                <a:latin typeface="Calibri Light" panose="020F0302020204030204" pitchFamily="34" charset="0"/>
                <a:cs typeface="Calibri Light" panose="020F0302020204030204" pitchFamily="34" charset="0"/>
              </a:rPr>
              <a:t>negative control spot</a:t>
            </a:r>
            <a:r>
              <a:rPr lang="en" sz="1100" dirty="0">
                <a:latin typeface="Calibri Light" panose="020F0302020204030204" pitchFamily="34" charset="0"/>
                <a:cs typeface="Calibri Light" panose="020F0302020204030204" pitchFamily="34" charset="0"/>
                <a:sym typeface="Calibri"/>
              </a:rPr>
              <a:t> on each plate with ‘</a:t>
            </a:r>
            <a:r>
              <a:rPr lang="en" sz="1100" dirty="0">
                <a:latin typeface="Calibri Light" panose="020F0302020204030204" pitchFamily="34" charset="0"/>
                <a:cs typeface="Calibri Light" panose="020F0302020204030204" pitchFamily="34" charset="0"/>
              </a:rPr>
              <a:t>-</a:t>
            </a:r>
            <a:r>
              <a:rPr lang="en" sz="1100" dirty="0">
                <a:latin typeface="Calibri Light" panose="020F0302020204030204" pitchFamily="34" charset="0"/>
                <a:cs typeface="Calibri Light" panose="020F0302020204030204" pitchFamily="34" charset="0"/>
                <a:sym typeface="Calibri"/>
              </a:rPr>
              <a:t>’ in a text box </a:t>
            </a:r>
            <a:r>
              <a:rPr lang="en" sz="1100" dirty="0">
                <a:latin typeface="Calibri Light" panose="020F0302020204030204" pitchFamily="34" charset="0"/>
                <a:cs typeface="Calibri Light" panose="020F0302020204030204" pitchFamily="34" charset="0"/>
              </a:rPr>
              <a:t>centered at the bottom of that spot</a:t>
            </a:r>
            <a:r>
              <a:rPr lang="en" sz="1100" dirty="0">
                <a:latin typeface="Calibri Light" panose="020F0302020204030204" pitchFamily="34" charset="0"/>
                <a:cs typeface="Calibri Light" panose="020F0302020204030204" pitchFamily="34" charset="0"/>
                <a:sym typeface="Calibri"/>
              </a:rPr>
              <a:t>. </a:t>
            </a:r>
            <a:endParaRPr sz="1100" dirty="0">
              <a:latin typeface="Calibri Light" panose="020F0302020204030204" pitchFamily="34" charset="0"/>
              <a:cs typeface="Calibri Light" panose="020F0302020204030204" pitchFamily="34" charset="0"/>
            </a:endParaRPr>
          </a:p>
          <a:p>
            <a:pPr marL="381000" lvl="0" indent="-393700" algn="l" rtl="0">
              <a:lnSpc>
                <a:spcPct val="90000"/>
              </a:lnSpc>
              <a:spcBef>
                <a:spcPts val="800"/>
              </a:spcBef>
              <a:spcAft>
                <a:spcPts val="0"/>
              </a:spcAft>
              <a:buSzPts val="1200"/>
              <a:buFont typeface="Calibri"/>
              <a:buAutoNum type="arabicPeriod"/>
            </a:pPr>
            <a:r>
              <a:rPr lang="en" sz="1100" dirty="0">
                <a:latin typeface="Calibri Light" panose="020F0302020204030204" pitchFamily="34" charset="0"/>
                <a:cs typeface="Calibri Light" panose="020F0302020204030204" pitchFamily="34" charset="0"/>
              </a:rPr>
              <a:t>Calculate the titer of your phage on each host (see protocol 11.5 for guidance)/</a:t>
            </a:r>
            <a:br>
              <a:rPr lang="en-US" sz="1100" dirty="0">
                <a:latin typeface="Calibri Light" panose="020F0302020204030204" pitchFamily="34" charset="0"/>
                <a:cs typeface="Calibri Light" panose="020F0302020204030204" pitchFamily="34" charset="0"/>
              </a:rPr>
            </a:br>
            <a:r>
              <a:rPr lang="en-US" sz="1100" dirty="0">
                <a:latin typeface="Calibri Light" panose="020F0302020204030204" pitchFamily="34" charset="0"/>
                <a:cs typeface="Calibri Light" panose="020F0302020204030204" pitchFamily="34" charset="0"/>
              </a:rPr>
              <a:t>Note: If you did not observe a ~10-fold decrease of plaques as you move down the dilution series, record “dilution error” in the titer column.</a:t>
            </a:r>
          </a:p>
          <a:p>
            <a:pPr marL="381000" lvl="0" indent="-393700" algn="l" rtl="0">
              <a:lnSpc>
                <a:spcPct val="90000"/>
              </a:lnSpc>
              <a:spcBef>
                <a:spcPts val="800"/>
              </a:spcBef>
              <a:spcAft>
                <a:spcPts val="0"/>
              </a:spcAft>
              <a:buSzPts val="1200"/>
              <a:buFont typeface="+mj-lt"/>
              <a:buAutoNum type="arabicPeriod" startAt="10"/>
            </a:pPr>
            <a:r>
              <a:rPr lang="en" sz="1100" dirty="0">
                <a:latin typeface="Calibri Light" panose="020F0302020204030204" pitchFamily="34" charset="0"/>
                <a:cs typeface="Calibri Light" panose="020F0302020204030204" pitchFamily="34" charset="0"/>
              </a:rPr>
              <a:t>Calculate the “Efficiency of Plating” and record your interpretations (see protocol 11.5 for guidance).</a:t>
            </a:r>
            <a:endParaRPr sz="1100" dirty="0">
              <a:latin typeface="Calibri Light" panose="020F0302020204030204" pitchFamily="34" charset="0"/>
              <a:cs typeface="Calibri Light" panose="020F0302020204030204" pitchFamily="34" charset="0"/>
            </a:endParaRPr>
          </a:p>
          <a:p>
            <a:pPr marL="381000" lvl="0" indent="-393700" algn="l" rtl="0">
              <a:lnSpc>
                <a:spcPct val="90000"/>
              </a:lnSpc>
              <a:spcBef>
                <a:spcPts val="800"/>
              </a:spcBef>
              <a:spcAft>
                <a:spcPts val="0"/>
              </a:spcAft>
              <a:buSzPts val="1200"/>
              <a:buFont typeface="Calibri"/>
              <a:buAutoNum type="arabicPeriod" startAt="10"/>
            </a:pPr>
            <a:r>
              <a:rPr lang="en-US" sz="1100" dirty="0">
                <a:latin typeface="Calibri Light" panose="020F0302020204030204" pitchFamily="34" charset="0"/>
                <a:cs typeface="Calibri Light" panose="020F0302020204030204" pitchFamily="34" charset="0"/>
              </a:rPr>
              <a:t>Complete the template data card, author cover card, and data description cards. Submit these cards to </a:t>
            </a:r>
            <a:r>
              <a:rPr lang="en-US" sz="1100" dirty="0">
                <a:latin typeface="Calibri Light" panose="020F0302020204030204" pitchFamily="34" charset="0"/>
                <a:cs typeface="Calibri Light" panose="020F0302020204030204" pitchFamily="34" charset="0"/>
                <a:hlinkClick r:id="rId3"/>
              </a:rPr>
              <a:t>sea@hhmi.org</a:t>
            </a:r>
            <a:r>
              <a:rPr lang="en-US" sz="1100" dirty="0">
                <a:latin typeface="Calibri Light" panose="020F0302020204030204" pitchFamily="34" charset="0"/>
                <a:cs typeface="Calibri Light" panose="020F0302020204030204" pitchFamily="34" charset="0"/>
              </a:rPr>
              <a:t> for considerations for publication on QUBES as part of SEA Research</a:t>
            </a:r>
            <a:r>
              <a:rPr lang="en-US" sz="1100" dirty="0">
                <a:solidFill>
                  <a:schemeClr val="bg1">
                    <a:lumMod val="50000"/>
                  </a:schemeClr>
                </a:solidFill>
                <a:latin typeface="Calibri Light" panose="020F0302020204030204" pitchFamily="34" charset="0"/>
                <a:cs typeface="Calibri Light" panose="020F0302020204030204" pitchFamily="34" charset="0"/>
              </a:rPr>
              <a:t>.</a:t>
            </a:r>
            <a:endParaRPr sz="1000" dirty="0">
              <a:latin typeface="Calibri Light" panose="020F0302020204030204" pitchFamily="34" charset="0"/>
              <a:cs typeface="Calibri Light" panose="020F0302020204030204" pitchFamily="34" charset="0"/>
            </a:endParaRPr>
          </a:p>
          <a:p>
            <a:pPr marL="0" lvl="0" indent="0" algn="l" rtl="0">
              <a:lnSpc>
                <a:spcPct val="90000"/>
              </a:lnSpc>
              <a:spcBef>
                <a:spcPts val="800"/>
              </a:spcBef>
              <a:spcAft>
                <a:spcPts val="0"/>
              </a:spcAft>
              <a:buClr>
                <a:schemeClr val="dk1"/>
              </a:buClr>
              <a:buSzPts val="1100"/>
              <a:buNone/>
            </a:pPr>
            <a:endParaRPr sz="1000" dirty="0">
              <a:latin typeface="Calibri Light" panose="020F0302020204030204" pitchFamily="34" charset="0"/>
              <a:cs typeface="Calibri Light" panose="020F0302020204030204" pitchFamily="34" charset="0"/>
            </a:endParaRPr>
          </a:p>
        </p:txBody>
      </p:sp>
      <p:sp>
        <p:nvSpPr>
          <p:cNvPr id="4" name="Title 1">
            <a:extLst>
              <a:ext uri="{FF2B5EF4-FFF2-40B4-BE49-F238E27FC236}">
                <a16:creationId xmlns:a16="http://schemas.microsoft.com/office/drawing/2014/main" id="{7BE35C9A-CA7B-7B85-2BF0-A7BFA1257EDE}"/>
              </a:ext>
            </a:extLst>
          </p:cNvPr>
          <p:cNvSpPr txBox="1">
            <a:spLocks/>
          </p:cNvSpPr>
          <p:nvPr/>
        </p:nvSpPr>
        <p:spPr>
          <a:xfrm>
            <a:off x="-1" y="137236"/>
            <a:ext cx="9144001" cy="399248"/>
          </a:xfrm>
          <a:prstGeom prst="rect">
            <a:avLst/>
          </a:prstGeom>
          <a:solidFill>
            <a:srgbClr val="38837F"/>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rPr>
              <a:t>HOST RANGE DATA CARD INSTRUCTIONS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4" name="Title 1">
            <a:extLst>
              <a:ext uri="{FF2B5EF4-FFF2-40B4-BE49-F238E27FC236}">
                <a16:creationId xmlns:a16="http://schemas.microsoft.com/office/drawing/2014/main" id="{4BF66997-CC9A-C6A3-1BE2-982A317C589F}"/>
              </a:ext>
            </a:extLst>
          </p:cNvPr>
          <p:cNvSpPr txBox="1">
            <a:spLocks/>
          </p:cNvSpPr>
          <p:nvPr/>
        </p:nvSpPr>
        <p:spPr>
          <a:xfrm>
            <a:off x="0" y="102927"/>
            <a:ext cx="9143999" cy="368261"/>
          </a:xfrm>
          <a:prstGeom prst="rect">
            <a:avLst/>
          </a:prstGeom>
          <a:solidFill>
            <a:schemeClr val="tx1"/>
          </a:solidFill>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100" dirty="0">
                <a:solidFill>
                  <a:schemeClr val="bg1"/>
                </a:solidFill>
              </a:rPr>
              <a:t>SAMPLE DATA CARD</a:t>
            </a:r>
          </a:p>
        </p:txBody>
      </p:sp>
      <p:graphicFrame>
        <p:nvGraphicFramePr>
          <p:cNvPr id="11" name="Table 10">
            <a:extLst>
              <a:ext uri="{FF2B5EF4-FFF2-40B4-BE49-F238E27FC236}">
                <a16:creationId xmlns:a16="http://schemas.microsoft.com/office/drawing/2014/main" id="{7401993B-7851-20D4-1912-52A0FC362AC4}"/>
              </a:ext>
            </a:extLst>
          </p:cNvPr>
          <p:cNvGraphicFramePr>
            <a:graphicFrameLocks noGrp="1"/>
          </p:cNvGraphicFramePr>
          <p:nvPr>
            <p:extLst>
              <p:ext uri="{D42A27DB-BD31-4B8C-83A1-F6EECF244321}">
                <p14:modId xmlns:p14="http://schemas.microsoft.com/office/powerpoint/2010/main" val="4230548978"/>
              </p:ext>
            </p:extLst>
          </p:nvPr>
        </p:nvGraphicFramePr>
        <p:xfrm>
          <a:off x="191642" y="3232629"/>
          <a:ext cx="3003714" cy="1789780"/>
        </p:xfrm>
        <a:graphic>
          <a:graphicData uri="http://schemas.openxmlformats.org/drawingml/2006/table">
            <a:tbl>
              <a:tblPr firstRow="1" bandRow="1">
                <a:tableStyleId>{5940675A-B579-460E-94D1-54222C63F5DA}</a:tableStyleId>
              </a:tblPr>
              <a:tblGrid>
                <a:gridCol w="1610626">
                  <a:extLst>
                    <a:ext uri="{9D8B030D-6E8A-4147-A177-3AD203B41FA5}">
                      <a16:colId xmlns:a16="http://schemas.microsoft.com/office/drawing/2014/main" val="2031034458"/>
                    </a:ext>
                  </a:extLst>
                </a:gridCol>
                <a:gridCol w="1393088">
                  <a:extLst>
                    <a:ext uri="{9D8B030D-6E8A-4147-A177-3AD203B41FA5}">
                      <a16:colId xmlns:a16="http://schemas.microsoft.com/office/drawing/2014/main" val="2128637199"/>
                    </a:ext>
                  </a:extLst>
                </a:gridCol>
              </a:tblGrid>
              <a:tr h="321430">
                <a:tc>
                  <a:txBody>
                    <a:bodyPr/>
                    <a:lstStyle/>
                    <a:p>
                      <a:r>
                        <a:rPr lang="en-US" sz="1000" b="0" i="0" dirty="0">
                          <a:latin typeface="Calibri Light" panose="020F0302020204030204" pitchFamily="34" charset="0"/>
                          <a:cs typeface="Calibri Light" panose="020F0302020204030204" pitchFamily="34" charset="0"/>
                        </a:rPr>
                        <a:t>Isolation Host </a:t>
                      </a:r>
                    </a:p>
                  </a:txBody>
                  <a:tcP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r>
                        <a:rPr lang="en-US" sz="1000" b="0" i="1" dirty="0" err="1">
                          <a:latin typeface="Calibri Light" panose="020F0302020204030204" pitchFamily="34" charset="0"/>
                          <a:cs typeface="Calibri Light" panose="020F0302020204030204" pitchFamily="34" charset="0"/>
                        </a:rPr>
                        <a:t>Gordonia</a:t>
                      </a:r>
                      <a:r>
                        <a:rPr lang="en-US" sz="1000" b="0" i="1" dirty="0">
                          <a:latin typeface="Calibri Light" panose="020F0302020204030204" pitchFamily="34" charset="0"/>
                          <a:cs typeface="Calibri Light" panose="020F0302020204030204" pitchFamily="34" charset="0"/>
                        </a:rPr>
                        <a:t> terrae</a:t>
                      </a:r>
                    </a:p>
                  </a:txBody>
                  <a:tcP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742313"/>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Incubation temperature</a:t>
                      </a:r>
                    </a:p>
                    <a:p>
                      <a:endParaRPr lang="en-US" sz="1000" b="0" i="0" dirty="0">
                        <a:latin typeface="Calibri Light" panose="020F0302020204030204" pitchFamily="34" charset="0"/>
                        <a:cs typeface="Calibri Light" panose="020F0302020204030204" pitchFamily="34" charset="0"/>
                      </a:endParaRP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0" dirty="0">
                          <a:latin typeface="Calibri Light" panose="020F0302020204030204" pitchFamily="34" charset="0"/>
                          <a:cs typeface="Calibri Light" panose="020F0302020204030204" pitchFamily="34" charset="0"/>
                        </a:rPr>
                        <a:t>30 ˚C</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783795"/>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Incubation durations (days)</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0" dirty="0">
                          <a:latin typeface="Calibri Light" panose="020F0302020204030204" pitchFamily="34" charset="0"/>
                          <a:cs typeface="Calibri Light" panose="020F0302020204030204" pitchFamily="34" charset="0"/>
                        </a:rPr>
                        <a:t>5 days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2591547"/>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Phage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0" dirty="0" err="1">
                          <a:latin typeface="Calibri Light" panose="020F0302020204030204" pitchFamily="34" charset="0"/>
                          <a:cs typeface="Calibri Light" panose="020F0302020204030204" pitchFamily="34" charset="0"/>
                        </a:rPr>
                        <a:t>PantheRoc</a:t>
                      </a:r>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161000"/>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Titer, pfu/ml </a:t>
                      </a:r>
                      <a:br>
                        <a:rPr lang="en-US" sz="1000" b="0" i="0" dirty="0">
                          <a:latin typeface="Calibri Light" panose="020F0302020204030204" pitchFamily="34" charset="0"/>
                          <a:cs typeface="Calibri Light" panose="020F0302020204030204" pitchFamily="34" charset="0"/>
                        </a:rPr>
                      </a:br>
                      <a:r>
                        <a:rPr lang="en-US" sz="1000" b="0" i="0" dirty="0">
                          <a:latin typeface="Calibri Light" panose="020F0302020204030204" pitchFamily="34" charset="0"/>
                          <a:cs typeface="Calibri Light" panose="020F0302020204030204" pitchFamily="34" charset="0"/>
                        </a:rPr>
                        <a:t>(from plate above)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r>
                        <a:rPr lang="en-US" sz="1000" b="0" i="0" dirty="0">
                          <a:latin typeface="Calibri Light" panose="020F0302020204030204" pitchFamily="34" charset="0"/>
                          <a:cs typeface="Calibri Light" panose="020F0302020204030204" pitchFamily="34" charset="0"/>
                        </a:rPr>
                        <a:t>2 x 10</a:t>
                      </a:r>
                      <a:r>
                        <a:rPr lang="en-US" sz="1000" b="0" i="0" baseline="30000" dirty="0">
                          <a:latin typeface="Calibri Light" panose="020F0302020204030204" pitchFamily="34" charset="0"/>
                          <a:cs typeface="Calibri Light" panose="020F0302020204030204" pitchFamily="34" charset="0"/>
                        </a:rPr>
                        <a:t>10</a:t>
                      </a:r>
                      <a:r>
                        <a:rPr lang="en-US" sz="1000" b="0" i="0" dirty="0">
                          <a:latin typeface="Calibri Light" panose="020F0302020204030204" pitchFamily="34" charset="0"/>
                          <a:cs typeface="Calibri Light" panose="020F0302020204030204" pitchFamily="34" charset="0"/>
                        </a:rPr>
                        <a:t> pfu/ml</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97325892"/>
                  </a:ext>
                </a:extLst>
              </a:tr>
            </a:tbl>
          </a:graphicData>
        </a:graphic>
      </p:graphicFrame>
      <p:graphicFrame>
        <p:nvGraphicFramePr>
          <p:cNvPr id="12" name="Table 11">
            <a:extLst>
              <a:ext uri="{FF2B5EF4-FFF2-40B4-BE49-F238E27FC236}">
                <a16:creationId xmlns:a16="http://schemas.microsoft.com/office/drawing/2014/main" id="{C9244D94-1471-C0C5-13DD-5035C8F5DB91}"/>
              </a:ext>
            </a:extLst>
          </p:cNvPr>
          <p:cNvGraphicFramePr>
            <a:graphicFrameLocks noGrp="1"/>
          </p:cNvGraphicFramePr>
          <p:nvPr>
            <p:extLst>
              <p:ext uri="{D42A27DB-BD31-4B8C-83A1-F6EECF244321}">
                <p14:modId xmlns:p14="http://schemas.microsoft.com/office/powerpoint/2010/main" val="1447989461"/>
              </p:ext>
            </p:extLst>
          </p:nvPr>
        </p:nvGraphicFramePr>
        <p:xfrm>
          <a:off x="3312649" y="3232629"/>
          <a:ext cx="3009481" cy="1789780"/>
        </p:xfrm>
        <a:graphic>
          <a:graphicData uri="http://schemas.openxmlformats.org/drawingml/2006/table">
            <a:tbl>
              <a:tblPr firstRow="1" bandRow="1">
                <a:tableStyleId>{5940675A-B579-460E-94D1-54222C63F5DA}</a:tableStyleId>
              </a:tblPr>
              <a:tblGrid>
                <a:gridCol w="1616393">
                  <a:extLst>
                    <a:ext uri="{9D8B030D-6E8A-4147-A177-3AD203B41FA5}">
                      <a16:colId xmlns:a16="http://schemas.microsoft.com/office/drawing/2014/main" val="2031034458"/>
                    </a:ext>
                  </a:extLst>
                </a:gridCol>
                <a:gridCol w="1393088">
                  <a:extLst>
                    <a:ext uri="{9D8B030D-6E8A-4147-A177-3AD203B41FA5}">
                      <a16:colId xmlns:a16="http://schemas.microsoft.com/office/drawing/2014/main" val="2128637199"/>
                    </a:ext>
                  </a:extLst>
                </a:gridCol>
              </a:tblGrid>
              <a:tr h="321430">
                <a:tc>
                  <a:txBody>
                    <a:bodyPr/>
                    <a:lstStyle/>
                    <a:p>
                      <a:r>
                        <a:rPr lang="en-US" sz="1000" b="0" i="0" dirty="0">
                          <a:latin typeface="Calibri Light" panose="020F0302020204030204" pitchFamily="34" charset="0"/>
                          <a:cs typeface="Calibri Light" panose="020F0302020204030204" pitchFamily="34" charset="0"/>
                        </a:rPr>
                        <a:t>Alternative Host </a:t>
                      </a:r>
                    </a:p>
                  </a:txBody>
                  <a:tcP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r>
                        <a:rPr lang="en-US" sz="1000" b="0" i="1" dirty="0" err="1">
                          <a:latin typeface="Calibri Light" panose="020F0302020204030204" pitchFamily="34" charset="0"/>
                          <a:cs typeface="Calibri Light" panose="020F0302020204030204" pitchFamily="34" charset="0"/>
                        </a:rPr>
                        <a:t>Gordonia</a:t>
                      </a:r>
                      <a:r>
                        <a:rPr lang="en-US" sz="1000" b="0" i="1" dirty="0">
                          <a:latin typeface="Calibri Light" panose="020F0302020204030204" pitchFamily="34" charset="0"/>
                          <a:cs typeface="Calibri Light" panose="020F0302020204030204" pitchFamily="34" charset="0"/>
                        </a:rPr>
                        <a:t> lacunae</a:t>
                      </a:r>
                    </a:p>
                  </a:txBody>
                  <a:tcP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742313"/>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Incubation temperature</a:t>
                      </a:r>
                    </a:p>
                    <a:p>
                      <a:endParaRPr lang="en-US" sz="1000" b="0" i="0" dirty="0">
                        <a:latin typeface="Calibri Light" panose="020F0302020204030204" pitchFamily="34" charset="0"/>
                        <a:cs typeface="Calibri Light" panose="020F0302020204030204" pitchFamily="34" charset="0"/>
                      </a:endParaRP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30 ˚C</a:t>
                      </a:r>
                    </a:p>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783795"/>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Incubation durations (days)</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5 days</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2591547"/>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Phage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0" dirty="0" err="1">
                          <a:latin typeface="Calibri Light" panose="020F0302020204030204" pitchFamily="34" charset="0"/>
                          <a:cs typeface="Calibri Light" panose="020F0302020204030204" pitchFamily="34" charset="0"/>
                        </a:rPr>
                        <a:t>PantheRoc</a:t>
                      </a:r>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161000"/>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Titer, pfu/ml </a:t>
                      </a:r>
                      <a:br>
                        <a:rPr lang="en-US" sz="1000" b="0" i="0" dirty="0">
                          <a:latin typeface="Calibri Light" panose="020F0302020204030204" pitchFamily="34" charset="0"/>
                          <a:cs typeface="Calibri Light" panose="020F0302020204030204" pitchFamily="34" charset="0"/>
                        </a:rPr>
                      </a:br>
                      <a:r>
                        <a:rPr lang="en-US" sz="1000" b="0" i="0" dirty="0">
                          <a:latin typeface="Calibri Light" panose="020F0302020204030204" pitchFamily="34" charset="0"/>
                          <a:cs typeface="Calibri Light" panose="020F0302020204030204" pitchFamily="34" charset="0"/>
                        </a:rPr>
                        <a:t>(from plate above)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3 x 10</a:t>
                      </a:r>
                      <a:r>
                        <a:rPr lang="en-US" sz="1000" b="0" i="0" baseline="30000" dirty="0">
                          <a:latin typeface="Calibri Light" panose="020F0302020204030204" pitchFamily="34" charset="0"/>
                          <a:cs typeface="Calibri Light" panose="020F0302020204030204" pitchFamily="34" charset="0"/>
                        </a:rPr>
                        <a:t>2</a:t>
                      </a:r>
                      <a:r>
                        <a:rPr lang="en-US" sz="1000" b="0" i="0" dirty="0">
                          <a:latin typeface="Calibri Light" panose="020F0302020204030204" pitchFamily="34" charset="0"/>
                          <a:cs typeface="Calibri Light" panose="020F0302020204030204" pitchFamily="34" charset="0"/>
                        </a:rPr>
                        <a:t> pfu/ml</a:t>
                      </a:r>
                    </a:p>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97325892"/>
                  </a:ext>
                </a:extLst>
              </a:tr>
            </a:tbl>
          </a:graphicData>
        </a:graphic>
      </p:graphicFrame>
      <p:graphicFrame>
        <p:nvGraphicFramePr>
          <p:cNvPr id="13" name="Table 12">
            <a:extLst>
              <a:ext uri="{FF2B5EF4-FFF2-40B4-BE49-F238E27FC236}">
                <a16:creationId xmlns:a16="http://schemas.microsoft.com/office/drawing/2014/main" id="{BEAAEB7C-DDFC-FE5E-1484-0FF0523754C3}"/>
              </a:ext>
            </a:extLst>
          </p:cNvPr>
          <p:cNvGraphicFramePr>
            <a:graphicFrameLocks noGrp="1"/>
          </p:cNvGraphicFramePr>
          <p:nvPr>
            <p:extLst>
              <p:ext uri="{D42A27DB-BD31-4B8C-83A1-F6EECF244321}">
                <p14:modId xmlns:p14="http://schemas.microsoft.com/office/powerpoint/2010/main" val="2583270867"/>
              </p:ext>
            </p:extLst>
          </p:nvPr>
        </p:nvGraphicFramePr>
        <p:xfrm>
          <a:off x="6421885" y="625734"/>
          <a:ext cx="2614552" cy="4389120"/>
        </p:xfrm>
        <a:graphic>
          <a:graphicData uri="http://schemas.openxmlformats.org/drawingml/2006/table">
            <a:tbl>
              <a:tblPr firstRow="1" bandRow="1">
                <a:tableStyleId>{5940675A-B579-460E-94D1-54222C63F5DA}</a:tableStyleId>
              </a:tblPr>
              <a:tblGrid>
                <a:gridCol w="1375481">
                  <a:extLst>
                    <a:ext uri="{9D8B030D-6E8A-4147-A177-3AD203B41FA5}">
                      <a16:colId xmlns:a16="http://schemas.microsoft.com/office/drawing/2014/main" val="2031034458"/>
                    </a:ext>
                  </a:extLst>
                </a:gridCol>
                <a:gridCol w="1239071">
                  <a:extLst>
                    <a:ext uri="{9D8B030D-6E8A-4147-A177-3AD203B41FA5}">
                      <a16:colId xmlns:a16="http://schemas.microsoft.com/office/drawing/2014/main" val="2128637199"/>
                    </a:ext>
                  </a:extLst>
                </a:gridCol>
              </a:tblGrid>
              <a:tr h="321430">
                <a:tc>
                  <a:txBody>
                    <a:bodyPr/>
                    <a:lstStyle/>
                    <a:p>
                      <a:r>
                        <a:rPr lang="en-US" sz="1000" b="0" i="0" dirty="0">
                          <a:latin typeface="Calibri Light" panose="020F0302020204030204" pitchFamily="34" charset="0"/>
                          <a:cs typeface="Calibri Light" panose="020F0302020204030204" pitchFamily="34" charset="0"/>
                        </a:rPr>
                        <a:t>Efficiency of plating:</a:t>
                      </a:r>
                    </a:p>
                    <a:p>
                      <a:r>
                        <a:rPr lang="en-US" sz="800" b="0" i="0" dirty="0">
                          <a:solidFill>
                            <a:schemeClr val="bg1">
                              <a:lumMod val="50000"/>
                            </a:schemeClr>
                          </a:solidFill>
                          <a:latin typeface="Calibri Light" panose="020F0302020204030204" pitchFamily="34" charset="0"/>
                          <a:cs typeface="Calibri Light" panose="020F0302020204030204" pitchFamily="34" charset="0"/>
                        </a:rPr>
                        <a:t>titer on alternative host/ titer on isolation host</a:t>
                      </a:r>
                    </a:p>
                  </a:txBody>
                  <a:tcP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1.6 x 10</a:t>
                      </a:r>
                      <a:r>
                        <a:rPr lang="en-US" sz="1000" b="0" i="0" baseline="30000" dirty="0">
                          <a:latin typeface="Calibri Light" panose="020F0302020204030204" pitchFamily="34" charset="0"/>
                          <a:cs typeface="Calibri Light" panose="020F0302020204030204" pitchFamily="34" charset="0"/>
                        </a:rPr>
                        <a:t>-8</a:t>
                      </a:r>
                      <a:endParaRPr lang="en-US" sz="1000" b="0" i="1"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742313"/>
                  </a:ext>
                </a:extLst>
              </a:tr>
              <a:tr h="420761">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Interpretation: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br>
                        <a:rPr lang="en-US" sz="1000" b="0" i="0" dirty="0">
                          <a:latin typeface="Calibri Light" panose="020F0302020204030204" pitchFamily="34" charset="0"/>
                          <a:cs typeface="Calibri Light" panose="020F0302020204030204" pitchFamily="34" charset="0"/>
                        </a:rPr>
                      </a:br>
                      <a:r>
                        <a:rPr lang="en-US" sz="1000" b="0" i="0" u="none" strike="noStrike" cap="none" dirty="0">
                          <a:latin typeface="Calibri Light" panose="020F0302020204030204" pitchFamily="34" charset="0"/>
                          <a:cs typeface="Calibri Light" panose="020F0302020204030204" pitchFamily="34" charset="0"/>
                        </a:rPr>
                        <a:t>Phage may infect the alternate host, </a:t>
                      </a:r>
                      <a:r>
                        <a:rPr lang="en-US" sz="1000" b="0" i="1" u="none" strike="noStrike" cap="none" dirty="0" err="1">
                          <a:latin typeface="Calibri Light" panose="020F0302020204030204" pitchFamily="34" charset="0"/>
                          <a:cs typeface="Calibri Light" panose="020F0302020204030204" pitchFamily="34" charset="0"/>
                        </a:rPr>
                        <a:t>Gordonia</a:t>
                      </a:r>
                      <a:r>
                        <a:rPr lang="en-US" sz="1000" b="0" i="1" u="none" strike="noStrike" cap="none" dirty="0">
                          <a:latin typeface="Calibri Light" panose="020F0302020204030204" pitchFamily="34" charset="0"/>
                          <a:cs typeface="Calibri Light" panose="020F0302020204030204" pitchFamily="34" charset="0"/>
                        </a:rPr>
                        <a:t> lacunae, </a:t>
                      </a:r>
                      <a:r>
                        <a:rPr lang="en-US" sz="1000" b="0" i="0" u="none" strike="noStrike" cap="none" dirty="0">
                          <a:latin typeface="Calibri Light" panose="020F0302020204030204" pitchFamily="34" charset="0"/>
                          <a:cs typeface="Calibri Light" panose="020F0302020204030204" pitchFamily="34" charset="0"/>
                        </a:rPr>
                        <a:t>but more experiments would be needed to confirm this result since single plaques weren’t found on this plate.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000" b="0" i="0" u="none" strike="noStrike" cap="none" dirty="0">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u="none" strike="noStrike" cap="none" dirty="0">
                          <a:latin typeface="Calibri Light" panose="020F0302020204030204" pitchFamily="34" charset="0"/>
                          <a:cs typeface="Calibri Light" panose="020F0302020204030204" pitchFamily="34" charset="0"/>
                        </a:rPr>
                        <a:t>The clearing observed at the 10^0 square is either a result of "killing from without" in which some bacterial cells die not because of infection from the phage, but because they endure stress as a result of the presence of a large concentration of phages. </a:t>
                      </a:r>
                      <a:r>
                        <a:rPr lang="en-US" sz="1000" b="0" i="0" u="none" strike="noStrike" cap="none" noProof="0" dirty="0">
                          <a:latin typeface="Calibri Light" panose="020F0302020204030204" pitchFamily="34" charset="0"/>
                          <a:cs typeface="Calibri Light" panose="020F0302020204030204" pitchFamily="34" charset="0"/>
                        </a:rPr>
                        <a:t>The fact that no plaques or clearings were observed in any of the other squares/ lanes suggests "killing from without" as well.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000" b="0" i="0" u="none" strike="noStrike" cap="none" noProof="0" dirty="0">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u="none" strike="noStrike" cap="none" noProof="0" dirty="0">
                          <a:latin typeface="Calibri Light" panose="020F0302020204030204" pitchFamily="34" charset="0"/>
                          <a:cs typeface="Calibri Light" panose="020F0302020204030204" pitchFamily="34" charset="0"/>
                        </a:rPr>
                        <a:t>Alternatively, we cannot observe plaques due to the grainy appearance of the </a:t>
                      </a:r>
                      <a:r>
                        <a:rPr lang="en-US" sz="1000" b="0" i="1" u="none" strike="noStrike" cap="none" noProof="0" dirty="0">
                          <a:latin typeface="Calibri Light" panose="020F0302020204030204" pitchFamily="34" charset="0"/>
                          <a:cs typeface="Calibri Light" panose="020F0302020204030204" pitchFamily="34" charset="0"/>
                        </a:rPr>
                        <a:t>G. lacunae </a:t>
                      </a:r>
                      <a:r>
                        <a:rPr lang="en-US" sz="1000" b="0" i="0" u="none" strike="noStrike" cap="none" noProof="0" dirty="0">
                          <a:latin typeface="Calibri Light" panose="020F0302020204030204" pitchFamily="34" charset="0"/>
                          <a:cs typeface="Calibri Light" panose="020F0302020204030204" pitchFamily="34" charset="0"/>
                        </a:rPr>
                        <a:t>lawn. Performing a Full Plate Titer on this host is recommended as a next step. If plaques are observed, then </a:t>
                      </a:r>
                      <a:r>
                        <a:rPr lang="en-US" sz="1000" b="0" i="0" u="none" strike="noStrike" cap="none" noProof="0" dirty="0" err="1">
                          <a:latin typeface="Calibri Light" panose="020F0302020204030204" pitchFamily="34" charset="0"/>
                          <a:cs typeface="Calibri Light" panose="020F0302020204030204" pitchFamily="34" charset="0"/>
                        </a:rPr>
                        <a:t>PantheRoc</a:t>
                      </a:r>
                      <a:r>
                        <a:rPr lang="en-US" sz="1000" b="0" i="0" u="none" strike="noStrike" cap="none" noProof="0" dirty="0">
                          <a:latin typeface="Calibri Light" panose="020F0302020204030204" pitchFamily="34" charset="0"/>
                          <a:cs typeface="Calibri Light" panose="020F0302020204030204" pitchFamily="34" charset="0"/>
                        </a:rPr>
                        <a:t> can infect </a:t>
                      </a:r>
                      <a:r>
                        <a:rPr lang="en-US" sz="1000" b="0" i="1" u="none" strike="noStrike" cap="none" noProof="0" dirty="0">
                          <a:latin typeface="Calibri Light" panose="020F0302020204030204" pitchFamily="34" charset="0"/>
                          <a:cs typeface="Calibri Light" panose="020F0302020204030204" pitchFamily="34" charset="0"/>
                        </a:rPr>
                        <a:t>G. lacunae</a:t>
                      </a:r>
                      <a:r>
                        <a:rPr lang="en-US" sz="1000" b="0" i="0" u="none" strike="noStrike" cap="none" noProof="0" dirty="0">
                          <a:latin typeface="Calibri Light" panose="020F0302020204030204" pitchFamily="34" charset="0"/>
                          <a:cs typeface="Calibri Light" panose="020F0302020204030204" pitchFamily="34" charset="0"/>
                        </a:rPr>
                        <a:t>. If no plaques are observed, then we can conclude the clearing on this plate is killing from without.</a:t>
                      </a:r>
                      <a:endParaRPr lang="en-US" sz="1000" b="0" i="1" u="none" strike="noStrike" cap="none" dirty="0">
                        <a:latin typeface="Calibri Light" panose="020F0302020204030204" pitchFamily="34" charset="0"/>
                        <a:cs typeface="Calibri Light" panose="020F030202020403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783795"/>
                  </a:ext>
                </a:extLst>
              </a:tr>
            </a:tbl>
          </a:graphicData>
        </a:graphic>
      </p:graphicFrame>
      <p:pic>
        <p:nvPicPr>
          <p:cNvPr id="7" name="Picture 6" descr="A petri dish with a number of round objects on it&#10;&#10;Description automatically generated">
            <a:extLst>
              <a:ext uri="{FF2B5EF4-FFF2-40B4-BE49-F238E27FC236}">
                <a16:creationId xmlns:a16="http://schemas.microsoft.com/office/drawing/2014/main" id="{8DC6C03A-59A1-7E7D-5FD0-CE506D3CA923}"/>
              </a:ext>
            </a:extLst>
          </p:cNvPr>
          <p:cNvPicPr>
            <a:picLocks noChangeAspect="1"/>
          </p:cNvPicPr>
          <p:nvPr/>
        </p:nvPicPr>
        <p:blipFill>
          <a:blip r:embed="rId3"/>
          <a:stretch>
            <a:fillRect/>
          </a:stretch>
        </p:blipFill>
        <p:spPr>
          <a:xfrm>
            <a:off x="582613" y="626304"/>
            <a:ext cx="2297581" cy="2438262"/>
          </a:xfrm>
          <a:prstGeom prst="rect">
            <a:avLst/>
          </a:prstGeom>
        </p:spPr>
      </p:pic>
      <p:pic>
        <p:nvPicPr>
          <p:cNvPr id="8" name="Picture 7" descr="A petri dish with blue writing on it&#10;&#10;Description automatically generated">
            <a:extLst>
              <a:ext uri="{FF2B5EF4-FFF2-40B4-BE49-F238E27FC236}">
                <a16:creationId xmlns:a16="http://schemas.microsoft.com/office/drawing/2014/main" id="{1FB8D3C1-BB0A-3014-2938-65809110F03A}"/>
              </a:ext>
            </a:extLst>
          </p:cNvPr>
          <p:cNvPicPr>
            <a:picLocks noChangeAspect="1"/>
          </p:cNvPicPr>
          <p:nvPr/>
        </p:nvPicPr>
        <p:blipFill>
          <a:blip r:embed="rId4"/>
          <a:stretch>
            <a:fillRect/>
          </a:stretch>
        </p:blipFill>
        <p:spPr>
          <a:xfrm>
            <a:off x="3660858" y="614571"/>
            <a:ext cx="2313062" cy="2449995"/>
          </a:xfrm>
          <a:prstGeom prst="rect">
            <a:avLst/>
          </a:prstGeom>
        </p:spPr>
      </p:pic>
    </p:spTree>
    <p:extLst>
      <p:ext uri="{BB962C8B-B14F-4D97-AF65-F5344CB8AC3E}">
        <p14:creationId xmlns:p14="http://schemas.microsoft.com/office/powerpoint/2010/main" val="37691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3" name="Google Shape;84;p13">
            <a:extLst>
              <a:ext uri="{FF2B5EF4-FFF2-40B4-BE49-F238E27FC236}">
                <a16:creationId xmlns:a16="http://schemas.microsoft.com/office/drawing/2014/main" id="{D3E25D9D-0EEC-BB43-A4FE-AC7C5DBA3D6D}"/>
              </a:ext>
            </a:extLst>
          </p:cNvPr>
          <p:cNvSpPr txBox="1"/>
          <p:nvPr/>
        </p:nvSpPr>
        <p:spPr>
          <a:xfrm>
            <a:off x="393944" y="547219"/>
            <a:ext cx="8275406" cy="641430"/>
          </a:xfrm>
          <a:prstGeom prst="rect">
            <a:avLst/>
          </a:prstGeom>
          <a:noFill/>
          <a:ln>
            <a:noFill/>
          </a:ln>
        </p:spPr>
        <p:txBody>
          <a:bodyPr spcFirstLastPara="1" wrap="square" lIns="68569" tIns="34275" rIns="68569" bIns="34275" anchor="t" anchorCtr="0">
            <a:noAutofit/>
          </a:bodyPr>
          <a:lstStyle/>
          <a:p>
            <a:pPr marL="9525">
              <a:lnSpc>
                <a:spcPct val="90000"/>
              </a:lnSpc>
              <a:buClr>
                <a:schemeClr val="dk1"/>
              </a:buClr>
              <a:buSzPts val="1800"/>
            </a:pPr>
            <a:endParaRPr lang="en-US" sz="180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80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r>
              <a:rPr lang="en-US" sz="1800" dirty="0">
                <a:solidFill>
                  <a:schemeClr val="dk1"/>
                </a:solidFill>
                <a:latin typeface="Calibri Light" panose="020F0302020204030204" pitchFamily="34" charset="0"/>
                <a:ea typeface="Georgia"/>
                <a:cs typeface="Calibri Light" panose="020F0302020204030204" pitchFamily="34" charset="0"/>
                <a:sym typeface="Georgia"/>
              </a:rPr>
              <a:t>Title:</a:t>
            </a:r>
          </a:p>
          <a:p>
            <a:pPr marL="9525">
              <a:lnSpc>
                <a:spcPct val="90000"/>
              </a:lnSpc>
              <a:buClr>
                <a:schemeClr val="dk1"/>
              </a:buClr>
              <a:buSzPts val="1800"/>
            </a:pPr>
            <a:endParaRPr lang="en-US" sz="180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r>
              <a:rPr lang="en-US" sz="1800" dirty="0">
                <a:solidFill>
                  <a:schemeClr val="dk1"/>
                </a:solidFill>
                <a:latin typeface="Calibri Light" panose="020F0302020204030204" pitchFamily="34" charset="0"/>
                <a:ea typeface="Georgia"/>
                <a:cs typeface="Calibri Light" panose="020F0302020204030204" pitchFamily="34" charset="0"/>
                <a:sym typeface="Georgia"/>
              </a:rPr>
              <a:t>Authors:</a:t>
            </a:r>
          </a:p>
          <a:p>
            <a:pPr marL="9525">
              <a:lnSpc>
                <a:spcPct val="90000"/>
              </a:lnSpc>
              <a:buClr>
                <a:schemeClr val="dk1"/>
              </a:buClr>
              <a:buSzPts val="1800"/>
            </a:pPr>
            <a:endParaRPr lang="en-US" sz="180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r>
              <a:rPr lang="en-US" sz="1800" dirty="0">
                <a:solidFill>
                  <a:schemeClr val="dk1"/>
                </a:solidFill>
                <a:latin typeface="Calibri Light" panose="020F0302020204030204" pitchFamily="34" charset="0"/>
                <a:ea typeface="Georgia"/>
                <a:cs typeface="Calibri Light" panose="020F0302020204030204" pitchFamily="34" charset="0"/>
                <a:sym typeface="Georgia"/>
              </a:rPr>
              <a:t>Author Affiliations:</a:t>
            </a:r>
            <a:br>
              <a:rPr lang="en-US" sz="1800" dirty="0">
                <a:solidFill>
                  <a:schemeClr val="dk1"/>
                </a:solidFill>
                <a:latin typeface="Calibri Light" panose="020F0302020204030204" pitchFamily="34" charset="0"/>
                <a:ea typeface="Georgia"/>
                <a:cs typeface="Calibri Light" panose="020F0302020204030204" pitchFamily="34" charset="0"/>
                <a:sym typeface="Georgia"/>
              </a:rPr>
            </a:br>
            <a:endParaRPr lang="en-US" sz="180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r>
              <a:rPr lang="en-US" sz="1800" dirty="0">
                <a:solidFill>
                  <a:schemeClr val="dk1"/>
                </a:solidFill>
                <a:latin typeface="Calibri Light" panose="020F0302020204030204" pitchFamily="34" charset="0"/>
                <a:ea typeface="Georgia"/>
                <a:cs typeface="Calibri Light" panose="020F0302020204030204" pitchFamily="34" charset="0"/>
                <a:sym typeface="Georgia"/>
              </a:rPr>
              <a:t>Corresponding Author Email:</a:t>
            </a:r>
          </a:p>
          <a:p>
            <a:pPr marL="9525">
              <a:lnSpc>
                <a:spcPct val="90000"/>
              </a:lnSpc>
              <a:buClr>
                <a:schemeClr val="dk1"/>
              </a:buClr>
              <a:buSzPts val="1800"/>
            </a:pPr>
            <a:endParaRPr lang="en-US" sz="180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80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800" dirty="0">
              <a:solidFill>
                <a:schemeClr val="dk1"/>
              </a:solidFill>
              <a:latin typeface="Calibri Light" panose="020F0302020204030204" pitchFamily="34" charset="0"/>
              <a:ea typeface="Georgia"/>
              <a:cs typeface="Calibri Light" panose="020F0302020204030204" pitchFamily="34" charset="0"/>
              <a:sym typeface="Georgia"/>
            </a:endParaRPr>
          </a:p>
        </p:txBody>
      </p:sp>
      <p:sp>
        <p:nvSpPr>
          <p:cNvPr id="3" name="Title 1">
            <a:extLst>
              <a:ext uri="{FF2B5EF4-FFF2-40B4-BE49-F238E27FC236}">
                <a16:creationId xmlns:a16="http://schemas.microsoft.com/office/drawing/2014/main" id="{C4F115DE-D56F-8BFB-23F9-2B093A981930}"/>
              </a:ext>
            </a:extLst>
          </p:cNvPr>
          <p:cNvSpPr txBox="1">
            <a:spLocks/>
          </p:cNvSpPr>
          <p:nvPr/>
        </p:nvSpPr>
        <p:spPr>
          <a:xfrm>
            <a:off x="0" y="102927"/>
            <a:ext cx="9143999" cy="368261"/>
          </a:xfrm>
          <a:prstGeom prst="rect">
            <a:avLst/>
          </a:prstGeom>
          <a:solidFill>
            <a:srgbClr val="38837F"/>
          </a:solidFill>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100" dirty="0">
                <a:solidFill>
                  <a:schemeClr val="bg1"/>
                </a:solidFill>
              </a:rPr>
              <a:t>AUTHOR CARD</a:t>
            </a:r>
          </a:p>
        </p:txBody>
      </p:sp>
    </p:spTree>
    <p:extLst>
      <p:ext uri="{BB962C8B-B14F-4D97-AF65-F5344CB8AC3E}">
        <p14:creationId xmlns:p14="http://schemas.microsoft.com/office/powerpoint/2010/main" val="829797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7401993B-7851-20D4-1912-52A0FC362AC4}"/>
              </a:ext>
            </a:extLst>
          </p:cNvPr>
          <p:cNvGraphicFramePr>
            <a:graphicFrameLocks noGrp="1"/>
          </p:cNvGraphicFramePr>
          <p:nvPr>
            <p:extLst>
              <p:ext uri="{D42A27DB-BD31-4B8C-83A1-F6EECF244321}">
                <p14:modId xmlns:p14="http://schemas.microsoft.com/office/powerpoint/2010/main" val="771850187"/>
              </p:ext>
            </p:extLst>
          </p:nvPr>
        </p:nvGraphicFramePr>
        <p:xfrm>
          <a:off x="191642" y="3232629"/>
          <a:ext cx="3003714" cy="1789780"/>
        </p:xfrm>
        <a:graphic>
          <a:graphicData uri="http://schemas.openxmlformats.org/drawingml/2006/table">
            <a:tbl>
              <a:tblPr firstRow="1" bandRow="1">
                <a:tableStyleId>{5940675A-B579-460E-94D1-54222C63F5DA}</a:tableStyleId>
              </a:tblPr>
              <a:tblGrid>
                <a:gridCol w="1610626">
                  <a:extLst>
                    <a:ext uri="{9D8B030D-6E8A-4147-A177-3AD203B41FA5}">
                      <a16:colId xmlns:a16="http://schemas.microsoft.com/office/drawing/2014/main" val="2031034458"/>
                    </a:ext>
                  </a:extLst>
                </a:gridCol>
                <a:gridCol w="1393088">
                  <a:extLst>
                    <a:ext uri="{9D8B030D-6E8A-4147-A177-3AD203B41FA5}">
                      <a16:colId xmlns:a16="http://schemas.microsoft.com/office/drawing/2014/main" val="2128637199"/>
                    </a:ext>
                  </a:extLst>
                </a:gridCol>
              </a:tblGrid>
              <a:tr h="321430">
                <a:tc>
                  <a:txBody>
                    <a:bodyPr/>
                    <a:lstStyle/>
                    <a:p>
                      <a:r>
                        <a:rPr lang="en-US" sz="1000" b="0" i="0" dirty="0">
                          <a:latin typeface="Calibri Light" panose="020F0302020204030204" pitchFamily="34" charset="0"/>
                          <a:cs typeface="Calibri Light" panose="020F0302020204030204" pitchFamily="34" charset="0"/>
                        </a:rPr>
                        <a:t>Isolation Host </a:t>
                      </a:r>
                    </a:p>
                  </a:txBody>
                  <a:tcP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endParaRPr lang="en-US" sz="1000" b="0" i="1"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742313"/>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Incubation temperature</a:t>
                      </a:r>
                    </a:p>
                    <a:p>
                      <a:endParaRPr lang="en-US" sz="1000" b="0" i="0" dirty="0">
                        <a:latin typeface="Calibri Light" panose="020F0302020204030204" pitchFamily="34" charset="0"/>
                        <a:cs typeface="Calibri Light" panose="020F0302020204030204" pitchFamily="34" charset="0"/>
                      </a:endParaRP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783795"/>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Incubation durations (days)</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2591547"/>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Phage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161000"/>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Titer, pfu/ml </a:t>
                      </a:r>
                      <a:br>
                        <a:rPr lang="en-US" sz="1000" b="0" i="0" dirty="0">
                          <a:latin typeface="Calibri Light" panose="020F0302020204030204" pitchFamily="34" charset="0"/>
                          <a:cs typeface="Calibri Light" panose="020F0302020204030204" pitchFamily="34" charset="0"/>
                        </a:rPr>
                      </a:br>
                      <a:r>
                        <a:rPr lang="en-US" sz="1000" b="0" i="0" dirty="0">
                          <a:latin typeface="Calibri Light" panose="020F0302020204030204" pitchFamily="34" charset="0"/>
                          <a:cs typeface="Calibri Light" panose="020F0302020204030204" pitchFamily="34" charset="0"/>
                        </a:rPr>
                        <a:t>(from plate above)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97325892"/>
                  </a:ext>
                </a:extLst>
              </a:tr>
            </a:tbl>
          </a:graphicData>
        </a:graphic>
      </p:graphicFrame>
      <p:graphicFrame>
        <p:nvGraphicFramePr>
          <p:cNvPr id="12" name="Table 11">
            <a:extLst>
              <a:ext uri="{FF2B5EF4-FFF2-40B4-BE49-F238E27FC236}">
                <a16:creationId xmlns:a16="http://schemas.microsoft.com/office/drawing/2014/main" id="{C9244D94-1471-C0C5-13DD-5035C8F5DB91}"/>
              </a:ext>
            </a:extLst>
          </p:cNvPr>
          <p:cNvGraphicFramePr>
            <a:graphicFrameLocks noGrp="1"/>
          </p:cNvGraphicFramePr>
          <p:nvPr>
            <p:extLst>
              <p:ext uri="{D42A27DB-BD31-4B8C-83A1-F6EECF244321}">
                <p14:modId xmlns:p14="http://schemas.microsoft.com/office/powerpoint/2010/main" val="953982385"/>
              </p:ext>
            </p:extLst>
          </p:nvPr>
        </p:nvGraphicFramePr>
        <p:xfrm>
          <a:off x="3312649" y="3232629"/>
          <a:ext cx="3009481" cy="1789780"/>
        </p:xfrm>
        <a:graphic>
          <a:graphicData uri="http://schemas.openxmlformats.org/drawingml/2006/table">
            <a:tbl>
              <a:tblPr firstRow="1" bandRow="1">
                <a:tableStyleId>{5940675A-B579-460E-94D1-54222C63F5DA}</a:tableStyleId>
              </a:tblPr>
              <a:tblGrid>
                <a:gridCol w="1616393">
                  <a:extLst>
                    <a:ext uri="{9D8B030D-6E8A-4147-A177-3AD203B41FA5}">
                      <a16:colId xmlns:a16="http://schemas.microsoft.com/office/drawing/2014/main" val="2031034458"/>
                    </a:ext>
                  </a:extLst>
                </a:gridCol>
                <a:gridCol w="1393088">
                  <a:extLst>
                    <a:ext uri="{9D8B030D-6E8A-4147-A177-3AD203B41FA5}">
                      <a16:colId xmlns:a16="http://schemas.microsoft.com/office/drawing/2014/main" val="2128637199"/>
                    </a:ext>
                  </a:extLst>
                </a:gridCol>
              </a:tblGrid>
              <a:tr h="321430">
                <a:tc>
                  <a:txBody>
                    <a:bodyPr/>
                    <a:lstStyle/>
                    <a:p>
                      <a:r>
                        <a:rPr lang="en-US" sz="1000" b="0" i="0" dirty="0">
                          <a:latin typeface="Calibri Light" panose="020F0302020204030204" pitchFamily="34" charset="0"/>
                          <a:cs typeface="Calibri Light" panose="020F0302020204030204" pitchFamily="34" charset="0"/>
                        </a:rPr>
                        <a:t>Alternative Host </a:t>
                      </a:r>
                    </a:p>
                  </a:txBody>
                  <a:tcP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endParaRPr lang="en-US" sz="1000" b="0" i="1"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742313"/>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Incubation temperature</a:t>
                      </a:r>
                    </a:p>
                    <a:p>
                      <a:endParaRPr lang="en-US" sz="1000" b="0" i="0" dirty="0">
                        <a:latin typeface="Calibri Light" panose="020F0302020204030204" pitchFamily="34" charset="0"/>
                        <a:cs typeface="Calibri Light" panose="020F0302020204030204" pitchFamily="34" charset="0"/>
                      </a:endParaRP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783795"/>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Incubation durations (days)</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2591547"/>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Phage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161000"/>
                  </a:ext>
                </a:extLst>
              </a:tr>
              <a:tr h="3379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Titer, pfu/ml </a:t>
                      </a:r>
                      <a:br>
                        <a:rPr lang="en-US" sz="1000" b="0" i="0" dirty="0">
                          <a:latin typeface="Calibri Light" panose="020F0302020204030204" pitchFamily="34" charset="0"/>
                          <a:cs typeface="Calibri Light" panose="020F0302020204030204" pitchFamily="34" charset="0"/>
                        </a:rPr>
                      </a:br>
                      <a:r>
                        <a:rPr lang="en-US" sz="1000" b="0" i="0" dirty="0">
                          <a:latin typeface="Calibri Light" panose="020F0302020204030204" pitchFamily="34" charset="0"/>
                          <a:cs typeface="Calibri Light" panose="020F0302020204030204" pitchFamily="34" charset="0"/>
                        </a:rPr>
                        <a:t>(from plate above)</a:t>
                      </a: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97325892"/>
                  </a:ext>
                </a:extLst>
              </a:tr>
            </a:tbl>
          </a:graphicData>
        </a:graphic>
      </p:graphicFrame>
      <p:graphicFrame>
        <p:nvGraphicFramePr>
          <p:cNvPr id="13" name="Table 12">
            <a:extLst>
              <a:ext uri="{FF2B5EF4-FFF2-40B4-BE49-F238E27FC236}">
                <a16:creationId xmlns:a16="http://schemas.microsoft.com/office/drawing/2014/main" id="{BEAAEB7C-DDFC-FE5E-1484-0FF0523754C3}"/>
              </a:ext>
            </a:extLst>
          </p:cNvPr>
          <p:cNvGraphicFramePr>
            <a:graphicFrameLocks noGrp="1"/>
          </p:cNvGraphicFramePr>
          <p:nvPr/>
        </p:nvGraphicFramePr>
        <p:xfrm>
          <a:off x="6433654" y="3231281"/>
          <a:ext cx="2518704" cy="1798320"/>
        </p:xfrm>
        <a:graphic>
          <a:graphicData uri="http://schemas.openxmlformats.org/drawingml/2006/table">
            <a:tbl>
              <a:tblPr firstRow="1" bandRow="1">
                <a:tableStyleId>{5940675A-B579-460E-94D1-54222C63F5DA}</a:tableStyleId>
              </a:tblPr>
              <a:tblGrid>
                <a:gridCol w="1325057">
                  <a:extLst>
                    <a:ext uri="{9D8B030D-6E8A-4147-A177-3AD203B41FA5}">
                      <a16:colId xmlns:a16="http://schemas.microsoft.com/office/drawing/2014/main" val="2031034458"/>
                    </a:ext>
                  </a:extLst>
                </a:gridCol>
                <a:gridCol w="1193647">
                  <a:extLst>
                    <a:ext uri="{9D8B030D-6E8A-4147-A177-3AD203B41FA5}">
                      <a16:colId xmlns:a16="http://schemas.microsoft.com/office/drawing/2014/main" val="2128637199"/>
                    </a:ext>
                  </a:extLst>
                </a:gridCol>
              </a:tblGrid>
              <a:tr h="321430">
                <a:tc>
                  <a:txBody>
                    <a:bodyPr/>
                    <a:lstStyle/>
                    <a:p>
                      <a:r>
                        <a:rPr lang="en-US" sz="1000" b="0" i="0" dirty="0">
                          <a:latin typeface="Calibri Light" panose="020F0302020204030204" pitchFamily="34" charset="0"/>
                          <a:cs typeface="Calibri Light" panose="020F0302020204030204" pitchFamily="34" charset="0"/>
                        </a:rPr>
                        <a:t>Efficiency of plating:</a:t>
                      </a:r>
                    </a:p>
                    <a:p>
                      <a:r>
                        <a:rPr lang="en-US" sz="800" b="0" i="0" dirty="0">
                          <a:solidFill>
                            <a:schemeClr val="bg1">
                              <a:lumMod val="50000"/>
                            </a:schemeClr>
                          </a:solidFill>
                          <a:latin typeface="Calibri Light" panose="020F0302020204030204" pitchFamily="34" charset="0"/>
                          <a:cs typeface="Calibri Light" panose="020F0302020204030204" pitchFamily="34" charset="0"/>
                        </a:rPr>
                        <a:t>titer on alternative host/ titer on isolation host</a:t>
                      </a:r>
                    </a:p>
                  </a:txBody>
                  <a:tcP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endParaRPr lang="en-US" sz="1000" b="0" i="1"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742313"/>
                  </a:ext>
                </a:extLst>
              </a:tr>
              <a:tr h="420761">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dirty="0">
                          <a:latin typeface="Calibri Light" panose="020F0302020204030204" pitchFamily="34" charset="0"/>
                          <a:cs typeface="Calibri Light" panose="020F0302020204030204" pitchFamily="34" charset="0"/>
                        </a:rPr>
                        <a:t>Interpretation:</a:t>
                      </a:r>
                      <a:br>
                        <a:rPr lang="en-US" sz="1000" b="0" i="0" dirty="0">
                          <a:latin typeface="Calibri Light" panose="020F0302020204030204" pitchFamily="34" charset="0"/>
                          <a:cs typeface="Calibri Light" panose="020F0302020204030204" pitchFamily="34" charset="0"/>
                        </a:rPr>
                      </a:br>
                      <a:br>
                        <a:rPr lang="en-US" sz="1000" b="0" i="0" dirty="0">
                          <a:latin typeface="Calibri Light" panose="020F0302020204030204" pitchFamily="34" charset="0"/>
                          <a:cs typeface="Calibri Light" panose="020F0302020204030204" pitchFamily="34" charset="0"/>
                        </a:rPr>
                      </a:br>
                      <a:br>
                        <a:rPr lang="en-US" sz="1000" b="0" i="0" dirty="0">
                          <a:latin typeface="Calibri Light" panose="020F0302020204030204" pitchFamily="34" charset="0"/>
                          <a:cs typeface="Calibri Light" panose="020F0302020204030204" pitchFamily="34" charset="0"/>
                        </a:rPr>
                      </a:br>
                      <a:br>
                        <a:rPr lang="en-US" sz="1000" b="0" i="0" dirty="0">
                          <a:latin typeface="Calibri Light" panose="020F0302020204030204" pitchFamily="34" charset="0"/>
                          <a:cs typeface="Calibri Light" panose="020F0302020204030204" pitchFamily="34" charset="0"/>
                        </a:rPr>
                      </a:br>
                      <a:endParaRPr lang="en-US" sz="1000" b="0" i="0" dirty="0">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br>
                        <a:rPr lang="en-US" sz="1000" b="0" i="0" dirty="0">
                          <a:latin typeface="Calibri Light" panose="020F0302020204030204" pitchFamily="34" charset="0"/>
                          <a:cs typeface="Calibri Light" panose="020F0302020204030204" pitchFamily="34" charset="0"/>
                        </a:rPr>
                      </a:br>
                      <a:br>
                        <a:rPr lang="en-US" sz="1000" b="0" i="0" dirty="0">
                          <a:latin typeface="Calibri Light" panose="020F0302020204030204" pitchFamily="34" charset="0"/>
                          <a:cs typeface="Calibri Light" panose="020F0302020204030204" pitchFamily="34" charset="0"/>
                        </a:rPr>
                      </a:br>
                      <a:endParaRPr lang="en-US" sz="1000" b="0" i="0" dirty="0">
                        <a:latin typeface="Calibri Light" panose="020F0302020204030204" pitchFamily="34" charset="0"/>
                        <a:cs typeface="Calibri Light" panose="020F030202020403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sz="1000" b="0" i="0" dirty="0">
                        <a:latin typeface="Calibri Light" panose="020F0302020204030204" pitchFamily="34" charset="0"/>
                        <a:cs typeface="Calibri Light" panose="020F0302020204030204" pitchFamily="34" charset="0"/>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9783795"/>
                  </a:ext>
                </a:extLst>
              </a:tr>
            </a:tbl>
          </a:graphicData>
        </a:graphic>
      </p:graphicFrame>
      <p:sp>
        <p:nvSpPr>
          <p:cNvPr id="3" name="Title 1">
            <a:extLst>
              <a:ext uri="{FF2B5EF4-FFF2-40B4-BE49-F238E27FC236}">
                <a16:creationId xmlns:a16="http://schemas.microsoft.com/office/drawing/2014/main" id="{F1837526-CC70-4675-2966-740B059FEBA5}"/>
              </a:ext>
            </a:extLst>
          </p:cNvPr>
          <p:cNvSpPr txBox="1">
            <a:spLocks/>
          </p:cNvSpPr>
          <p:nvPr/>
        </p:nvSpPr>
        <p:spPr>
          <a:xfrm>
            <a:off x="0" y="102927"/>
            <a:ext cx="9143999" cy="368261"/>
          </a:xfrm>
          <a:prstGeom prst="rect">
            <a:avLst/>
          </a:prstGeom>
          <a:solidFill>
            <a:srgbClr val="38837F"/>
          </a:solidFill>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100" dirty="0">
                <a:solidFill>
                  <a:schemeClr val="bg1"/>
                </a:solidFill>
              </a:rPr>
              <a:t>TEMPLATE DATA CARD</a:t>
            </a:r>
          </a:p>
        </p:txBody>
      </p:sp>
    </p:spTree>
    <p:extLst>
      <p:ext uri="{BB962C8B-B14F-4D97-AF65-F5344CB8AC3E}">
        <p14:creationId xmlns:p14="http://schemas.microsoft.com/office/powerpoint/2010/main" val="223342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3" name="Google Shape;84;p13">
            <a:extLst>
              <a:ext uri="{FF2B5EF4-FFF2-40B4-BE49-F238E27FC236}">
                <a16:creationId xmlns:a16="http://schemas.microsoft.com/office/drawing/2014/main" id="{D3E25D9D-0EEC-BB43-A4FE-AC7C5DBA3D6D}"/>
              </a:ext>
            </a:extLst>
          </p:cNvPr>
          <p:cNvSpPr txBox="1"/>
          <p:nvPr/>
        </p:nvSpPr>
        <p:spPr>
          <a:xfrm>
            <a:off x="393944" y="547219"/>
            <a:ext cx="8275406" cy="641430"/>
          </a:xfrm>
          <a:prstGeom prst="rect">
            <a:avLst/>
          </a:prstGeom>
          <a:noFill/>
          <a:ln>
            <a:noFill/>
          </a:ln>
        </p:spPr>
        <p:txBody>
          <a:bodyPr spcFirstLastPara="1" wrap="square" lIns="68569" tIns="34275" rIns="68569" bIns="34275" anchor="t" anchorCtr="0">
            <a:noAutofit/>
          </a:bodyPr>
          <a:lstStyle/>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r>
              <a:rPr lang="en-US" sz="1800" dirty="0">
                <a:solidFill>
                  <a:schemeClr val="dk1"/>
                </a:solidFill>
                <a:latin typeface="Calibri Light" panose="020F0302020204030204" pitchFamily="34" charset="0"/>
                <a:ea typeface="Georgia"/>
                <a:cs typeface="Calibri Light" panose="020F0302020204030204" pitchFamily="34" charset="0"/>
                <a:sym typeface="Georgia"/>
              </a:rPr>
              <a:t>Description of Data and Observations: </a:t>
            </a:r>
            <a:br>
              <a:rPr lang="en-US" sz="1800" dirty="0">
                <a:solidFill>
                  <a:schemeClr val="dk1"/>
                </a:solidFill>
                <a:latin typeface="Calibri Light" panose="020F0302020204030204" pitchFamily="34" charset="0"/>
                <a:ea typeface="Georgia"/>
                <a:cs typeface="Calibri Light" panose="020F0302020204030204" pitchFamily="34" charset="0"/>
                <a:sym typeface="Georgia"/>
              </a:rPr>
            </a:br>
            <a:r>
              <a:rPr lang="en-US" sz="1050" dirty="0">
                <a:solidFill>
                  <a:schemeClr val="bg1">
                    <a:lumMod val="50000"/>
                  </a:schemeClr>
                </a:solidFill>
                <a:latin typeface="Calibri Light" panose="020F0302020204030204" pitchFamily="34" charset="0"/>
                <a:ea typeface="Georgia"/>
                <a:cs typeface="Calibri Light" panose="020F0302020204030204" pitchFamily="34" charset="0"/>
                <a:sym typeface="Georgia"/>
              </a:rPr>
              <a:t>Replace this text with a brief description of your data and your interpretation.</a:t>
            </a: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r>
              <a:rPr lang="en-US" sz="1800" dirty="0">
                <a:solidFill>
                  <a:schemeClr val="dk1"/>
                </a:solidFill>
                <a:latin typeface="Calibri Light" panose="020F0302020204030204" pitchFamily="34" charset="0"/>
                <a:ea typeface="Georgia"/>
                <a:cs typeface="Calibri Light" panose="020F0302020204030204" pitchFamily="34" charset="0"/>
                <a:sym typeface="Georgia"/>
              </a:rPr>
              <a:t>Methods: </a:t>
            </a:r>
            <a:br>
              <a:rPr lang="en-US" sz="1050" dirty="0">
                <a:solidFill>
                  <a:schemeClr val="dk1"/>
                </a:solidFill>
                <a:latin typeface="Calibri Light" panose="020F0302020204030204" pitchFamily="34" charset="0"/>
                <a:ea typeface="Georgia"/>
                <a:cs typeface="Calibri Light" panose="020F0302020204030204" pitchFamily="34" charset="0"/>
                <a:sym typeface="Georgia"/>
              </a:rPr>
            </a:br>
            <a:r>
              <a:rPr lang="en-US" sz="1050" dirty="0">
                <a:solidFill>
                  <a:schemeClr val="bg1">
                    <a:lumMod val="50000"/>
                  </a:schemeClr>
                </a:solidFill>
                <a:latin typeface="Calibri Light" panose="020F0302020204030204" pitchFamily="34" charset="0"/>
                <a:ea typeface="Georgia"/>
                <a:cs typeface="Calibri Light" panose="020F0302020204030204" pitchFamily="34" charset="0"/>
                <a:sym typeface="Georgia"/>
              </a:rPr>
              <a:t>Replace this text with any deviations from the protocol for host range experiments (protocol 11.5). Otherwise, state no “no deviations for standard protocol”</a:t>
            </a: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r>
              <a:rPr lang="en-US" sz="1800" dirty="0">
                <a:solidFill>
                  <a:schemeClr val="dk1"/>
                </a:solidFill>
                <a:latin typeface="Calibri Light" panose="020F0302020204030204" pitchFamily="34" charset="0"/>
                <a:ea typeface="Georgia"/>
                <a:cs typeface="Calibri Light" panose="020F0302020204030204" pitchFamily="34" charset="0"/>
                <a:sym typeface="Georgia"/>
              </a:rPr>
              <a:t>References: </a:t>
            </a:r>
            <a:br>
              <a:rPr lang="en-US" sz="1050" dirty="0">
                <a:solidFill>
                  <a:schemeClr val="dk1"/>
                </a:solidFill>
                <a:latin typeface="Calibri Light" panose="020F0302020204030204" pitchFamily="34" charset="0"/>
                <a:ea typeface="Georgia"/>
                <a:cs typeface="Calibri Light" panose="020F0302020204030204" pitchFamily="34" charset="0"/>
                <a:sym typeface="Georgia"/>
              </a:rPr>
            </a:br>
            <a:r>
              <a:rPr lang="en-US" sz="1050" dirty="0">
                <a:solidFill>
                  <a:schemeClr val="bg1">
                    <a:lumMod val="50000"/>
                  </a:schemeClr>
                </a:solidFill>
                <a:latin typeface="Calibri Light" panose="020F0302020204030204" pitchFamily="34" charset="0"/>
                <a:ea typeface="Georgia"/>
                <a:cs typeface="Calibri Light" panose="020F0302020204030204" pitchFamily="34" charset="0"/>
                <a:sym typeface="Georgia"/>
              </a:rPr>
              <a:t>Replace this text with any relevant references</a:t>
            </a: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a:p>
            <a:pPr marL="9525">
              <a:lnSpc>
                <a:spcPct val="90000"/>
              </a:lnSpc>
              <a:buClr>
                <a:schemeClr val="dk1"/>
              </a:buClr>
              <a:buSzPts val="1800"/>
            </a:pPr>
            <a:endParaRPr lang="en-US" sz="1050" dirty="0">
              <a:solidFill>
                <a:schemeClr val="dk1"/>
              </a:solidFill>
              <a:latin typeface="Calibri Light" panose="020F0302020204030204" pitchFamily="34" charset="0"/>
              <a:ea typeface="Georgia"/>
              <a:cs typeface="Calibri Light" panose="020F0302020204030204" pitchFamily="34" charset="0"/>
              <a:sym typeface="Georgia"/>
            </a:endParaRPr>
          </a:p>
        </p:txBody>
      </p:sp>
      <p:sp>
        <p:nvSpPr>
          <p:cNvPr id="3" name="Title 1">
            <a:extLst>
              <a:ext uri="{FF2B5EF4-FFF2-40B4-BE49-F238E27FC236}">
                <a16:creationId xmlns:a16="http://schemas.microsoft.com/office/drawing/2014/main" id="{8C618204-FD8A-8B6E-2CEF-21B6E439DE70}"/>
              </a:ext>
            </a:extLst>
          </p:cNvPr>
          <p:cNvSpPr txBox="1">
            <a:spLocks/>
          </p:cNvSpPr>
          <p:nvPr/>
        </p:nvSpPr>
        <p:spPr>
          <a:xfrm>
            <a:off x="0" y="102927"/>
            <a:ext cx="9143999" cy="368261"/>
          </a:xfrm>
          <a:prstGeom prst="rect">
            <a:avLst/>
          </a:prstGeom>
          <a:solidFill>
            <a:srgbClr val="38837F"/>
          </a:solidFill>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100" dirty="0">
                <a:solidFill>
                  <a:schemeClr val="bg1"/>
                </a:solidFill>
              </a:rPr>
              <a:t>DATA DESCRIPTIONS CARD</a:t>
            </a:r>
          </a:p>
        </p:txBody>
      </p:sp>
    </p:spTree>
    <p:extLst>
      <p:ext uri="{BB962C8B-B14F-4D97-AF65-F5344CB8AC3E}">
        <p14:creationId xmlns:p14="http://schemas.microsoft.com/office/powerpoint/2010/main" val="268041368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LabArchives xmlns:xsi="http://www.w3.org/2001/XMLSchema-instance" xmlns:xsd="http://www.w3.org/2001/XMLSchema">
  <BaseUri>https://mynotebook.labarchives.com</BaseUri>
  <eid>MjguNnw5NDg2NzUvMjIvRW50cnlQYXJ0LzE3OTI3MTM4MXw3Mi42</eid>
  <version>2</version>
  <updated-at>2023-05-08T14:26:31Z</updated-at>
</LabArchives>
</file>

<file path=customXml/itemProps1.xml><?xml version="1.0" encoding="utf-8"?>
<ds:datastoreItem xmlns:ds="http://schemas.openxmlformats.org/officeDocument/2006/customXml" ds:itemID="{F009204C-5583-4216-A004-04F97495C075}">
  <ds:schemaRef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68</TotalTime>
  <Words>1060</Words>
  <Application>Microsoft Macintosh PowerPoint</Application>
  <PresentationFormat>On-screen Show (16:9)</PresentationFormat>
  <Paragraphs>98</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Simple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Gordonia Host Range Experiments Data Card </dc:title>
  <cp:lastModifiedBy>Butela, Kristen</cp:lastModifiedBy>
  <cp:revision>28</cp:revision>
  <dcterms:modified xsi:type="dcterms:W3CDTF">2024-06-06T20:16:36Z</dcterms:modified>
</cp:coreProperties>
</file>