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0"/>
  </p:notesMasterIdLst>
  <p:sldIdLst>
    <p:sldId id="256" r:id="rId2"/>
    <p:sldId id="401" r:id="rId3"/>
    <p:sldId id="396" r:id="rId4"/>
    <p:sldId id="258" r:id="rId5"/>
    <p:sldId id="265" r:id="rId6"/>
    <p:sldId id="264" r:id="rId7"/>
    <p:sldId id="259" r:id="rId8"/>
    <p:sldId id="257" r:id="rId9"/>
    <p:sldId id="260" r:id="rId10"/>
    <p:sldId id="261" r:id="rId11"/>
    <p:sldId id="266" r:id="rId12"/>
    <p:sldId id="397" r:id="rId13"/>
    <p:sldId id="262" r:id="rId14"/>
    <p:sldId id="267" r:id="rId15"/>
    <p:sldId id="268" r:id="rId16"/>
    <p:sldId id="269" r:id="rId17"/>
    <p:sldId id="391" r:id="rId18"/>
    <p:sldId id="313" r:id="rId19"/>
    <p:sldId id="402" r:id="rId20"/>
    <p:sldId id="398" r:id="rId21"/>
    <p:sldId id="369" r:id="rId22"/>
    <p:sldId id="364" r:id="rId23"/>
    <p:sldId id="271" r:id="rId24"/>
    <p:sldId id="400" r:id="rId25"/>
    <p:sldId id="358" r:id="rId26"/>
    <p:sldId id="394" r:id="rId27"/>
    <p:sldId id="359" r:id="rId28"/>
    <p:sldId id="353" r:id="rId29"/>
    <p:sldId id="351" r:id="rId30"/>
    <p:sldId id="354" r:id="rId31"/>
    <p:sldId id="355" r:id="rId32"/>
    <p:sldId id="357" r:id="rId33"/>
    <p:sldId id="356" r:id="rId34"/>
    <p:sldId id="345" r:id="rId35"/>
    <p:sldId id="399" r:id="rId36"/>
    <p:sldId id="395" r:id="rId37"/>
    <p:sldId id="370" r:id="rId38"/>
    <p:sldId id="387"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D5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621"/>
    <p:restoredTop sz="96327"/>
  </p:normalViewPr>
  <p:slideViewPr>
    <p:cSldViewPr snapToGrid="0">
      <p:cViewPr varScale="1">
        <p:scale>
          <a:sx n="99" d="100"/>
          <a:sy n="99" d="100"/>
        </p:scale>
        <p:origin x="176" y="688"/>
      </p:cViewPr>
      <p:guideLst/>
    </p:cSldViewPr>
  </p:slideViewPr>
  <p:notesTextViewPr>
    <p:cViewPr>
      <p:scale>
        <a:sx n="1" d="1"/>
        <a:sy n="1" d="1"/>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6FA213-360F-BB4F-BB09-1E4783F08855}" type="datetimeFigureOut">
              <a:rPr lang="en-US" smtClean="0"/>
              <a:t>12/13/24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746851-4882-CB49-A19A-8A2F112EB555}" type="slidenum">
              <a:rPr lang="en-US" smtClean="0"/>
              <a:t>‹#›</a:t>
            </a:fld>
            <a:endParaRPr lang="en-US"/>
          </a:p>
        </p:txBody>
      </p:sp>
    </p:spTree>
    <p:extLst>
      <p:ext uri="{BB962C8B-B14F-4D97-AF65-F5344CB8AC3E}">
        <p14:creationId xmlns:p14="http://schemas.microsoft.com/office/powerpoint/2010/main" val="8629335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 </a:t>
            </a:r>
            <a:r>
              <a:rPr lang="en-US" i="1" dirty="0"/>
              <a:t>hidden Markov model</a:t>
            </a:r>
            <a:r>
              <a:rPr lang="en-US" dirty="0"/>
              <a:t> (HMM) is one in which you observe a sequence of emissions, but do not know the sequence of states the model went through to generate the emissions. Analyses of hidden Markov models seek to recover the sequence of states from the observed data. http://</a:t>
            </a:r>
            <a:r>
              <a:rPr lang="en-US" dirty="0" err="1"/>
              <a:t>www.mathworks.com</a:t>
            </a:r>
            <a:r>
              <a:rPr lang="en-US" dirty="0"/>
              <a:t>/help/stats/hidden-</a:t>
            </a:r>
            <a:r>
              <a:rPr lang="en-US" dirty="0" err="1"/>
              <a:t>markov</a:t>
            </a:r>
            <a:r>
              <a:rPr lang="en-US" dirty="0"/>
              <a:t>-models-</a:t>
            </a:r>
            <a:r>
              <a:rPr lang="en-US" dirty="0" err="1"/>
              <a:t>hmm.html</a:t>
            </a:r>
            <a:r>
              <a:rPr lang="en-US"/>
              <a:t> </a:t>
            </a:r>
            <a:endParaRPr lang="en-US" dirty="0"/>
          </a:p>
          <a:p>
            <a:endParaRPr lang="en-US" dirty="0"/>
          </a:p>
        </p:txBody>
      </p:sp>
      <p:sp>
        <p:nvSpPr>
          <p:cNvPr id="4" name="Slide Number Placeholder 3"/>
          <p:cNvSpPr>
            <a:spLocks noGrp="1"/>
          </p:cNvSpPr>
          <p:nvPr>
            <p:ph type="sldNum" sz="quarter" idx="10"/>
          </p:nvPr>
        </p:nvSpPr>
        <p:spPr/>
        <p:txBody>
          <a:bodyPr/>
          <a:lstStyle/>
          <a:p>
            <a:fld id="{FDA9407C-7438-174F-B7EF-6B476C09AF48}" type="slidenum">
              <a:rPr lang="en-US" smtClean="0"/>
              <a:pPr/>
              <a:t>22</a:t>
            </a:fld>
            <a:endParaRPr lang="en-US"/>
          </a:p>
        </p:txBody>
      </p:sp>
    </p:spTree>
    <p:extLst>
      <p:ext uri="{BB962C8B-B14F-4D97-AF65-F5344CB8AC3E}">
        <p14:creationId xmlns:p14="http://schemas.microsoft.com/office/powerpoint/2010/main" val="40230977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93A58-AAA8-A2A4-B9CC-A24958FB53B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0C2B871-D311-29D9-EDFD-4D39B64EAA2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FF3B2EE-F72E-5CDB-597E-208D0B38B13E}"/>
              </a:ext>
            </a:extLst>
          </p:cNvPr>
          <p:cNvSpPr>
            <a:spLocks noGrp="1"/>
          </p:cNvSpPr>
          <p:nvPr>
            <p:ph type="dt" sz="half" idx="10"/>
          </p:nvPr>
        </p:nvSpPr>
        <p:spPr/>
        <p:txBody>
          <a:bodyPr/>
          <a:lstStyle/>
          <a:p>
            <a:fld id="{C3AC6C8F-717B-F742-B051-3237853AC250}" type="datetimeFigureOut">
              <a:rPr lang="en-US" smtClean="0"/>
              <a:t>12/13/24</a:t>
            </a:fld>
            <a:endParaRPr lang="en-US"/>
          </a:p>
        </p:txBody>
      </p:sp>
      <p:sp>
        <p:nvSpPr>
          <p:cNvPr id="5" name="Footer Placeholder 4">
            <a:extLst>
              <a:ext uri="{FF2B5EF4-FFF2-40B4-BE49-F238E27FC236}">
                <a16:creationId xmlns:a16="http://schemas.microsoft.com/office/drawing/2014/main" id="{C1048DA4-FEAF-C20B-738A-C3B3EFA687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B83C95-28C2-AF5B-30DB-C2DAABC9CFB3}"/>
              </a:ext>
            </a:extLst>
          </p:cNvPr>
          <p:cNvSpPr>
            <a:spLocks noGrp="1"/>
          </p:cNvSpPr>
          <p:nvPr>
            <p:ph type="sldNum" sz="quarter" idx="12"/>
          </p:nvPr>
        </p:nvSpPr>
        <p:spPr/>
        <p:txBody>
          <a:bodyPr/>
          <a:lstStyle/>
          <a:p>
            <a:fld id="{9969B5C2-C96B-CB42-9174-9C28BE5E49F4}" type="slidenum">
              <a:rPr lang="en-US" smtClean="0"/>
              <a:t>‹#›</a:t>
            </a:fld>
            <a:endParaRPr lang="en-US"/>
          </a:p>
        </p:txBody>
      </p:sp>
    </p:spTree>
    <p:extLst>
      <p:ext uri="{BB962C8B-B14F-4D97-AF65-F5344CB8AC3E}">
        <p14:creationId xmlns:p14="http://schemas.microsoft.com/office/powerpoint/2010/main" val="6927580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F6423-ED2F-FB5F-9908-A34BD4342EC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2F66DD0-5E53-B0AD-1C7B-093183F6139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79CD2F-4182-119E-F799-4AF3F287B040}"/>
              </a:ext>
            </a:extLst>
          </p:cNvPr>
          <p:cNvSpPr>
            <a:spLocks noGrp="1"/>
          </p:cNvSpPr>
          <p:nvPr>
            <p:ph type="dt" sz="half" idx="10"/>
          </p:nvPr>
        </p:nvSpPr>
        <p:spPr/>
        <p:txBody>
          <a:bodyPr/>
          <a:lstStyle/>
          <a:p>
            <a:fld id="{C3AC6C8F-717B-F742-B051-3237853AC250}" type="datetimeFigureOut">
              <a:rPr lang="en-US" smtClean="0"/>
              <a:t>12/13/24</a:t>
            </a:fld>
            <a:endParaRPr lang="en-US"/>
          </a:p>
        </p:txBody>
      </p:sp>
      <p:sp>
        <p:nvSpPr>
          <p:cNvPr id="5" name="Footer Placeholder 4">
            <a:extLst>
              <a:ext uri="{FF2B5EF4-FFF2-40B4-BE49-F238E27FC236}">
                <a16:creationId xmlns:a16="http://schemas.microsoft.com/office/drawing/2014/main" id="{EA358597-E596-F70C-5FEC-5040A0E90C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118259-23BB-55F0-389E-5554BC76AFCD}"/>
              </a:ext>
            </a:extLst>
          </p:cNvPr>
          <p:cNvSpPr>
            <a:spLocks noGrp="1"/>
          </p:cNvSpPr>
          <p:nvPr>
            <p:ph type="sldNum" sz="quarter" idx="12"/>
          </p:nvPr>
        </p:nvSpPr>
        <p:spPr/>
        <p:txBody>
          <a:bodyPr/>
          <a:lstStyle/>
          <a:p>
            <a:fld id="{9969B5C2-C96B-CB42-9174-9C28BE5E49F4}" type="slidenum">
              <a:rPr lang="en-US" smtClean="0"/>
              <a:t>‹#›</a:t>
            </a:fld>
            <a:endParaRPr lang="en-US"/>
          </a:p>
        </p:txBody>
      </p:sp>
    </p:spTree>
    <p:extLst>
      <p:ext uri="{BB962C8B-B14F-4D97-AF65-F5344CB8AC3E}">
        <p14:creationId xmlns:p14="http://schemas.microsoft.com/office/powerpoint/2010/main" val="2423324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C45482B-D6CF-E17A-4706-0E6181B0886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B4C161C-32A2-B182-BB13-388F638936D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14098E-CBDB-021D-0084-3CAAA2EBD064}"/>
              </a:ext>
            </a:extLst>
          </p:cNvPr>
          <p:cNvSpPr>
            <a:spLocks noGrp="1"/>
          </p:cNvSpPr>
          <p:nvPr>
            <p:ph type="dt" sz="half" idx="10"/>
          </p:nvPr>
        </p:nvSpPr>
        <p:spPr/>
        <p:txBody>
          <a:bodyPr/>
          <a:lstStyle/>
          <a:p>
            <a:fld id="{C3AC6C8F-717B-F742-B051-3237853AC250}" type="datetimeFigureOut">
              <a:rPr lang="en-US" smtClean="0"/>
              <a:t>12/13/24</a:t>
            </a:fld>
            <a:endParaRPr lang="en-US"/>
          </a:p>
        </p:txBody>
      </p:sp>
      <p:sp>
        <p:nvSpPr>
          <p:cNvPr id="5" name="Footer Placeholder 4">
            <a:extLst>
              <a:ext uri="{FF2B5EF4-FFF2-40B4-BE49-F238E27FC236}">
                <a16:creationId xmlns:a16="http://schemas.microsoft.com/office/drawing/2014/main" id="{FEE1DF28-91BC-B549-3EFB-771F5B5A59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F67F94-A958-7A08-E0F9-FB05651A893A}"/>
              </a:ext>
            </a:extLst>
          </p:cNvPr>
          <p:cNvSpPr>
            <a:spLocks noGrp="1"/>
          </p:cNvSpPr>
          <p:nvPr>
            <p:ph type="sldNum" sz="quarter" idx="12"/>
          </p:nvPr>
        </p:nvSpPr>
        <p:spPr/>
        <p:txBody>
          <a:bodyPr/>
          <a:lstStyle/>
          <a:p>
            <a:fld id="{9969B5C2-C96B-CB42-9174-9C28BE5E49F4}" type="slidenum">
              <a:rPr lang="en-US" smtClean="0"/>
              <a:t>‹#›</a:t>
            </a:fld>
            <a:endParaRPr lang="en-US"/>
          </a:p>
        </p:txBody>
      </p:sp>
    </p:spTree>
    <p:extLst>
      <p:ext uri="{BB962C8B-B14F-4D97-AF65-F5344CB8AC3E}">
        <p14:creationId xmlns:p14="http://schemas.microsoft.com/office/powerpoint/2010/main" val="2037869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3326E-0CF3-FD29-4CCD-BFBA7BBF318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E81512A-619B-C3D5-1782-C08EEC7FAE8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7E34BB-5191-6334-D4FC-73BB0B01EBB6}"/>
              </a:ext>
            </a:extLst>
          </p:cNvPr>
          <p:cNvSpPr>
            <a:spLocks noGrp="1"/>
          </p:cNvSpPr>
          <p:nvPr>
            <p:ph type="dt" sz="half" idx="10"/>
          </p:nvPr>
        </p:nvSpPr>
        <p:spPr/>
        <p:txBody>
          <a:bodyPr/>
          <a:lstStyle/>
          <a:p>
            <a:fld id="{C3AC6C8F-717B-F742-B051-3237853AC250}" type="datetimeFigureOut">
              <a:rPr lang="en-US" smtClean="0"/>
              <a:t>12/13/24</a:t>
            </a:fld>
            <a:endParaRPr lang="en-US"/>
          </a:p>
        </p:txBody>
      </p:sp>
      <p:sp>
        <p:nvSpPr>
          <p:cNvPr id="5" name="Footer Placeholder 4">
            <a:extLst>
              <a:ext uri="{FF2B5EF4-FFF2-40B4-BE49-F238E27FC236}">
                <a16:creationId xmlns:a16="http://schemas.microsoft.com/office/drawing/2014/main" id="{9155C9A0-1602-7CED-608C-91770349B8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151188-898D-B4E9-AFB3-E3CFA1E6D28C}"/>
              </a:ext>
            </a:extLst>
          </p:cNvPr>
          <p:cNvSpPr>
            <a:spLocks noGrp="1"/>
          </p:cNvSpPr>
          <p:nvPr>
            <p:ph type="sldNum" sz="quarter" idx="12"/>
          </p:nvPr>
        </p:nvSpPr>
        <p:spPr/>
        <p:txBody>
          <a:bodyPr/>
          <a:lstStyle/>
          <a:p>
            <a:fld id="{9969B5C2-C96B-CB42-9174-9C28BE5E49F4}" type="slidenum">
              <a:rPr lang="en-US" smtClean="0"/>
              <a:t>‹#›</a:t>
            </a:fld>
            <a:endParaRPr lang="en-US"/>
          </a:p>
        </p:txBody>
      </p:sp>
    </p:spTree>
    <p:extLst>
      <p:ext uri="{BB962C8B-B14F-4D97-AF65-F5344CB8AC3E}">
        <p14:creationId xmlns:p14="http://schemas.microsoft.com/office/powerpoint/2010/main" val="1331798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15638-B7C4-FF8A-0F49-658382D1E44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E2C2FC7-E43F-275F-33A3-08F03EBDF9A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25CF6C7-A9C9-3DB6-5CF4-45436426E889}"/>
              </a:ext>
            </a:extLst>
          </p:cNvPr>
          <p:cNvSpPr>
            <a:spLocks noGrp="1"/>
          </p:cNvSpPr>
          <p:nvPr>
            <p:ph type="dt" sz="half" idx="10"/>
          </p:nvPr>
        </p:nvSpPr>
        <p:spPr/>
        <p:txBody>
          <a:bodyPr/>
          <a:lstStyle/>
          <a:p>
            <a:fld id="{C3AC6C8F-717B-F742-B051-3237853AC250}" type="datetimeFigureOut">
              <a:rPr lang="en-US" smtClean="0"/>
              <a:t>12/13/24</a:t>
            </a:fld>
            <a:endParaRPr lang="en-US"/>
          </a:p>
        </p:txBody>
      </p:sp>
      <p:sp>
        <p:nvSpPr>
          <p:cNvPr id="5" name="Footer Placeholder 4">
            <a:extLst>
              <a:ext uri="{FF2B5EF4-FFF2-40B4-BE49-F238E27FC236}">
                <a16:creationId xmlns:a16="http://schemas.microsoft.com/office/drawing/2014/main" id="{71A0821D-5360-D46E-1575-BFA1964DA6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4A89FF-C3C9-292C-2EBD-D992B1955C10}"/>
              </a:ext>
            </a:extLst>
          </p:cNvPr>
          <p:cNvSpPr>
            <a:spLocks noGrp="1"/>
          </p:cNvSpPr>
          <p:nvPr>
            <p:ph type="sldNum" sz="quarter" idx="12"/>
          </p:nvPr>
        </p:nvSpPr>
        <p:spPr/>
        <p:txBody>
          <a:bodyPr/>
          <a:lstStyle/>
          <a:p>
            <a:fld id="{9969B5C2-C96B-CB42-9174-9C28BE5E49F4}" type="slidenum">
              <a:rPr lang="en-US" smtClean="0"/>
              <a:t>‹#›</a:t>
            </a:fld>
            <a:endParaRPr lang="en-US"/>
          </a:p>
        </p:txBody>
      </p:sp>
    </p:spTree>
    <p:extLst>
      <p:ext uri="{BB962C8B-B14F-4D97-AF65-F5344CB8AC3E}">
        <p14:creationId xmlns:p14="http://schemas.microsoft.com/office/powerpoint/2010/main" val="4073979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D1C4D-860F-B652-99E2-49342C4F8C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E2E034-C7C0-4474-035D-1438F3637C4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0574239-2229-74D0-01E0-256FD788C80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86D20AE-C1B6-6FF4-852D-53BA16BB6451}"/>
              </a:ext>
            </a:extLst>
          </p:cNvPr>
          <p:cNvSpPr>
            <a:spLocks noGrp="1"/>
          </p:cNvSpPr>
          <p:nvPr>
            <p:ph type="dt" sz="half" idx="10"/>
          </p:nvPr>
        </p:nvSpPr>
        <p:spPr/>
        <p:txBody>
          <a:bodyPr/>
          <a:lstStyle/>
          <a:p>
            <a:fld id="{C3AC6C8F-717B-F742-B051-3237853AC250}" type="datetimeFigureOut">
              <a:rPr lang="en-US" smtClean="0"/>
              <a:t>12/13/24</a:t>
            </a:fld>
            <a:endParaRPr lang="en-US"/>
          </a:p>
        </p:txBody>
      </p:sp>
      <p:sp>
        <p:nvSpPr>
          <p:cNvPr id="6" name="Footer Placeholder 5">
            <a:extLst>
              <a:ext uri="{FF2B5EF4-FFF2-40B4-BE49-F238E27FC236}">
                <a16:creationId xmlns:a16="http://schemas.microsoft.com/office/drawing/2014/main" id="{10987106-B277-1039-FD81-3A71B11136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0621BB-8930-106A-3913-192911CFC27F}"/>
              </a:ext>
            </a:extLst>
          </p:cNvPr>
          <p:cNvSpPr>
            <a:spLocks noGrp="1"/>
          </p:cNvSpPr>
          <p:nvPr>
            <p:ph type="sldNum" sz="quarter" idx="12"/>
          </p:nvPr>
        </p:nvSpPr>
        <p:spPr/>
        <p:txBody>
          <a:bodyPr/>
          <a:lstStyle/>
          <a:p>
            <a:fld id="{9969B5C2-C96B-CB42-9174-9C28BE5E49F4}" type="slidenum">
              <a:rPr lang="en-US" smtClean="0"/>
              <a:t>‹#›</a:t>
            </a:fld>
            <a:endParaRPr lang="en-US"/>
          </a:p>
        </p:txBody>
      </p:sp>
    </p:spTree>
    <p:extLst>
      <p:ext uri="{BB962C8B-B14F-4D97-AF65-F5344CB8AC3E}">
        <p14:creationId xmlns:p14="http://schemas.microsoft.com/office/powerpoint/2010/main" val="1694974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517C7-0EF0-9F9B-7100-D56E0CA9B80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F079B18-D6FF-BDF4-1ADD-BBA848149B5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25D73E6-5E5F-E1F2-C79B-2BECB71D86F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5C522FF-C879-CDD9-CAE8-6E8C09E625C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A76948B-DD54-CFD1-028B-0CE85278DF9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5584709-57B5-1C60-FD0B-4F342E016DC1}"/>
              </a:ext>
            </a:extLst>
          </p:cNvPr>
          <p:cNvSpPr>
            <a:spLocks noGrp="1"/>
          </p:cNvSpPr>
          <p:nvPr>
            <p:ph type="dt" sz="half" idx="10"/>
          </p:nvPr>
        </p:nvSpPr>
        <p:spPr/>
        <p:txBody>
          <a:bodyPr/>
          <a:lstStyle/>
          <a:p>
            <a:fld id="{C3AC6C8F-717B-F742-B051-3237853AC250}" type="datetimeFigureOut">
              <a:rPr lang="en-US" smtClean="0"/>
              <a:t>12/13/24</a:t>
            </a:fld>
            <a:endParaRPr lang="en-US"/>
          </a:p>
        </p:txBody>
      </p:sp>
      <p:sp>
        <p:nvSpPr>
          <p:cNvPr id="8" name="Footer Placeholder 7">
            <a:extLst>
              <a:ext uri="{FF2B5EF4-FFF2-40B4-BE49-F238E27FC236}">
                <a16:creationId xmlns:a16="http://schemas.microsoft.com/office/drawing/2014/main" id="{1FC57B68-A445-70D9-0BF4-D99CBA10926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790B254-D487-1FEF-FA8A-2B1C2F27B700}"/>
              </a:ext>
            </a:extLst>
          </p:cNvPr>
          <p:cNvSpPr>
            <a:spLocks noGrp="1"/>
          </p:cNvSpPr>
          <p:nvPr>
            <p:ph type="sldNum" sz="quarter" idx="12"/>
          </p:nvPr>
        </p:nvSpPr>
        <p:spPr/>
        <p:txBody>
          <a:bodyPr/>
          <a:lstStyle/>
          <a:p>
            <a:fld id="{9969B5C2-C96B-CB42-9174-9C28BE5E49F4}" type="slidenum">
              <a:rPr lang="en-US" smtClean="0"/>
              <a:t>‹#›</a:t>
            </a:fld>
            <a:endParaRPr lang="en-US"/>
          </a:p>
        </p:txBody>
      </p:sp>
    </p:spTree>
    <p:extLst>
      <p:ext uri="{BB962C8B-B14F-4D97-AF65-F5344CB8AC3E}">
        <p14:creationId xmlns:p14="http://schemas.microsoft.com/office/powerpoint/2010/main" val="41597753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1A530-1E2C-7946-7F01-94ACE4A8AB3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FFFBC00-CCDC-8766-BD3C-08A4AAED5930}"/>
              </a:ext>
            </a:extLst>
          </p:cNvPr>
          <p:cNvSpPr>
            <a:spLocks noGrp="1"/>
          </p:cNvSpPr>
          <p:nvPr>
            <p:ph type="dt" sz="half" idx="10"/>
          </p:nvPr>
        </p:nvSpPr>
        <p:spPr/>
        <p:txBody>
          <a:bodyPr/>
          <a:lstStyle/>
          <a:p>
            <a:fld id="{C3AC6C8F-717B-F742-B051-3237853AC250}" type="datetimeFigureOut">
              <a:rPr lang="en-US" smtClean="0"/>
              <a:t>12/13/24</a:t>
            </a:fld>
            <a:endParaRPr lang="en-US"/>
          </a:p>
        </p:txBody>
      </p:sp>
      <p:sp>
        <p:nvSpPr>
          <p:cNvPr id="4" name="Footer Placeholder 3">
            <a:extLst>
              <a:ext uri="{FF2B5EF4-FFF2-40B4-BE49-F238E27FC236}">
                <a16:creationId xmlns:a16="http://schemas.microsoft.com/office/drawing/2014/main" id="{1C8714D9-C9B0-51FF-25F5-BDFDB8C1B3F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3ADAB34-BB7C-714A-E07C-EB9136FFE016}"/>
              </a:ext>
            </a:extLst>
          </p:cNvPr>
          <p:cNvSpPr>
            <a:spLocks noGrp="1"/>
          </p:cNvSpPr>
          <p:nvPr>
            <p:ph type="sldNum" sz="quarter" idx="12"/>
          </p:nvPr>
        </p:nvSpPr>
        <p:spPr/>
        <p:txBody>
          <a:bodyPr/>
          <a:lstStyle/>
          <a:p>
            <a:fld id="{9969B5C2-C96B-CB42-9174-9C28BE5E49F4}" type="slidenum">
              <a:rPr lang="en-US" smtClean="0"/>
              <a:t>‹#›</a:t>
            </a:fld>
            <a:endParaRPr lang="en-US"/>
          </a:p>
        </p:txBody>
      </p:sp>
    </p:spTree>
    <p:extLst>
      <p:ext uri="{BB962C8B-B14F-4D97-AF65-F5344CB8AC3E}">
        <p14:creationId xmlns:p14="http://schemas.microsoft.com/office/powerpoint/2010/main" val="7570556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C7628F5-2866-9704-C483-1450170287B8}"/>
              </a:ext>
            </a:extLst>
          </p:cNvPr>
          <p:cNvSpPr>
            <a:spLocks noGrp="1"/>
          </p:cNvSpPr>
          <p:nvPr>
            <p:ph type="dt" sz="half" idx="10"/>
          </p:nvPr>
        </p:nvSpPr>
        <p:spPr/>
        <p:txBody>
          <a:bodyPr/>
          <a:lstStyle/>
          <a:p>
            <a:fld id="{C3AC6C8F-717B-F742-B051-3237853AC250}" type="datetimeFigureOut">
              <a:rPr lang="en-US" smtClean="0"/>
              <a:t>12/13/24</a:t>
            </a:fld>
            <a:endParaRPr lang="en-US"/>
          </a:p>
        </p:txBody>
      </p:sp>
      <p:sp>
        <p:nvSpPr>
          <p:cNvPr id="3" name="Footer Placeholder 2">
            <a:extLst>
              <a:ext uri="{FF2B5EF4-FFF2-40B4-BE49-F238E27FC236}">
                <a16:creationId xmlns:a16="http://schemas.microsoft.com/office/drawing/2014/main" id="{6B9D901D-2AFB-7AEA-0E47-0E0DC6A1810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0F66604-DA78-AD8F-9102-FDCC42569B2D}"/>
              </a:ext>
            </a:extLst>
          </p:cNvPr>
          <p:cNvSpPr>
            <a:spLocks noGrp="1"/>
          </p:cNvSpPr>
          <p:nvPr>
            <p:ph type="sldNum" sz="quarter" idx="12"/>
          </p:nvPr>
        </p:nvSpPr>
        <p:spPr/>
        <p:txBody>
          <a:bodyPr/>
          <a:lstStyle/>
          <a:p>
            <a:fld id="{9969B5C2-C96B-CB42-9174-9C28BE5E49F4}" type="slidenum">
              <a:rPr lang="en-US" smtClean="0"/>
              <a:t>‹#›</a:t>
            </a:fld>
            <a:endParaRPr lang="en-US"/>
          </a:p>
        </p:txBody>
      </p:sp>
    </p:spTree>
    <p:extLst>
      <p:ext uri="{BB962C8B-B14F-4D97-AF65-F5344CB8AC3E}">
        <p14:creationId xmlns:p14="http://schemas.microsoft.com/office/powerpoint/2010/main" val="27454266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57277-8505-48F4-51E9-F0D932A72D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382FDEE-1CD3-0ADD-13B6-7911015F678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8E7C891-E7D5-6314-83AA-3F38C1B011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E6EC70E-99F4-ED81-B6E8-0B5A5CA0DC6D}"/>
              </a:ext>
            </a:extLst>
          </p:cNvPr>
          <p:cNvSpPr>
            <a:spLocks noGrp="1"/>
          </p:cNvSpPr>
          <p:nvPr>
            <p:ph type="dt" sz="half" idx="10"/>
          </p:nvPr>
        </p:nvSpPr>
        <p:spPr/>
        <p:txBody>
          <a:bodyPr/>
          <a:lstStyle/>
          <a:p>
            <a:fld id="{C3AC6C8F-717B-F742-B051-3237853AC250}" type="datetimeFigureOut">
              <a:rPr lang="en-US" smtClean="0"/>
              <a:t>12/13/24</a:t>
            </a:fld>
            <a:endParaRPr lang="en-US"/>
          </a:p>
        </p:txBody>
      </p:sp>
      <p:sp>
        <p:nvSpPr>
          <p:cNvPr id="6" name="Footer Placeholder 5">
            <a:extLst>
              <a:ext uri="{FF2B5EF4-FFF2-40B4-BE49-F238E27FC236}">
                <a16:creationId xmlns:a16="http://schemas.microsoft.com/office/drawing/2014/main" id="{C97161AE-0AC6-A9D2-44E5-DE6C2349CD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AD35F4-4D89-A874-5645-4E7D2FC87E61}"/>
              </a:ext>
            </a:extLst>
          </p:cNvPr>
          <p:cNvSpPr>
            <a:spLocks noGrp="1"/>
          </p:cNvSpPr>
          <p:nvPr>
            <p:ph type="sldNum" sz="quarter" idx="12"/>
          </p:nvPr>
        </p:nvSpPr>
        <p:spPr/>
        <p:txBody>
          <a:bodyPr/>
          <a:lstStyle/>
          <a:p>
            <a:fld id="{9969B5C2-C96B-CB42-9174-9C28BE5E49F4}" type="slidenum">
              <a:rPr lang="en-US" smtClean="0"/>
              <a:t>‹#›</a:t>
            </a:fld>
            <a:endParaRPr lang="en-US"/>
          </a:p>
        </p:txBody>
      </p:sp>
    </p:spTree>
    <p:extLst>
      <p:ext uri="{BB962C8B-B14F-4D97-AF65-F5344CB8AC3E}">
        <p14:creationId xmlns:p14="http://schemas.microsoft.com/office/powerpoint/2010/main" val="1400122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23E27-4352-9633-F6D9-87F48E430F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0D6C48D-ADE8-B6D2-FE0D-CEEDEB88A3A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2F92903-BA1C-ADED-D2B6-2150AAED2A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34910DD-A734-48CC-478C-E8A4E2D561C4}"/>
              </a:ext>
            </a:extLst>
          </p:cNvPr>
          <p:cNvSpPr>
            <a:spLocks noGrp="1"/>
          </p:cNvSpPr>
          <p:nvPr>
            <p:ph type="dt" sz="half" idx="10"/>
          </p:nvPr>
        </p:nvSpPr>
        <p:spPr/>
        <p:txBody>
          <a:bodyPr/>
          <a:lstStyle/>
          <a:p>
            <a:fld id="{C3AC6C8F-717B-F742-B051-3237853AC250}" type="datetimeFigureOut">
              <a:rPr lang="en-US" smtClean="0"/>
              <a:t>12/13/24</a:t>
            </a:fld>
            <a:endParaRPr lang="en-US"/>
          </a:p>
        </p:txBody>
      </p:sp>
      <p:sp>
        <p:nvSpPr>
          <p:cNvPr id="6" name="Footer Placeholder 5">
            <a:extLst>
              <a:ext uri="{FF2B5EF4-FFF2-40B4-BE49-F238E27FC236}">
                <a16:creationId xmlns:a16="http://schemas.microsoft.com/office/drawing/2014/main" id="{844D0FDE-0B5A-21D4-B8F1-9023454ACA7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6FFCFF-1CC1-777E-E15C-C2268B918CD8}"/>
              </a:ext>
            </a:extLst>
          </p:cNvPr>
          <p:cNvSpPr>
            <a:spLocks noGrp="1"/>
          </p:cNvSpPr>
          <p:nvPr>
            <p:ph type="sldNum" sz="quarter" idx="12"/>
          </p:nvPr>
        </p:nvSpPr>
        <p:spPr/>
        <p:txBody>
          <a:bodyPr/>
          <a:lstStyle/>
          <a:p>
            <a:fld id="{9969B5C2-C96B-CB42-9174-9C28BE5E49F4}" type="slidenum">
              <a:rPr lang="en-US" smtClean="0"/>
              <a:t>‹#›</a:t>
            </a:fld>
            <a:endParaRPr lang="en-US"/>
          </a:p>
        </p:txBody>
      </p:sp>
    </p:spTree>
    <p:extLst>
      <p:ext uri="{BB962C8B-B14F-4D97-AF65-F5344CB8AC3E}">
        <p14:creationId xmlns:p14="http://schemas.microsoft.com/office/powerpoint/2010/main" val="40681650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AEEFE8-5625-65B8-5C0E-FAE01A51F7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387F932-C830-20C4-D765-542B5EC2948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E7C33F-E1AF-E0EC-011F-D385A7D0FB8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AC6C8F-717B-F742-B051-3237853AC250}" type="datetimeFigureOut">
              <a:rPr lang="en-US" smtClean="0"/>
              <a:t>12/13/24</a:t>
            </a:fld>
            <a:endParaRPr lang="en-US"/>
          </a:p>
        </p:txBody>
      </p:sp>
      <p:sp>
        <p:nvSpPr>
          <p:cNvPr id="5" name="Footer Placeholder 4">
            <a:extLst>
              <a:ext uri="{FF2B5EF4-FFF2-40B4-BE49-F238E27FC236}">
                <a16:creationId xmlns:a16="http://schemas.microsoft.com/office/drawing/2014/main" id="{66F45D7B-3910-17C6-2991-6E96D23DD7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DB83276-1D0B-A2A4-5B64-089241977D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69B5C2-C96B-CB42-9174-9C28BE5E49F4}" type="slidenum">
              <a:rPr lang="en-US" smtClean="0"/>
              <a:t>‹#›</a:t>
            </a:fld>
            <a:endParaRPr lang="en-US"/>
          </a:p>
        </p:txBody>
      </p:sp>
    </p:spTree>
    <p:extLst>
      <p:ext uri="{BB962C8B-B14F-4D97-AF65-F5344CB8AC3E}">
        <p14:creationId xmlns:p14="http://schemas.microsoft.com/office/powerpoint/2010/main" val="20829043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D9A4D25-ECC2-76C8-9B3A-5F53B6E7626F}"/>
              </a:ext>
            </a:extLst>
          </p:cNvPr>
          <p:cNvSpPr>
            <a:spLocks noGrp="1"/>
          </p:cNvSpPr>
          <p:nvPr>
            <p:ph type="ctrTitle"/>
          </p:nvPr>
        </p:nvSpPr>
        <p:spPr/>
        <p:txBody>
          <a:bodyPr/>
          <a:lstStyle/>
          <a:p>
            <a:r>
              <a:rPr lang="en-US" dirty="0">
                <a:latin typeface="Arial" panose="020B0604020202020204" pitchFamily="34" charset="0"/>
                <a:cs typeface="Arial" panose="020B0604020202020204" pitchFamily="34" charset="0"/>
              </a:rPr>
              <a:t>Draft Annotation</a:t>
            </a:r>
          </a:p>
        </p:txBody>
      </p:sp>
      <p:sp>
        <p:nvSpPr>
          <p:cNvPr id="5" name="Subtitle 4">
            <a:extLst>
              <a:ext uri="{FF2B5EF4-FFF2-40B4-BE49-F238E27FC236}">
                <a16:creationId xmlns:a16="http://schemas.microsoft.com/office/drawing/2014/main" id="{D1C79146-4917-C9EF-06B0-DE366F69F984}"/>
              </a:ext>
            </a:extLst>
          </p:cNvPr>
          <p:cNvSpPr>
            <a:spLocks noGrp="1"/>
          </p:cNvSpPr>
          <p:nvPr>
            <p:ph type="subTitle" idx="1"/>
          </p:nvPr>
        </p:nvSpPr>
        <p:spPr/>
        <p:txBody>
          <a:bodyPr/>
          <a:lstStyle/>
          <a:p>
            <a:r>
              <a:rPr lang="en-US" dirty="0">
                <a:latin typeface="Arial" panose="020B0604020202020204" pitchFamily="34" charset="0"/>
                <a:cs typeface="Arial" panose="020B0604020202020204" pitchFamily="34" charset="0"/>
              </a:rPr>
              <a:t>An annotation in need of refinement</a:t>
            </a:r>
          </a:p>
        </p:txBody>
      </p:sp>
    </p:spTree>
    <p:extLst>
      <p:ext uri="{BB962C8B-B14F-4D97-AF65-F5344CB8AC3E}">
        <p14:creationId xmlns:p14="http://schemas.microsoft.com/office/powerpoint/2010/main" val="5052829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29218-9106-2277-0338-3D3580002D2E}"/>
              </a:ext>
            </a:extLst>
          </p:cNvPr>
          <p:cNvSpPr>
            <a:spLocks noGrp="1"/>
          </p:cNvSpPr>
          <p:nvPr>
            <p:ph type="title"/>
          </p:nvPr>
        </p:nvSpPr>
        <p:spPr>
          <a:xfrm>
            <a:off x="524107" y="245855"/>
            <a:ext cx="11353801" cy="1325563"/>
          </a:xfrm>
        </p:spPr>
        <p:txBody>
          <a:bodyPr>
            <a:normAutofit/>
          </a:bodyPr>
          <a:lstStyle/>
          <a:p>
            <a:r>
              <a:rPr lang="en-US" sz="4000" b="1" dirty="0">
                <a:latin typeface="Arial" panose="020B0604020202020204" pitchFamily="34" charset="0"/>
                <a:cs typeface="Arial" panose="020B0604020202020204" pitchFamily="34" charset="0"/>
              </a:rPr>
              <a:t>Big picture </a:t>
            </a:r>
            <a:r>
              <a:rPr lang="en-US" sz="4000" dirty="0">
                <a:latin typeface="Arial" panose="020B0604020202020204" pitchFamily="34" charset="0"/>
                <a:cs typeface="Arial" panose="020B0604020202020204" pitchFamily="34" charset="0"/>
              </a:rPr>
              <a:t>(zoom out) </a:t>
            </a:r>
            <a:r>
              <a:rPr lang="en-US" sz="4000" b="1" dirty="0">
                <a:latin typeface="Arial" panose="020B0604020202020204" pitchFamily="34" charset="0"/>
                <a:cs typeface="Arial" panose="020B0604020202020204" pitchFamily="34" charset="0"/>
              </a:rPr>
              <a:t>evaluation</a:t>
            </a:r>
          </a:p>
        </p:txBody>
      </p:sp>
      <p:sp>
        <p:nvSpPr>
          <p:cNvPr id="3" name="Content Placeholder 2">
            <a:extLst>
              <a:ext uri="{FF2B5EF4-FFF2-40B4-BE49-F238E27FC236}">
                <a16:creationId xmlns:a16="http://schemas.microsoft.com/office/drawing/2014/main" id="{F3CAE333-2475-901C-917B-BFC68A43BC23}"/>
              </a:ext>
            </a:extLst>
          </p:cNvPr>
          <p:cNvSpPr>
            <a:spLocks noGrp="1"/>
          </p:cNvSpPr>
          <p:nvPr>
            <p:ph idx="1"/>
          </p:nvPr>
        </p:nvSpPr>
        <p:spPr>
          <a:xfrm>
            <a:off x="524107" y="1825625"/>
            <a:ext cx="11574965" cy="4351338"/>
          </a:xfrm>
        </p:spPr>
        <p:txBody>
          <a:bodyPr>
            <a:normAutofit/>
          </a:bodyPr>
          <a:lstStyle/>
          <a:p>
            <a:r>
              <a:rPr lang="en-US" sz="3200" dirty="0">
                <a:latin typeface="Arial" panose="020B0604020202020204" pitchFamily="34" charset="0"/>
                <a:cs typeface="Arial" panose="020B0604020202020204" pitchFamily="34" charset="0"/>
              </a:rPr>
              <a:t>How do I know?  </a:t>
            </a:r>
            <a:r>
              <a:rPr lang="en-US" sz="3200" dirty="0" err="1">
                <a:latin typeface="Arial" panose="020B0604020202020204" pitchFamily="34" charset="0"/>
                <a:cs typeface="Arial" panose="020B0604020202020204" pitchFamily="34" charset="0"/>
              </a:rPr>
              <a:t>QuinnAvery</a:t>
            </a:r>
            <a:r>
              <a:rPr lang="en-US" sz="3200" dirty="0">
                <a:latin typeface="Arial" panose="020B0604020202020204" pitchFamily="34" charset="0"/>
                <a:cs typeface="Arial" panose="020B0604020202020204" pitchFamily="34" charset="0"/>
              </a:rPr>
              <a:t> and how many members of Cluster FF</a:t>
            </a:r>
          </a:p>
          <a:p>
            <a:r>
              <a:rPr lang="en-US" sz="3200" i="1" dirty="0">
                <a:latin typeface="Arial" panose="020B0604020202020204" pitchFamily="34" charset="0"/>
                <a:cs typeface="Arial" panose="020B0604020202020204" pitchFamily="34" charset="0"/>
              </a:rPr>
              <a:t>What</a:t>
            </a:r>
            <a:r>
              <a:rPr lang="en-US" sz="3200" dirty="0">
                <a:latin typeface="Arial" panose="020B0604020202020204" pitchFamily="34" charset="0"/>
                <a:cs typeface="Arial" panose="020B0604020202020204" pitchFamily="34" charset="0"/>
              </a:rPr>
              <a:t> to do next:</a:t>
            </a:r>
          </a:p>
          <a:p>
            <a:pPr lvl="1"/>
            <a:r>
              <a:rPr lang="en-US" sz="3200" u="sng" dirty="0">
                <a:latin typeface="Arial" panose="020B0604020202020204" pitchFamily="34" charset="0"/>
                <a:cs typeface="Arial" panose="020B0604020202020204" pitchFamily="34" charset="0"/>
              </a:rPr>
              <a:t>Find the differences</a:t>
            </a:r>
          </a:p>
          <a:p>
            <a:pPr lvl="2"/>
            <a:r>
              <a:rPr lang="en-US" sz="3200" dirty="0">
                <a:latin typeface="Arial" panose="020B0604020202020204" pitchFamily="34" charset="0"/>
                <a:cs typeface="Arial" panose="020B0604020202020204" pitchFamily="34" charset="0"/>
              </a:rPr>
              <a:t>Why are there differences?</a:t>
            </a:r>
          </a:p>
          <a:p>
            <a:pPr lvl="1"/>
            <a:r>
              <a:rPr lang="en-US" sz="3200" u="sng" dirty="0">
                <a:latin typeface="Arial" panose="020B0604020202020204" pitchFamily="34" charset="0"/>
                <a:cs typeface="Arial" panose="020B0604020202020204" pitchFamily="34" charset="0"/>
              </a:rPr>
              <a:t>Assign Draft FUNCTIONS	</a:t>
            </a:r>
          </a:p>
          <a:p>
            <a:pPr lvl="2"/>
            <a:r>
              <a:rPr lang="en-US" sz="3200" dirty="0">
                <a:latin typeface="Arial" panose="020B0604020202020204" pitchFamily="34" charset="0"/>
                <a:cs typeface="Arial" panose="020B0604020202020204" pitchFamily="34" charset="0"/>
              </a:rPr>
              <a:t>Why?  To help with context</a:t>
            </a:r>
          </a:p>
          <a:p>
            <a:pPr lvl="2"/>
            <a:r>
              <a:rPr lang="en-US" sz="3200" dirty="0">
                <a:latin typeface="Arial" panose="020B0604020202020204" pitchFamily="34" charset="0"/>
                <a:cs typeface="Arial" panose="020B0604020202020204" pitchFamily="34" charset="0"/>
              </a:rPr>
              <a:t>What is the source of these functional calls?</a:t>
            </a:r>
          </a:p>
        </p:txBody>
      </p:sp>
    </p:spTree>
    <p:extLst>
      <p:ext uri="{BB962C8B-B14F-4D97-AF65-F5344CB8AC3E}">
        <p14:creationId xmlns:p14="http://schemas.microsoft.com/office/powerpoint/2010/main" val="5030797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F9C7A9-11D6-C445-4CC0-CB7C3B09EEB8}"/>
              </a:ext>
            </a:extLst>
          </p:cNvPr>
          <p:cNvPicPr>
            <a:picLocks noChangeAspect="1"/>
          </p:cNvPicPr>
          <p:nvPr/>
        </p:nvPicPr>
        <p:blipFill>
          <a:blip r:embed="rId2"/>
          <a:srcRect/>
          <a:stretch/>
        </p:blipFill>
        <p:spPr>
          <a:xfrm>
            <a:off x="1593430" y="791804"/>
            <a:ext cx="2252045" cy="5660546"/>
          </a:xfrm>
          <a:prstGeom prst="rect">
            <a:avLst/>
          </a:prstGeom>
        </p:spPr>
      </p:pic>
      <p:sp>
        <p:nvSpPr>
          <p:cNvPr id="4" name="Oval 3">
            <a:extLst>
              <a:ext uri="{FF2B5EF4-FFF2-40B4-BE49-F238E27FC236}">
                <a16:creationId xmlns:a16="http://schemas.microsoft.com/office/drawing/2014/main" id="{320532F5-C9B8-77B4-81B7-0611E14753A0}"/>
              </a:ext>
            </a:extLst>
          </p:cNvPr>
          <p:cNvSpPr/>
          <p:nvPr/>
        </p:nvSpPr>
        <p:spPr>
          <a:xfrm>
            <a:off x="2185639" y="6032810"/>
            <a:ext cx="1304693" cy="46835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1C6D4F90-6621-9DE5-2F1D-BA7EC8E341CB}"/>
              </a:ext>
            </a:extLst>
          </p:cNvPr>
          <p:cNvPicPr>
            <a:picLocks noChangeAspect="1"/>
          </p:cNvPicPr>
          <p:nvPr/>
        </p:nvPicPr>
        <p:blipFill>
          <a:blip r:embed="rId3"/>
          <a:srcRect/>
          <a:stretch/>
        </p:blipFill>
        <p:spPr>
          <a:xfrm>
            <a:off x="5705332" y="0"/>
            <a:ext cx="5293087" cy="6858000"/>
          </a:xfrm>
          <a:prstGeom prst="rect">
            <a:avLst/>
          </a:prstGeom>
        </p:spPr>
      </p:pic>
    </p:spTree>
    <p:extLst>
      <p:ext uri="{BB962C8B-B14F-4D97-AF65-F5344CB8AC3E}">
        <p14:creationId xmlns:p14="http://schemas.microsoft.com/office/powerpoint/2010/main" val="11730336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6E5869-984C-C73F-5A19-C134C8855535}"/>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611730A0-D90B-CB95-CFDE-19598D0F914A}"/>
              </a:ext>
            </a:extLst>
          </p:cNvPr>
          <p:cNvPicPr>
            <a:picLocks noChangeAspect="1"/>
          </p:cNvPicPr>
          <p:nvPr/>
        </p:nvPicPr>
        <p:blipFill>
          <a:blip r:embed="rId2"/>
          <a:srcRect/>
          <a:stretch/>
        </p:blipFill>
        <p:spPr>
          <a:xfrm>
            <a:off x="2313379" y="426028"/>
            <a:ext cx="7772399" cy="6005944"/>
          </a:xfrm>
          <a:prstGeom prst="rect">
            <a:avLst/>
          </a:prstGeom>
        </p:spPr>
      </p:pic>
      <p:sp>
        <p:nvSpPr>
          <p:cNvPr id="7" name="Rectangle 6">
            <a:extLst>
              <a:ext uri="{FF2B5EF4-FFF2-40B4-BE49-F238E27FC236}">
                <a16:creationId xmlns:a16="http://schemas.microsoft.com/office/drawing/2014/main" id="{5D2B7FC2-488A-CB0A-F7B2-07654F023BDB}"/>
              </a:ext>
            </a:extLst>
          </p:cNvPr>
          <p:cNvSpPr/>
          <p:nvPr/>
        </p:nvSpPr>
        <p:spPr>
          <a:xfrm>
            <a:off x="3853160" y="317757"/>
            <a:ext cx="579692" cy="543697"/>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740764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F9CB2AC-640F-87F4-462B-F6B7EDE2BC2E}"/>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To Do:</a:t>
            </a:r>
          </a:p>
        </p:txBody>
      </p:sp>
      <p:sp>
        <p:nvSpPr>
          <p:cNvPr id="5" name="Content Placeholder 4">
            <a:extLst>
              <a:ext uri="{FF2B5EF4-FFF2-40B4-BE49-F238E27FC236}">
                <a16:creationId xmlns:a16="http://schemas.microsoft.com/office/drawing/2014/main" id="{FF681179-447D-99EC-E8BE-E6E94D9EF568}"/>
              </a:ext>
            </a:extLst>
          </p:cNvPr>
          <p:cNvSpPr>
            <a:spLocks noGrp="1"/>
          </p:cNvSpPr>
          <p:nvPr>
            <p:ph idx="1"/>
          </p:nvPr>
        </p:nvSpPr>
        <p:spPr>
          <a:xfrm>
            <a:off x="838200" y="1825625"/>
            <a:ext cx="11353800" cy="4351338"/>
          </a:xfrm>
        </p:spPr>
        <p:txBody>
          <a:bodyPr/>
          <a:lstStyle/>
          <a:p>
            <a:r>
              <a:rPr lang="en-US" sz="3600" dirty="0">
                <a:latin typeface="Arial" panose="020B0604020202020204" pitchFamily="34" charset="0"/>
                <a:cs typeface="Arial" panose="020B0604020202020204" pitchFamily="34" charset="0"/>
              </a:rPr>
              <a:t>Assign functions according to </a:t>
            </a:r>
            <a:r>
              <a:rPr lang="en-US" sz="3600" dirty="0" err="1">
                <a:latin typeface="Arial" panose="020B0604020202020204" pitchFamily="34" charset="0"/>
                <a:cs typeface="Arial" panose="020B0604020202020204" pitchFamily="34" charset="0"/>
              </a:rPr>
              <a:t>Phamerator</a:t>
            </a:r>
            <a:r>
              <a:rPr lang="en-US" sz="3600" dirty="0">
                <a:latin typeface="Arial" panose="020B0604020202020204" pitchFamily="34" charset="0"/>
                <a:cs typeface="Arial" panose="020B0604020202020204" pitchFamily="34" charset="0"/>
              </a:rPr>
              <a:t>/</a:t>
            </a:r>
            <a:r>
              <a:rPr lang="en-US" sz="3600" dirty="0" err="1">
                <a:latin typeface="Arial" panose="020B0604020202020204" pitchFamily="34" charset="0"/>
                <a:cs typeface="Arial" panose="020B0604020202020204" pitchFamily="34" charset="0"/>
              </a:rPr>
              <a:t>phagesDB</a:t>
            </a:r>
            <a:endParaRPr lang="en-US" sz="3600" dirty="0">
              <a:latin typeface="Arial" panose="020B0604020202020204" pitchFamily="34" charset="0"/>
              <a:cs typeface="Arial" panose="020B0604020202020204" pitchFamily="34" charset="0"/>
            </a:endParaRPr>
          </a:p>
          <a:p>
            <a:pPr lvl="1"/>
            <a:r>
              <a:rPr lang="en-US" sz="3600" dirty="0">
                <a:latin typeface="Arial" panose="020B0604020202020204" pitchFamily="34" charset="0"/>
                <a:cs typeface="Arial" panose="020B0604020202020204" pitchFamily="34" charset="0"/>
              </a:rPr>
              <a:t>Record on your phage map</a:t>
            </a:r>
          </a:p>
          <a:p>
            <a:r>
              <a:rPr lang="en-US" sz="3600" dirty="0">
                <a:latin typeface="Arial" panose="020B0604020202020204" pitchFamily="34" charset="0"/>
                <a:cs typeface="Arial" panose="020B0604020202020204" pitchFamily="34" charset="0"/>
              </a:rPr>
              <a:t>Add any insights or questions as you go?</a:t>
            </a:r>
          </a:p>
          <a:p>
            <a:r>
              <a:rPr lang="en-US" sz="3600" dirty="0">
                <a:latin typeface="Arial" panose="020B0604020202020204" pitchFamily="34" charset="0"/>
                <a:cs typeface="Arial" panose="020B0604020202020204" pitchFamily="34" charset="0"/>
              </a:rPr>
              <a:t>Why?  To get a whole genome, comparative perspective of </a:t>
            </a:r>
            <a:r>
              <a:rPr lang="en-US" sz="3600" dirty="0" err="1">
                <a:latin typeface="Arial" panose="020B0604020202020204" pitchFamily="34" charset="0"/>
                <a:cs typeface="Arial" panose="020B0604020202020204" pitchFamily="34" charset="0"/>
              </a:rPr>
              <a:t>QuinnAvery</a:t>
            </a:r>
            <a:r>
              <a:rPr lang="en-US" sz="3600" dirty="0">
                <a:latin typeface="Arial" panose="020B0604020202020204" pitchFamily="34" charset="0"/>
                <a:cs typeface="Arial" panose="020B0604020202020204" pitchFamily="34" charset="0"/>
              </a:rPr>
              <a:t>.</a:t>
            </a:r>
          </a:p>
          <a:p>
            <a:r>
              <a:rPr lang="en-US" sz="3600" dirty="0">
                <a:latin typeface="Arial" panose="020B0604020202020204" pitchFamily="34" charset="0"/>
                <a:cs typeface="Arial" panose="020B0604020202020204" pitchFamily="34" charset="0"/>
              </a:rPr>
              <a:t>All will be reviewed and revised as you perform your gene by gene evaluations!</a:t>
            </a:r>
          </a:p>
          <a:p>
            <a:endParaRPr lang="en-US" dirty="0"/>
          </a:p>
        </p:txBody>
      </p:sp>
    </p:spTree>
    <p:extLst>
      <p:ext uri="{BB962C8B-B14F-4D97-AF65-F5344CB8AC3E}">
        <p14:creationId xmlns:p14="http://schemas.microsoft.com/office/powerpoint/2010/main" val="25460622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4102F-64D6-8A24-7C68-A1913B240C8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2802EF6-9E53-6C96-8E92-FDD6346914B4}"/>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6721423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607EC-0B3E-01C8-E66C-96EF3BD8F9AA}"/>
              </a:ext>
            </a:extLst>
          </p:cNvPr>
          <p:cNvSpPr>
            <a:spLocks noGrp="1"/>
          </p:cNvSpPr>
          <p:nvPr>
            <p:ph type="title"/>
          </p:nvPr>
        </p:nvSpPr>
        <p:spPr/>
        <p:txBody>
          <a:bodyPr>
            <a:normAutofit/>
          </a:bodyPr>
          <a:lstStyle/>
          <a:p>
            <a:r>
              <a:rPr lang="en-US" sz="3600" dirty="0">
                <a:latin typeface="Arial" panose="020B0604020202020204" pitchFamily="34" charset="0"/>
                <a:cs typeface="Arial" panose="020B0604020202020204" pitchFamily="34" charset="0"/>
              </a:rPr>
              <a:t>What functions did we find that we expected?</a:t>
            </a:r>
          </a:p>
        </p:txBody>
      </p:sp>
      <p:sp>
        <p:nvSpPr>
          <p:cNvPr id="4" name="Title 1">
            <a:extLst>
              <a:ext uri="{FF2B5EF4-FFF2-40B4-BE49-F238E27FC236}">
                <a16:creationId xmlns:a16="http://schemas.microsoft.com/office/drawing/2014/main" id="{B7ACA12E-8397-BE9E-4E15-2ED01B0F9261}"/>
              </a:ext>
            </a:extLst>
          </p:cNvPr>
          <p:cNvSpPr txBox="1">
            <a:spLocks/>
          </p:cNvSpPr>
          <p:nvPr/>
        </p:nvSpPr>
        <p:spPr>
          <a:xfrm>
            <a:off x="838200" y="286736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latin typeface="Arial" panose="020B0604020202020204" pitchFamily="34" charset="0"/>
                <a:cs typeface="Arial" panose="020B0604020202020204" pitchFamily="34" charset="0"/>
              </a:rPr>
              <a:t>What functions did we find that we did not expect?</a:t>
            </a:r>
          </a:p>
        </p:txBody>
      </p:sp>
      <p:sp>
        <p:nvSpPr>
          <p:cNvPr id="3" name="Title 1">
            <a:extLst>
              <a:ext uri="{FF2B5EF4-FFF2-40B4-BE49-F238E27FC236}">
                <a16:creationId xmlns:a16="http://schemas.microsoft.com/office/drawing/2014/main" id="{F6133457-EEEB-E473-B2C3-46ACDEB63775}"/>
              </a:ext>
            </a:extLst>
          </p:cNvPr>
          <p:cNvSpPr txBox="1">
            <a:spLocks/>
          </p:cNvSpPr>
          <p:nvPr/>
        </p:nvSpPr>
        <p:spPr>
          <a:xfrm>
            <a:off x="838200" y="47068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latin typeface="Arial" panose="020B0604020202020204" pitchFamily="34" charset="0"/>
                <a:cs typeface="Arial" panose="020B0604020202020204" pitchFamily="34" charset="0"/>
              </a:rPr>
              <a:t>Any curiosities?</a:t>
            </a:r>
          </a:p>
        </p:txBody>
      </p:sp>
    </p:spTree>
    <p:extLst>
      <p:ext uri="{BB962C8B-B14F-4D97-AF65-F5344CB8AC3E}">
        <p14:creationId xmlns:p14="http://schemas.microsoft.com/office/powerpoint/2010/main" val="2693532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1F853-24D3-9FFB-7FD8-A7D138AC0D8A}"/>
              </a:ext>
            </a:extLst>
          </p:cNvPr>
          <p:cNvSpPr>
            <a:spLocks noGrp="1"/>
          </p:cNvSpPr>
          <p:nvPr>
            <p:ph type="title"/>
          </p:nvPr>
        </p:nvSpPr>
        <p:spPr/>
        <p:txBody>
          <a:bodyPr>
            <a:normAutofit/>
          </a:bodyPr>
          <a:lstStyle/>
          <a:p>
            <a:r>
              <a:rPr lang="en-US" sz="4000" dirty="0">
                <a:latin typeface="Arial" panose="020B0604020202020204" pitchFamily="34" charset="0"/>
                <a:cs typeface="Arial" panose="020B0604020202020204" pitchFamily="34" charset="0"/>
              </a:rPr>
              <a:t>What was the point of this exercise?</a:t>
            </a:r>
          </a:p>
        </p:txBody>
      </p:sp>
      <p:sp>
        <p:nvSpPr>
          <p:cNvPr id="3" name="Content Placeholder 2">
            <a:extLst>
              <a:ext uri="{FF2B5EF4-FFF2-40B4-BE49-F238E27FC236}">
                <a16:creationId xmlns:a16="http://schemas.microsoft.com/office/drawing/2014/main" id="{C4734B55-69EE-E3CC-3B1E-8791B87D8E41}"/>
              </a:ext>
            </a:extLst>
          </p:cNvPr>
          <p:cNvSpPr>
            <a:spLocks noGrp="1"/>
          </p:cNvSpPr>
          <p:nvPr>
            <p:ph idx="1"/>
          </p:nvPr>
        </p:nvSpPr>
        <p:spPr>
          <a:xfrm>
            <a:off x="838200" y="1825625"/>
            <a:ext cx="10515600" cy="755529"/>
          </a:xfrm>
        </p:spPr>
        <p:txBody>
          <a:bodyPr/>
          <a:lstStyle/>
          <a:p>
            <a:r>
              <a:rPr lang="en-US" dirty="0"/>
              <a:t>Provides context for the work that we will do</a:t>
            </a:r>
          </a:p>
        </p:txBody>
      </p:sp>
      <p:sp>
        <p:nvSpPr>
          <p:cNvPr id="4" name="Title 1">
            <a:extLst>
              <a:ext uri="{FF2B5EF4-FFF2-40B4-BE49-F238E27FC236}">
                <a16:creationId xmlns:a16="http://schemas.microsoft.com/office/drawing/2014/main" id="{D25F133E-59AE-00FE-8E82-74405DD1644C}"/>
              </a:ext>
            </a:extLst>
          </p:cNvPr>
          <p:cNvSpPr txBox="1">
            <a:spLocks/>
          </p:cNvSpPr>
          <p:nvPr/>
        </p:nvSpPr>
        <p:spPr>
          <a:xfrm>
            <a:off x="838200" y="267803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latin typeface="Arial" panose="020B0604020202020204" pitchFamily="34" charset="0"/>
                <a:cs typeface="Arial" panose="020B0604020202020204" pitchFamily="34" charset="0"/>
              </a:rPr>
              <a:t>What is the work that we will do?</a:t>
            </a:r>
          </a:p>
        </p:txBody>
      </p:sp>
      <p:sp>
        <p:nvSpPr>
          <p:cNvPr id="5" name="Content Placeholder 2">
            <a:extLst>
              <a:ext uri="{FF2B5EF4-FFF2-40B4-BE49-F238E27FC236}">
                <a16:creationId xmlns:a16="http://schemas.microsoft.com/office/drawing/2014/main" id="{262210CA-4D6E-1C7A-0461-440DBA74E5D5}"/>
              </a:ext>
            </a:extLst>
          </p:cNvPr>
          <p:cNvSpPr txBox="1">
            <a:spLocks/>
          </p:cNvSpPr>
          <p:nvPr/>
        </p:nvSpPr>
        <p:spPr>
          <a:xfrm>
            <a:off x="838200" y="4276847"/>
            <a:ext cx="10515600" cy="229363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Call the genes of the genome as precisely as possible by answering 3 questions:</a:t>
            </a:r>
          </a:p>
          <a:p>
            <a:pPr lvl="1"/>
            <a:r>
              <a:rPr lang="en-US" dirty="0"/>
              <a:t>Is it a gene?</a:t>
            </a:r>
          </a:p>
          <a:p>
            <a:pPr lvl="1"/>
            <a:r>
              <a:rPr lang="en-US" dirty="0"/>
              <a:t>What is its start?</a:t>
            </a:r>
          </a:p>
          <a:p>
            <a:pPr lvl="1"/>
            <a:r>
              <a:rPr lang="en-US" dirty="0"/>
              <a:t>What is its function?</a:t>
            </a:r>
          </a:p>
          <a:p>
            <a:endParaRPr lang="en-US" dirty="0"/>
          </a:p>
        </p:txBody>
      </p:sp>
    </p:spTree>
    <p:extLst>
      <p:ext uri="{BB962C8B-B14F-4D97-AF65-F5344CB8AC3E}">
        <p14:creationId xmlns:p14="http://schemas.microsoft.com/office/powerpoint/2010/main" val="785299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E4956-87CE-F43C-050B-5C54536D86F9}"/>
              </a:ext>
            </a:extLst>
          </p:cNvPr>
          <p:cNvSpPr>
            <a:spLocks noGrp="1"/>
          </p:cNvSpPr>
          <p:nvPr>
            <p:ph type="title"/>
          </p:nvPr>
        </p:nvSpPr>
        <p:spPr/>
        <p:txBody>
          <a:bodyPr/>
          <a:lstStyle/>
          <a:p>
            <a:r>
              <a:rPr lang="en-US" dirty="0"/>
              <a:t>Next step:  Manual curation</a:t>
            </a:r>
          </a:p>
        </p:txBody>
      </p:sp>
      <p:sp>
        <p:nvSpPr>
          <p:cNvPr id="3" name="Content Placeholder 2">
            <a:extLst>
              <a:ext uri="{FF2B5EF4-FFF2-40B4-BE49-F238E27FC236}">
                <a16:creationId xmlns:a16="http://schemas.microsoft.com/office/drawing/2014/main" id="{689FEEA2-6100-CE0A-92EF-E034AD2C7F98}"/>
              </a:ext>
            </a:extLst>
          </p:cNvPr>
          <p:cNvSpPr>
            <a:spLocks noGrp="1"/>
          </p:cNvSpPr>
          <p:nvPr>
            <p:ph idx="1"/>
          </p:nvPr>
        </p:nvSpPr>
        <p:spPr/>
        <p:txBody>
          <a:bodyPr/>
          <a:lstStyle/>
          <a:p>
            <a:r>
              <a:rPr lang="en-US" dirty="0"/>
              <a:t>Why?  Models are written for bacterial genomes</a:t>
            </a:r>
          </a:p>
          <a:p>
            <a:r>
              <a:rPr lang="en-US" dirty="0"/>
              <a:t>Phages are smaller genomes</a:t>
            </a:r>
          </a:p>
          <a:p>
            <a:r>
              <a:rPr lang="en-US" dirty="0"/>
              <a:t>Phages have smaller genes</a:t>
            </a:r>
          </a:p>
          <a:p>
            <a:r>
              <a:rPr lang="en-US" dirty="0"/>
              <a:t>The math breaks down for those smaller genes</a:t>
            </a:r>
          </a:p>
          <a:p>
            <a:r>
              <a:rPr lang="en-US" dirty="0"/>
              <a:t>Do we care about those smaller genes?  Yes!</a:t>
            </a:r>
          </a:p>
          <a:p>
            <a:r>
              <a:rPr lang="en-US" dirty="0"/>
              <a:t>What about Horizontal Gene Transfer?  (Those genes can break the rules!)</a:t>
            </a:r>
          </a:p>
          <a:p>
            <a:endParaRPr lang="en-US" dirty="0"/>
          </a:p>
        </p:txBody>
      </p:sp>
    </p:spTree>
    <p:extLst>
      <p:ext uri="{BB962C8B-B14F-4D97-AF65-F5344CB8AC3E}">
        <p14:creationId xmlns:p14="http://schemas.microsoft.com/office/powerpoint/2010/main" val="18402907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1"/>
            <a:ext cx="11176000" cy="4525963"/>
          </a:xfrm>
        </p:spPr>
        <p:txBody>
          <a:bodyPr>
            <a:normAutofit fontScale="92500" lnSpcReduction="10000"/>
          </a:bodyPr>
          <a:lstStyle/>
          <a:p>
            <a:r>
              <a:rPr lang="en-US" dirty="0"/>
              <a:t>We are always looking for the </a:t>
            </a:r>
            <a:r>
              <a:rPr lang="en-US" b="1" dirty="0"/>
              <a:t>supporting data.</a:t>
            </a:r>
          </a:p>
          <a:p>
            <a:r>
              <a:rPr lang="en-US" dirty="0"/>
              <a:t>DNA Master is our genome editor</a:t>
            </a:r>
          </a:p>
          <a:p>
            <a:r>
              <a:rPr lang="en-US" dirty="0"/>
              <a:t>We (it) use 2 programs, Glimmer and </a:t>
            </a:r>
            <a:r>
              <a:rPr lang="en-US" dirty="0" err="1"/>
              <a:t>GeneMark</a:t>
            </a:r>
            <a:r>
              <a:rPr lang="en-US" dirty="0"/>
              <a:t>, to identify coding potential.</a:t>
            </a:r>
          </a:p>
          <a:p>
            <a:r>
              <a:rPr lang="en-US" dirty="0"/>
              <a:t>We use </a:t>
            </a:r>
            <a:r>
              <a:rPr lang="en-US" dirty="0" err="1"/>
              <a:t>Phamerator</a:t>
            </a:r>
            <a:r>
              <a:rPr lang="en-US" dirty="0"/>
              <a:t> output for a visual representation of gene and nucleotide similarity.</a:t>
            </a:r>
          </a:p>
          <a:p>
            <a:r>
              <a:rPr lang="en-US" dirty="0"/>
              <a:t>We use PECAAN to store the data efficiently.</a:t>
            </a:r>
          </a:p>
          <a:p>
            <a:r>
              <a:rPr lang="en-US" dirty="0"/>
              <a:t>We use the Guiding Principles to remind us of all of the parameters.</a:t>
            </a:r>
          </a:p>
          <a:p>
            <a:r>
              <a:rPr lang="en-US" dirty="0"/>
              <a:t>As we evaluate, we can:</a:t>
            </a:r>
          </a:p>
          <a:p>
            <a:pPr lvl="1"/>
            <a:r>
              <a:rPr lang="en-US" dirty="0"/>
              <a:t>Add a gene</a:t>
            </a:r>
          </a:p>
          <a:p>
            <a:pPr lvl="1"/>
            <a:r>
              <a:rPr lang="en-US" dirty="0"/>
              <a:t>Delete a gene</a:t>
            </a:r>
          </a:p>
          <a:p>
            <a:pPr lvl="1"/>
            <a:r>
              <a:rPr lang="en-US" dirty="0"/>
              <a:t>Change a gene start</a:t>
            </a:r>
          </a:p>
        </p:txBody>
      </p:sp>
      <p:sp>
        <p:nvSpPr>
          <p:cNvPr id="5" name="Title 1"/>
          <p:cNvSpPr txBox="1">
            <a:spLocks/>
          </p:cNvSpPr>
          <p:nvPr/>
        </p:nvSpPr>
        <p:spPr>
          <a:xfrm>
            <a:off x="812800" y="477839"/>
            <a:ext cx="10972800" cy="1143000"/>
          </a:xfrm>
          <a:prstGeom prst="rect">
            <a:avLst/>
          </a:prstGeom>
        </p:spPr>
        <p:txBody>
          <a:bodyPr vert="horz" lIns="121920" tIns="60960" rIns="121920" bIns="60960" rtlCol="0" anchor="ctr">
            <a:normAutofit/>
          </a:bodyPr>
          <a:lstStyle>
            <a:lvl1pPr algn="ctr" defTabSz="342900" rtl="0" eaLnBrk="1" latinLnBrk="0" hangingPunct="1">
              <a:spcBef>
                <a:spcPct val="0"/>
              </a:spcBef>
              <a:buNone/>
              <a:defRPr sz="3300" kern="1200">
                <a:solidFill>
                  <a:schemeClr val="tx1"/>
                </a:solidFill>
                <a:latin typeface="+mj-lt"/>
                <a:ea typeface="+mj-ea"/>
                <a:cs typeface="+mj-cs"/>
              </a:defRPr>
            </a:lvl1pPr>
          </a:lstStyle>
          <a:p>
            <a:pPr algn="l"/>
            <a:r>
              <a:rPr lang="en-US" sz="6000" dirty="0"/>
              <a:t>Gene Evaluations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488E76-F6B2-DE71-2A5E-498B3E1F91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565358-35ED-D85D-ED92-A989F391B4B0}"/>
              </a:ext>
            </a:extLst>
          </p:cNvPr>
          <p:cNvSpPr>
            <a:spLocks noGrp="1"/>
          </p:cNvSpPr>
          <p:nvPr>
            <p:ph type="title"/>
          </p:nvPr>
        </p:nvSpPr>
        <p:spPr/>
        <p:txBody>
          <a:bodyPr>
            <a:normAutofit/>
          </a:bodyPr>
          <a:lstStyle/>
          <a:p>
            <a:pPr algn="ctr"/>
            <a:r>
              <a:rPr lang="en-US" sz="5400" dirty="0">
                <a:latin typeface="Arial" panose="020B0604020202020204" pitchFamily="34" charset="0"/>
                <a:cs typeface="Arial" panose="020B0604020202020204" pitchFamily="34" charset="0"/>
              </a:rPr>
              <a:t>Guiding Principles</a:t>
            </a:r>
          </a:p>
        </p:txBody>
      </p:sp>
      <p:sp>
        <p:nvSpPr>
          <p:cNvPr id="3" name="Content Placeholder 2">
            <a:extLst>
              <a:ext uri="{FF2B5EF4-FFF2-40B4-BE49-F238E27FC236}">
                <a16:creationId xmlns:a16="http://schemas.microsoft.com/office/drawing/2014/main" id="{D1BF8CA6-5E3D-EAB5-90D0-32CB180DBBFB}"/>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1952930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D5FF">
            <a:alpha val="50196"/>
          </a:srgbClr>
        </a:solidFill>
        <a:effectLst/>
      </p:bgPr>
    </p:bg>
    <p:spTree>
      <p:nvGrpSpPr>
        <p:cNvPr id="1" name=""/>
        <p:cNvGrpSpPr/>
        <p:nvPr/>
      </p:nvGrpSpPr>
      <p:grpSpPr>
        <a:xfrm>
          <a:off x="0" y="0"/>
          <a:ext cx="0" cy="0"/>
          <a:chOff x="0" y="0"/>
          <a:chExt cx="0" cy="0"/>
        </a:xfrm>
      </p:grpSpPr>
      <p:pic>
        <p:nvPicPr>
          <p:cNvPr id="1030" name="Picture 6">
            <a:extLst>
              <a:ext uri="{FF2B5EF4-FFF2-40B4-BE49-F238E27FC236}">
                <a16:creationId xmlns:a16="http://schemas.microsoft.com/office/drawing/2014/main" id="{42D837E6-BC9F-D2E5-0965-B05A4C4AC6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75869" cy="56261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FD239313-540A-0F37-A333-BF7D29B714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2382" y="2143579"/>
            <a:ext cx="6789618" cy="47144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91282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38D31F-E679-A4A8-E24C-BC7926E0E38C}"/>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DF1DBE49-D2D4-F9CE-5389-87D13B5E27C4}"/>
              </a:ext>
            </a:extLst>
          </p:cNvPr>
          <p:cNvPicPr>
            <a:picLocks noChangeAspect="1"/>
          </p:cNvPicPr>
          <p:nvPr/>
        </p:nvPicPr>
        <p:blipFill>
          <a:blip r:embed="rId2"/>
          <a:srcRect/>
          <a:stretch/>
        </p:blipFill>
        <p:spPr>
          <a:xfrm>
            <a:off x="1954700" y="309737"/>
            <a:ext cx="10137548" cy="6444337"/>
          </a:xfrm>
          <a:prstGeom prst="rect">
            <a:avLst/>
          </a:prstGeom>
        </p:spPr>
      </p:pic>
      <p:cxnSp>
        <p:nvCxnSpPr>
          <p:cNvPr id="9" name="Straight Arrow Connector 8">
            <a:extLst>
              <a:ext uri="{FF2B5EF4-FFF2-40B4-BE49-F238E27FC236}">
                <a16:creationId xmlns:a16="http://schemas.microsoft.com/office/drawing/2014/main" id="{8FF245A9-AEDF-45AB-18E5-EC28CAC5D70B}"/>
              </a:ext>
            </a:extLst>
          </p:cNvPr>
          <p:cNvCxnSpPr>
            <a:cxnSpLocks/>
          </p:cNvCxnSpPr>
          <p:nvPr/>
        </p:nvCxnSpPr>
        <p:spPr>
          <a:xfrm>
            <a:off x="795582" y="4902022"/>
            <a:ext cx="108336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CF822458-45E3-4EAC-D689-87460BB828CC}"/>
              </a:ext>
            </a:extLst>
          </p:cNvPr>
          <p:cNvSpPr txBox="1"/>
          <p:nvPr/>
        </p:nvSpPr>
        <p:spPr>
          <a:xfrm>
            <a:off x="99752" y="4448436"/>
            <a:ext cx="1936865" cy="369332"/>
          </a:xfrm>
          <a:prstGeom prst="rect">
            <a:avLst/>
          </a:prstGeom>
          <a:noFill/>
        </p:spPr>
        <p:txBody>
          <a:bodyPr wrap="square" rtlCol="0">
            <a:spAutoFit/>
          </a:bodyPr>
          <a:lstStyle/>
          <a:p>
            <a:r>
              <a:rPr lang="en-US" dirty="0" err="1"/>
              <a:t>QuinnAvery_Draft</a:t>
            </a:r>
            <a:endParaRPr lang="en-US" dirty="0"/>
          </a:p>
        </p:txBody>
      </p:sp>
    </p:spTree>
    <p:extLst>
      <p:ext uri="{BB962C8B-B14F-4D97-AF65-F5344CB8AC3E}">
        <p14:creationId xmlns:p14="http://schemas.microsoft.com/office/powerpoint/2010/main" val="10761646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6000" dirty="0"/>
              <a:t>Gene Evaluations</a:t>
            </a:r>
          </a:p>
        </p:txBody>
      </p:sp>
      <p:sp>
        <p:nvSpPr>
          <p:cNvPr id="3" name="Content Placeholder 2"/>
          <p:cNvSpPr>
            <a:spLocks noGrp="1"/>
          </p:cNvSpPr>
          <p:nvPr>
            <p:ph idx="1"/>
          </p:nvPr>
        </p:nvSpPr>
        <p:spPr>
          <a:xfrm>
            <a:off x="1422400" y="1457263"/>
            <a:ext cx="10972800" cy="4525963"/>
          </a:xfrm>
        </p:spPr>
        <p:txBody>
          <a:bodyPr>
            <a:normAutofit/>
          </a:bodyPr>
          <a:lstStyle/>
          <a:p>
            <a:pPr marL="0" indent="0">
              <a:buNone/>
            </a:pPr>
            <a:r>
              <a:rPr lang="en-US" sz="4000" dirty="0"/>
              <a:t>For each feature we have 3 questions.</a:t>
            </a:r>
          </a:p>
          <a:p>
            <a:r>
              <a:rPr lang="en-US" sz="4000" dirty="0"/>
              <a:t>Is it a gene?</a:t>
            </a:r>
          </a:p>
          <a:p>
            <a:r>
              <a:rPr lang="en-US" sz="4000" dirty="0"/>
              <a:t>What is its start?</a:t>
            </a:r>
          </a:p>
          <a:p>
            <a:r>
              <a:rPr lang="en-US" sz="4000" dirty="0"/>
              <a:t>What is its function?</a:t>
            </a:r>
          </a:p>
        </p:txBody>
      </p:sp>
      <p:sp>
        <p:nvSpPr>
          <p:cNvPr id="4" name="TextBox 3">
            <a:extLst>
              <a:ext uri="{FF2B5EF4-FFF2-40B4-BE49-F238E27FC236}">
                <a16:creationId xmlns:a16="http://schemas.microsoft.com/office/drawing/2014/main" id="{CA1A1D93-D7A4-8BCD-CC0B-39EE42CBD1BD}"/>
              </a:ext>
            </a:extLst>
          </p:cNvPr>
          <p:cNvSpPr txBox="1"/>
          <p:nvPr/>
        </p:nvSpPr>
        <p:spPr>
          <a:xfrm>
            <a:off x="1422400" y="5031405"/>
            <a:ext cx="10080324" cy="707886"/>
          </a:xfrm>
          <a:prstGeom prst="rect">
            <a:avLst/>
          </a:prstGeom>
          <a:noFill/>
        </p:spPr>
        <p:txBody>
          <a:bodyPr wrap="none" rtlCol="0">
            <a:spAutoFit/>
          </a:bodyPr>
          <a:lstStyle/>
          <a:p>
            <a:r>
              <a:rPr lang="en-US" sz="4000" dirty="0"/>
              <a:t>For each question, what is the supporting data?</a:t>
            </a:r>
          </a:p>
        </p:txBody>
      </p:sp>
    </p:spTree>
    <p:extLst>
      <p:ext uri="{BB962C8B-B14F-4D97-AF65-F5344CB8AC3E}">
        <p14:creationId xmlns:p14="http://schemas.microsoft.com/office/powerpoint/2010/main" val="14804797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0357" y="1300753"/>
            <a:ext cx="8458200" cy="1266824"/>
          </a:xfrm>
        </p:spPr>
        <p:txBody>
          <a:bodyPr>
            <a:noAutofit/>
          </a:bodyPr>
          <a:lstStyle/>
          <a:p>
            <a:r>
              <a:rPr lang="en-US" sz="4000" b="1" dirty="0"/>
              <a:t>Supporting Data #1:  Coding Potential</a:t>
            </a:r>
            <a:br>
              <a:rPr lang="en-US" b="1" dirty="0"/>
            </a:br>
            <a:r>
              <a:rPr lang="en-US" b="1" dirty="0"/>
              <a:t>Glimmer and </a:t>
            </a:r>
            <a:r>
              <a:rPr lang="en-US" b="1" dirty="0" err="1"/>
              <a:t>GeneMark</a:t>
            </a:r>
            <a:endParaRPr lang="en-US" b="1" dirty="0"/>
          </a:p>
        </p:txBody>
      </p:sp>
      <p:sp>
        <p:nvSpPr>
          <p:cNvPr id="3" name="Content Placeholder 2"/>
          <p:cNvSpPr>
            <a:spLocks noGrp="1"/>
          </p:cNvSpPr>
          <p:nvPr>
            <p:ph idx="1"/>
          </p:nvPr>
        </p:nvSpPr>
        <p:spPr>
          <a:xfrm>
            <a:off x="1988095" y="2616200"/>
            <a:ext cx="8458200" cy="3886200"/>
          </a:xfrm>
        </p:spPr>
        <p:txBody>
          <a:bodyPr>
            <a:normAutofit/>
          </a:bodyPr>
          <a:lstStyle/>
          <a:p>
            <a:r>
              <a:rPr lang="en-US" sz="3500" dirty="0"/>
              <a:t>Use Hidden Markov Models to identify coding potential</a:t>
            </a:r>
          </a:p>
          <a:p>
            <a:r>
              <a:rPr lang="en-US" sz="3500" dirty="0"/>
              <a:t>Use </a:t>
            </a:r>
            <a:r>
              <a:rPr lang="en-US" sz="3500" b="1" dirty="0"/>
              <a:t>a sample </a:t>
            </a:r>
            <a:r>
              <a:rPr lang="en-US" sz="3500" dirty="0"/>
              <a:t>of the genome</a:t>
            </a:r>
          </a:p>
          <a:p>
            <a:r>
              <a:rPr lang="en-US" sz="3500" dirty="0"/>
              <a:t>Identify longest ORFS in that sample</a:t>
            </a:r>
          </a:p>
          <a:p>
            <a:r>
              <a:rPr lang="en-US" sz="3500" dirty="0"/>
              <a:t>Calculate patterns in the nucleotides:  </a:t>
            </a:r>
          </a:p>
          <a:p>
            <a:pPr marL="857229" lvl="2" indent="0">
              <a:buNone/>
            </a:pPr>
            <a:r>
              <a:rPr lang="en-US" sz="3500" dirty="0"/>
              <a:t>2 at a time, 4 at a time</a:t>
            </a:r>
          </a:p>
        </p:txBody>
      </p:sp>
      <p:sp>
        <p:nvSpPr>
          <p:cNvPr id="4" name="TextBox 3">
            <a:extLst>
              <a:ext uri="{FF2B5EF4-FFF2-40B4-BE49-F238E27FC236}">
                <a16:creationId xmlns:a16="http://schemas.microsoft.com/office/drawing/2014/main" id="{679A1BEA-86E4-C99A-93F6-8C5355BBBA27}"/>
              </a:ext>
            </a:extLst>
          </p:cNvPr>
          <p:cNvSpPr txBox="1"/>
          <p:nvPr/>
        </p:nvSpPr>
        <p:spPr>
          <a:xfrm>
            <a:off x="1727200" y="76201"/>
            <a:ext cx="6096000" cy="830997"/>
          </a:xfrm>
          <a:prstGeom prst="rect">
            <a:avLst/>
          </a:prstGeom>
          <a:noFill/>
        </p:spPr>
        <p:txBody>
          <a:bodyPr wrap="square" rtlCol="0">
            <a:spAutoFit/>
          </a:bodyPr>
          <a:lstStyle/>
          <a:p>
            <a:r>
              <a:rPr lang="en-US" sz="4800" dirty="0"/>
              <a:t>Is it a gene?</a:t>
            </a:r>
          </a:p>
        </p:txBody>
      </p:sp>
    </p:spTree>
    <p:extLst>
      <p:ext uri="{BB962C8B-B14F-4D97-AF65-F5344CB8AC3E}">
        <p14:creationId xmlns:p14="http://schemas.microsoft.com/office/powerpoint/2010/main" val="24466848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6BBE5-C6CB-36B2-727E-C83E833A594B}"/>
              </a:ext>
            </a:extLst>
          </p:cNvPr>
          <p:cNvSpPr>
            <a:spLocks noGrp="1"/>
          </p:cNvSpPr>
          <p:nvPr>
            <p:ph type="title"/>
          </p:nvPr>
        </p:nvSpPr>
        <p:spPr>
          <a:xfrm>
            <a:off x="609600" y="65429"/>
            <a:ext cx="10972800" cy="1143000"/>
          </a:xfrm>
        </p:spPr>
        <p:txBody>
          <a:bodyPr>
            <a:normAutofit/>
          </a:bodyPr>
          <a:lstStyle/>
          <a:p>
            <a:pPr algn="l"/>
            <a:r>
              <a:rPr lang="en-US" b="1" dirty="0"/>
              <a:t>Supporting Data #2:  Refinement/Review</a:t>
            </a:r>
          </a:p>
        </p:txBody>
      </p:sp>
      <p:sp>
        <p:nvSpPr>
          <p:cNvPr id="3" name="Content Placeholder 2">
            <a:extLst>
              <a:ext uri="{FF2B5EF4-FFF2-40B4-BE49-F238E27FC236}">
                <a16:creationId xmlns:a16="http://schemas.microsoft.com/office/drawing/2014/main" id="{02AC6F0C-B133-A836-3CEB-BCE9CEDF3B4C}"/>
              </a:ext>
            </a:extLst>
          </p:cNvPr>
          <p:cNvSpPr>
            <a:spLocks noGrp="1"/>
          </p:cNvSpPr>
          <p:nvPr>
            <p:ph idx="1"/>
          </p:nvPr>
        </p:nvSpPr>
        <p:spPr>
          <a:xfrm>
            <a:off x="609600" y="1166018"/>
            <a:ext cx="11379200" cy="5417343"/>
          </a:xfrm>
        </p:spPr>
        <p:txBody>
          <a:bodyPr>
            <a:normAutofit fontScale="85000" lnSpcReduction="20000"/>
          </a:bodyPr>
          <a:lstStyle/>
          <a:p>
            <a:r>
              <a:rPr lang="en-US" sz="3733" dirty="0"/>
              <a:t>DNA Master – our genome editor</a:t>
            </a:r>
          </a:p>
          <a:p>
            <a:r>
              <a:rPr lang="en-US" sz="3733" dirty="0">
                <a:solidFill>
                  <a:schemeClr val="bg1">
                    <a:lumMod val="50000"/>
                  </a:schemeClr>
                </a:solidFill>
              </a:rPr>
              <a:t>Draft Annotation</a:t>
            </a:r>
          </a:p>
          <a:p>
            <a:pPr lvl="1"/>
            <a:r>
              <a:rPr lang="en-US" sz="3733" dirty="0">
                <a:solidFill>
                  <a:schemeClr val="bg1">
                    <a:lumMod val="50000"/>
                  </a:schemeClr>
                </a:solidFill>
              </a:rPr>
              <a:t>Glimmer</a:t>
            </a:r>
          </a:p>
          <a:p>
            <a:pPr lvl="1"/>
            <a:r>
              <a:rPr lang="en-US" sz="3733" dirty="0" err="1">
                <a:solidFill>
                  <a:schemeClr val="bg1">
                    <a:lumMod val="50000"/>
                  </a:schemeClr>
                </a:solidFill>
              </a:rPr>
              <a:t>GeneMark</a:t>
            </a:r>
            <a:endParaRPr lang="en-US" sz="3733" dirty="0">
              <a:solidFill>
                <a:schemeClr val="bg1">
                  <a:lumMod val="50000"/>
                </a:schemeClr>
              </a:solidFill>
            </a:endParaRPr>
          </a:p>
          <a:p>
            <a:r>
              <a:rPr lang="en-US" sz="3733" dirty="0"/>
              <a:t>Refinement of Draft Annotation</a:t>
            </a:r>
          </a:p>
          <a:p>
            <a:pPr lvl="1"/>
            <a:r>
              <a:rPr lang="en-US" sz="3733" dirty="0"/>
              <a:t>Blast</a:t>
            </a:r>
          </a:p>
          <a:p>
            <a:pPr lvl="2"/>
            <a:r>
              <a:rPr lang="en-US" sz="3733" dirty="0"/>
              <a:t>NCBI</a:t>
            </a:r>
          </a:p>
          <a:p>
            <a:pPr lvl="2"/>
            <a:r>
              <a:rPr lang="en-US" sz="3733" dirty="0" err="1"/>
              <a:t>PhagesDB</a:t>
            </a:r>
            <a:endParaRPr lang="en-US" sz="3733" dirty="0"/>
          </a:p>
          <a:p>
            <a:pPr lvl="1"/>
            <a:r>
              <a:rPr lang="en-US" sz="3733" dirty="0" err="1"/>
              <a:t>HHPred</a:t>
            </a:r>
            <a:r>
              <a:rPr lang="en-US" sz="3733" dirty="0"/>
              <a:t> Suite – </a:t>
            </a:r>
            <a:r>
              <a:rPr lang="en-US" sz="3733"/>
              <a:t>what database </a:t>
            </a:r>
            <a:r>
              <a:rPr lang="en-US" sz="3733" dirty="0"/>
              <a:t>hits?</a:t>
            </a:r>
          </a:p>
          <a:p>
            <a:pPr lvl="1"/>
            <a:r>
              <a:rPr lang="en-US" sz="3733" dirty="0"/>
              <a:t>Comparative Data</a:t>
            </a:r>
          </a:p>
          <a:p>
            <a:pPr lvl="2"/>
            <a:r>
              <a:rPr lang="en-US" sz="3733" dirty="0" err="1"/>
              <a:t>Phamerator</a:t>
            </a:r>
            <a:endParaRPr lang="en-US" sz="3733" dirty="0"/>
          </a:p>
          <a:p>
            <a:pPr lvl="2"/>
            <a:r>
              <a:rPr lang="en-US" sz="3733" dirty="0" err="1"/>
              <a:t>Starterator</a:t>
            </a:r>
            <a:endParaRPr lang="en-US" sz="3733" dirty="0"/>
          </a:p>
          <a:p>
            <a:endParaRPr lang="en-US" dirty="0"/>
          </a:p>
        </p:txBody>
      </p:sp>
    </p:spTree>
    <p:extLst>
      <p:ext uri="{BB962C8B-B14F-4D97-AF65-F5344CB8AC3E}">
        <p14:creationId xmlns:p14="http://schemas.microsoft.com/office/powerpoint/2010/main" val="13301107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134F00-4CFD-2146-9D8F-DB58D5731BAF}"/>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49EE1EEE-1063-9248-0E0C-FC6C5F31CF80}"/>
              </a:ext>
            </a:extLst>
          </p:cNvPr>
          <p:cNvPicPr>
            <a:picLocks noChangeAspect="1"/>
          </p:cNvPicPr>
          <p:nvPr/>
        </p:nvPicPr>
        <p:blipFill>
          <a:blip r:embed="rId2"/>
          <a:srcRect/>
          <a:stretch/>
        </p:blipFill>
        <p:spPr>
          <a:xfrm>
            <a:off x="1860550" y="936372"/>
            <a:ext cx="7772400" cy="4533900"/>
          </a:xfrm>
          <a:prstGeom prst="rect">
            <a:avLst/>
          </a:prstGeom>
        </p:spPr>
      </p:pic>
      <p:sp>
        <p:nvSpPr>
          <p:cNvPr id="5" name="Oval 4">
            <a:extLst>
              <a:ext uri="{FF2B5EF4-FFF2-40B4-BE49-F238E27FC236}">
                <a16:creationId xmlns:a16="http://schemas.microsoft.com/office/drawing/2014/main" id="{1E8B0A43-8C0C-5621-F0E4-4CD258116E76}"/>
              </a:ext>
            </a:extLst>
          </p:cNvPr>
          <p:cNvSpPr/>
          <p:nvPr/>
        </p:nvSpPr>
        <p:spPr>
          <a:xfrm>
            <a:off x="1757419" y="1531078"/>
            <a:ext cx="4432852" cy="755374"/>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67677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972733" y="76200"/>
            <a:ext cx="8229600" cy="1143000"/>
          </a:xfrm>
        </p:spPr>
        <p:txBody>
          <a:bodyPr/>
          <a:lstStyle/>
          <a:p>
            <a:r>
              <a:rPr lang="en-US" dirty="0"/>
              <a:t>Blast Comparisons</a:t>
            </a:r>
          </a:p>
        </p:txBody>
      </p:sp>
      <p:pic>
        <p:nvPicPr>
          <p:cNvPr id="2" name="Picture 1"/>
          <p:cNvPicPr>
            <a:picLocks noChangeAspect="1"/>
          </p:cNvPicPr>
          <p:nvPr/>
        </p:nvPicPr>
        <p:blipFill>
          <a:blip r:embed="rId2"/>
          <a:srcRect/>
          <a:stretch/>
        </p:blipFill>
        <p:spPr>
          <a:xfrm>
            <a:off x="3429000" y="1586003"/>
            <a:ext cx="5181600" cy="4558780"/>
          </a:xfrm>
          <a:prstGeom prst="rect">
            <a:avLst/>
          </a:prstGeom>
        </p:spPr>
      </p:pic>
    </p:spTree>
    <p:extLst>
      <p:ext uri="{BB962C8B-B14F-4D97-AF65-F5344CB8AC3E}">
        <p14:creationId xmlns:p14="http://schemas.microsoft.com/office/powerpoint/2010/main" val="17350879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B708CCF-B1FA-3F5D-5CA9-D90A7AE3B498}"/>
              </a:ext>
            </a:extLst>
          </p:cNvPr>
          <p:cNvPicPr>
            <a:picLocks noChangeAspect="1"/>
          </p:cNvPicPr>
          <p:nvPr/>
        </p:nvPicPr>
        <p:blipFill>
          <a:blip r:embed="rId2"/>
          <a:srcRect/>
          <a:stretch/>
        </p:blipFill>
        <p:spPr>
          <a:xfrm>
            <a:off x="2209800" y="784152"/>
            <a:ext cx="7772400" cy="5066916"/>
          </a:xfrm>
          <a:prstGeom prst="rect">
            <a:avLst/>
          </a:prstGeom>
        </p:spPr>
      </p:pic>
    </p:spTree>
    <p:extLst>
      <p:ext uri="{BB962C8B-B14F-4D97-AF65-F5344CB8AC3E}">
        <p14:creationId xmlns:p14="http://schemas.microsoft.com/office/powerpoint/2010/main" val="18702802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rcRect/>
          <a:stretch/>
        </p:blipFill>
        <p:spPr>
          <a:xfrm>
            <a:off x="1905002" y="576382"/>
            <a:ext cx="8364311" cy="5705234"/>
          </a:xfrm>
          <a:prstGeom prst="rect">
            <a:avLst/>
          </a:prstGeom>
        </p:spPr>
      </p:pic>
    </p:spTree>
    <p:extLst>
      <p:ext uri="{BB962C8B-B14F-4D97-AF65-F5344CB8AC3E}">
        <p14:creationId xmlns:p14="http://schemas.microsoft.com/office/powerpoint/2010/main" val="27100919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rcRect/>
          <a:stretch/>
        </p:blipFill>
        <p:spPr>
          <a:xfrm>
            <a:off x="2890386" y="240930"/>
            <a:ext cx="6232831" cy="6412534"/>
          </a:xfrm>
          <a:prstGeom prst="rect">
            <a:avLst/>
          </a:prstGeom>
        </p:spPr>
      </p:pic>
    </p:spTree>
    <p:extLst>
      <p:ext uri="{BB962C8B-B14F-4D97-AF65-F5344CB8AC3E}">
        <p14:creationId xmlns:p14="http://schemas.microsoft.com/office/powerpoint/2010/main" val="40685558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85DB9BB-E992-7F0A-333A-6448108316D8}"/>
              </a:ext>
            </a:extLst>
          </p:cNvPr>
          <p:cNvPicPr>
            <a:picLocks noChangeAspect="1"/>
          </p:cNvPicPr>
          <p:nvPr/>
        </p:nvPicPr>
        <p:blipFill>
          <a:blip r:embed="rId2"/>
          <a:srcRect/>
          <a:stretch/>
        </p:blipFill>
        <p:spPr>
          <a:xfrm>
            <a:off x="1860550" y="936372"/>
            <a:ext cx="7772400" cy="4533900"/>
          </a:xfrm>
          <a:prstGeom prst="rect">
            <a:avLst/>
          </a:prstGeom>
        </p:spPr>
      </p:pic>
      <p:sp>
        <p:nvSpPr>
          <p:cNvPr id="5" name="Oval 4">
            <a:extLst>
              <a:ext uri="{FF2B5EF4-FFF2-40B4-BE49-F238E27FC236}">
                <a16:creationId xmlns:a16="http://schemas.microsoft.com/office/drawing/2014/main" id="{9A1A1860-0F04-23D5-CB7B-0D30CAD317EA}"/>
              </a:ext>
            </a:extLst>
          </p:cNvPr>
          <p:cNvSpPr/>
          <p:nvPr/>
        </p:nvSpPr>
        <p:spPr>
          <a:xfrm>
            <a:off x="1798983" y="1063487"/>
            <a:ext cx="4432852" cy="755374"/>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585577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7A0D4-9347-0158-2D0B-AAF37CDCEB56}"/>
              </a:ext>
            </a:extLst>
          </p:cNvPr>
          <p:cNvSpPr>
            <a:spLocks noGrp="1"/>
          </p:cNvSpPr>
          <p:nvPr>
            <p:ph type="title"/>
          </p:nvPr>
        </p:nvSpPr>
        <p:spPr/>
        <p:txBody>
          <a:bodyPr>
            <a:normAutofit/>
          </a:bodyPr>
          <a:lstStyle/>
          <a:p>
            <a:pPr algn="ctr"/>
            <a:r>
              <a:rPr lang="en-US" sz="5400" dirty="0">
                <a:latin typeface="Arial" panose="020B0604020202020204" pitchFamily="34" charset="0"/>
                <a:cs typeface="Arial" panose="020B0604020202020204" pitchFamily="34" charset="0"/>
              </a:rPr>
              <a:t>Guiding Principles</a:t>
            </a:r>
          </a:p>
        </p:txBody>
      </p:sp>
      <p:sp>
        <p:nvSpPr>
          <p:cNvPr id="3" name="Content Placeholder 2">
            <a:extLst>
              <a:ext uri="{FF2B5EF4-FFF2-40B4-BE49-F238E27FC236}">
                <a16:creationId xmlns:a16="http://schemas.microsoft.com/office/drawing/2014/main" id="{F09B3785-0542-25BA-C423-9A422C38CB21}"/>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9877830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rcRect/>
          <a:stretch/>
        </p:blipFill>
        <p:spPr>
          <a:xfrm>
            <a:off x="1703166" y="661103"/>
            <a:ext cx="8785667" cy="5511762"/>
          </a:xfrm>
          <a:prstGeom prst="rect">
            <a:avLst/>
          </a:prstGeom>
        </p:spPr>
      </p:pic>
    </p:spTree>
    <p:extLst>
      <p:ext uri="{BB962C8B-B14F-4D97-AF65-F5344CB8AC3E}">
        <p14:creationId xmlns:p14="http://schemas.microsoft.com/office/powerpoint/2010/main" val="22414754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rcRect/>
          <a:stretch/>
        </p:blipFill>
        <p:spPr>
          <a:xfrm>
            <a:off x="1956381" y="292465"/>
            <a:ext cx="7721541" cy="6348288"/>
          </a:xfrm>
          <a:prstGeom prst="rect">
            <a:avLst/>
          </a:prstGeom>
        </p:spPr>
      </p:pic>
    </p:spTree>
    <p:extLst>
      <p:ext uri="{BB962C8B-B14F-4D97-AF65-F5344CB8AC3E}">
        <p14:creationId xmlns:p14="http://schemas.microsoft.com/office/powerpoint/2010/main" val="15413835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rcRect/>
          <a:stretch/>
        </p:blipFill>
        <p:spPr>
          <a:xfrm>
            <a:off x="769930" y="236688"/>
            <a:ext cx="7522805" cy="6184894"/>
          </a:xfrm>
          <a:prstGeom prst="rect">
            <a:avLst/>
          </a:prstGeom>
        </p:spPr>
      </p:pic>
    </p:spTree>
    <p:extLst>
      <p:ext uri="{BB962C8B-B14F-4D97-AF65-F5344CB8AC3E}">
        <p14:creationId xmlns:p14="http://schemas.microsoft.com/office/powerpoint/2010/main" val="8104970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rcRect/>
          <a:stretch/>
        </p:blipFill>
        <p:spPr>
          <a:xfrm>
            <a:off x="2650694" y="136614"/>
            <a:ext cx="6358224" cy="6645882"/>
          </a:xfrm>
          <a:prstGeom prst="rect">
            <a:avLst/>
          </a:prstGeom>
        </p:spPr>
      </p:pic>
    </p:spTree>
    <p:extLst>
      <p:ext uri="{BB962C8B-B14F-4D97-AF65-F5344CB8AC3E}">
        <p14:creationId xmlns:p14="http://schemas.microsoft.com/office/powerpoint/2010/main" val="4916180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Phamerator</a:t>
            </a:r>
            <a:r>
              <a:rPr lang="en-US" dirty="0"/>
              <a:t> map</a:t>
            </a:r>
          </a:p>
        </p:txBody>
      </p:sp>
      <p:pic>
        <p:nvPicPr>
          <p:cNvPr id="6" name="Picture 5"/>
          <p:cNvPicPr>
            <a:picLocks noChangeAspect="1"/>
          </p:cNvPicPr>
          <p:nvPr/>
        </p:nvPicPr>
        <p:blipFill>
          <a:blip r:embed="rId2"/>
          <a:srcRect/>
          <a:stretch/>
        </p:blipFill>
        <p:spPr>
          <a:xfrm>
            <a:off x="2000836" y="1465420"/>
            <a:ext cx="6879266" cy="5120311"/>
          </a:xfrm>
          <a:prstGeom prst="rect">
            <a:avLst/>
          </a:prstGeom>
        </p:spPr>
      </p:pic>
    </p:spTree>
    <p:extLst>
      <p:ext uri="{BB962C8B-B14F-4D97-AF65-F5344CB8AC3E}">
        <p14:creationId xmlns:p14="http://schemas.microsoft.com/office/powerpoint/2010/main" val="18315920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8B509-54A4-D340-AD61-61CABCA1B7C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8965C87-8764-273D-4F59-F4764C78A17B}"/>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7129370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BE10B-6483-1E2C-A4A9-F65AEA824A05}"/>
              </a:ext>
            </a:extLst>
          </p:cNvPr>
          <p:cNvSpPr>
            <a:spLocks noGrp="1"/>
          </p:cNvSpPr>
          <p:nvPr>
            <p:ph type="title"/>
          </p:nvPr>
        </p:nvSpPr>
        <p:spPr/>
        <p:txBody>
          <a:bodyPr/>
          <a:lstStyle/>
          <a:p>
            <a:r>
              <a:rPr lang="en-US" dirty="0"/>
              <a:t>What is its start?</a:t>
            </a:r>
          </a:p>
        </p:txBody>
      </p:sp>
      <p:sp>
        <p:nvSpPr>
          <p:cNvPr id="3" name="Content Placeholder 2">
            <a:extLst>
              <a:ext uri="{FF2B5EF4-FFF2-40B4-BE49-F238E27FC236}">
                <a16:creationId xmlns:a16="http://schemas.microsoft.com/office/drawing/2014/main" id="{6EB0F89C-8868-647C-1230-ECB994715E95}"/>
              </a:ext>
            </a:extLst>
          </p:cNvPr>
          <p:cNvSpPr>
            <a:spLocks noGrp="1"/>
          </p:cNvSpPr>
          <p:nvPr>
            <p:ph idx="1"/>
          </p:nvPr>
        </p:nvSpPr>
        <p:spPr/>
        <p:txBody>
          <a:bodyPr/>
          <a:lstStyle/>
          <a:p>
            <a:r>
              <a:rPr lang="en-US" dirty="0"/>
              <a:t>Guiding Principles</a:t>
            </a:r>
          </a:p>
          <a:p>
            <a:r>
              <a:rPr lang="en-US" dirty="0"/>
              <a:t>Pham alignments (</a:t>
            </a:r>
            <a:r>
              <a:rPr lang="en-US" dirty="0" err="1"/>
              <a:t>blastP</a:t>
            </a:r>
            <a:r>
              <a:rPr lang="en-US" dirty="0"/>
              <a:t>)</a:t>
            </a:r>
          </a:p>
          <a:p>
            <a:r>
              <a:rPr lang="en-US" dirty="0" err="1"/>
              <a:t>Starterator</a:t>
            </a:r>
            <a:endParaRPr lang="en-US" dirty="0"/>
          </a:p>
        </p:txBody>
      </p:sp>
    </p:spTree>
    <p:extLst>
      <p:ext uri="{BB962C8B-B14F-4D97-AF65-F5344CB8AC3E}">
        <p14:creationId xmlns:p14="http://schemas.microsoft.com/office/powerpoint/2010/main" val="10452675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Starterator</a:t>
            </a:r>
            <a:r>
              <a:rPr lang="en-US" dirty="0"/>
              <a:t> data</a:t>
            </a:r>
          </a:p>
        </p:txBody>
      </p:sp>
      <p:pic>
        <p:nvPicPr>
          <p:cNvPr id="6" name="Picture 5"/>
          <p:cNvPicPr>
            <a:picLocks noChangeAspect="1"/>
          </p:cNvPicPr>
          <p:nvPr/>
        </p:nvPicPr>
        <p:blipFill>
          <a:blip r:embed="rId2"/>
          <a:srcRect/>
          <a:stretch/>
        </p:blipFill>
        <p:spPr>
          <a:xfrm>
            <a:off x="447850" y="1328755"/>
            <a:ext cx="3981100" cy="5054194"/>
          </a:xfrm>
          <a:prstGeom prst="rect">
            <a:avLst/>
          </a:prstGeom>
        </p:spPr>
      </p:pic>
      <p:pic>
        <p:nvPicPr>
          <p:cNvPr id="7" name="Picture 6"/>
          <p:cNvPicPr>
            <a:picLocks noChangeAspect="1"/>
          </p:cNvPicPr>
          <p:nvPr/>
        </p:nvPicPr>
        <p:blipFill>
          <a:blip r:embed="rId3"/>
          <a:srcRect/>
          <a:stretch/>
        </p:blipFill>
        <p:spPr>
          <a:xfrm>
            <a:off x="5696641" y="758501"/>
            <a:ext cx="3981100" cy="5054194"/>
          </a:xfrm>
          <a:prstGeom prst="rect">
            <a:avLst/>
          </a:prstGeom>
        </p:spPr>
      </p:pic>
      <p:pic>
        <p:nvPicPr>
          <p:cNvPr id="3" name="Picture 2">
            <a:extLst>
              <a:ext uri="{FF2B5EF4-FFF2-40B4-BE49-F238E27FC236}">
                <a16:creationId xmlns:a16="http://schemas.microsoft.com/office/drawing/2014/main" id="{ECFAA152-F61A-7FD5-E5AC-F84057BC2A29}"/>
              </a:ext>
            </a:extLst>
          </p:cNvPr>
          <p:cNvPicPr>
            <a:picLocks noChangeAspect="1"/>
          </p:cNvPicPr>
          <p:nvPr/>
        </p:nvPicPr>
        <p:blipFill>
          <a:blip r:embed="rId4"/>
          <a:stretch>
            <a:fillRect/>
          </a:stretch>
        </p:blipFill>
        <p:spPr>
          <a:xfrm>
            <a:off x="5672381" y="5552199"/>
            <a:ext cx="4181341" cy="653872"/>
          </a:xfrm>
          <a:prstGeom prst="rect">
            <a:avLst/>
          </a:prstGeom>
        </p:spPr>
      </p:pic>
      <p:sp>
        <p:nvSpPr>
          <p:cNvPr id="5" name="TextBox 4">
            <a:extLst>
              <a:ext uri="{FF2B5EF4-FFF2-40B4-BE49-F238E27FC236}">
                <a16:creationId xmlns:a16="http://schemas.microsoft.com/office/drawing/2014/main" id="{72072BD5-6AE1-3C49-AFE3-15281BF62237}"/>
              </a:ext>
            </a:extLst>
          </p:cNvPr>
          <p:cNvSpPr txBox="1"/>
          <p:nvPr/>
        </p:nvSpPr>
        <p:spPr>
          <a:xfrm>
            <a:off x="5696641" y="234877"/>
            <a:ext cx="3498874" cy="369332"/>
          </a:xfrm>
          <a:prstGeom prst="rect">
            <a:avLst/>
          </a:prstGeom>
          <a:noFill/>
        </p:spPr>
        <p:txBody>
          <a:bodyPr wrap="square" rtlCol="0">
            <a:spAutoFit/>
          </a:bodyPr>
          <a:lstStyle/>
          <a:p>
            <a:r>
              <a:rPr lang="en-US" dirty="0"/>
              <a:t>For gene 4 (stop 1951)</a:t>
            </a:r>
          </a:p>
        </p:txBody>
      </p:sp>
    </p:spTree>
    <p:extLst>
      <p:ext uri="{BB962C8B-B14F-4D97-AF65-F5344CB8AC3E}">
        <p14:creationId xmlns:p14="http://schemas.microsoft.com/office/powerpoint/2010/main" val="5889762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Tips for DNA Master Files</a:t>
            </a:r>
          </a:p>
        </p:txBody>
      </p:sp>
      <p:sp>
        <p:nvSpPr>
          <p:cNvPr id="3" name="Content Placeholder 2"/>
          <p:cNvSpPr>
            <a:spLocks noGrp="1"/>
          </p:cNvSpPr>
          <p:nvPr>
            <p:ph idx="1"/>
          </p:nvPr>
        </p:nvSpPr>
        <p:spPr/>
        <p:txBody>
          <a:bodyPr/>
          <a:lstStyle/>
          <a:p>
            <a:r>
              <a:rPr lang="en-US" dirty="0"/>
              <a:t>Save .dnam5 file often</a:t>
            </a:r>
          </a:p>
          <a:p>
            <a:r>
              <a:rPr lang="en-US" dirty="0"/>
              <a:t>Save .dnam5 file as a new name.  (Then don’t save the old named one.)</a:t>
            </a:r>
          </a:p>
          <a:p>
            <a:r>
              <a:rPr lang="en-US" dirty="0"/>
              <a:t>If working in a virtual machine, be mindful about closing/shutting down</a:t>
            </a:r>
          </a:p>
          <a:p>
            <a:r>
              <a:rPr lang="en-US" dirty="0"/>
              <a:t>Did I mention to save your files often using a new name?</a:t>
            </a:r>
          </a:p>
        </p:txBody>
      </p:sp>
    </p:spTree>
    <p:extLst>
      <p:ext uri="{BB962C8B-B14F-4D97-AF65-F5344CB8AC3E}">
        <p14:creationId xmlns:p14="http://schemas.microsoft.com/office/powerpoint/2010/main" val="880510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dissolve">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A9C33-641D-B08F-A6F2-95FD5C2BCA7C}"/>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How did we get here?</a:t>
            </a:r>
          </a:p>
        </p:txBody>
      </p:sp>
      <p:sp>
        <p:nvSpPr>
          <p:cNvPr id="3" name="Content Placeholder 2">
            <a:extLst>
              <a:ext uri="{FF2B5EF4-FFF2-40B4-BE49-F238E27FC236}">
                <a16:creationId xmlns:a16="http://schemas.microsoft.com/office/drawing/2014/main" id="{B8BF027F-BF6E-BEC1-606D-E02D8104AE79}"/>
              </a:ext>
            </a:extLst>
          </p:cNvPr>
          <p:cNvSpPr>
            <a:spLocks noGrp="1"/>
          </p:cNvSpPr>
          <p:nvPr>
            <p:ph idx="1"/>
          </p:nvPr>
        </p:nvSpPr>
        <p:spPr>
          <a:xfrm>
            <a:off x="838200" y="1825625"/>
            <a:ext cx="11138210" cy="1052657"/>
          </a:xfrm>
        </p:spPr>
        <p:txBody>
          <a:bodyPr/>
          <a:lstStyle/>
          <a:p>
            <a:r>
              <a:rPr lang="en-US" dirty="0">
                <a:latin typeface="Arial" panose="020B0604020202020204" pitchFamily="34" charset="0"/>
                <a:cs typeface="Arial" panose="020B0604020202020204" pitchFamily="34" charset="0"/>
              </a:rPr>
              <a:t>Once a sequence is </a:t>
            </a:r>
            <a:r>
              <a:rPr lang="en-US" b="1" dirty="0">
                <a:latin typeface="Arial" panose="020B0604020202020204" pitchFamily="34" charset="0"/>
                <a:cs typeface="Arial" panose="020B0604020202020204" pitchFamily="34" charset="0"/>
              </a:rPr>
              <a:t>“finalized”</a:t>
            </a:r>
            <a:r>
              <a:rPr lang="en-US" dirty="0">
                <a:latin typeface="Arial" panose="020B0604020202020204" pitchFamily="34" charset="0"/>
                <a:cs typeface="Arial" panose="020B0604020202020204" pitchFamily="34" charset="0"/>
              </a:rPr>
              <a:t>, an automated draft annotation is sent to </a:t>
            </a:r>
            <a:r>
              <a:rPr lang="en-US" dirty="0" err="1">
                <a:latin typeface="Arial" panose="020B0604020202020204" pitchFamily="34" charset="0"/>
                <a:cs typeface="Arial" panose="020B0604020202020204" pitchFamily="34" charset="0"/>
              </a:rPr>
              <a:t>PDM_utils</a:t>
            </a:r>
            <a:r>
              <a:rPr lang="en-US" dirty="0">
                <a:latin typeface="Arial" panose="020B0604020202020204" pitchFamily="34" charset="0"/>
                <a:cs typeface="Arial" panose="020B0604020202020204" pitchFamily="34" charset="0"/>
              </a:rPr>
              <a:t>.</a:t>
            </a:r>
          </a:p>
        </p:txBody>
      </p:sp>
      <p:pic>
        <p:nvPicPr>
          <p:cNvPr id="5" name="Picture 4" descr="A person smiling for the camera&#10;&#10;Description automatically generated with medium confidence">
            <a:extLst>
              <a:ext uri="{FF2B5EF4-FFF2-40B4-BE49-F238E27FC236}">
                <a16:creationId xmlns:a16="http://schemas.microsoft.com/office/drawing/2014/main" id="{5D5198D6-BF62-9EF0-81A2-5A675208D749}"/>
              </a:ext>
            </a:extLst>
          </p:cNvPr>
          <p:cNvPicPr>
            <a:picLocks noChangeAspect="1"/>
          </p:cNvPicPr>
          <p:nvPr/>
        </p:nvPicPr>
        <p:blipFill>
          <a:blip r:embed="rId2"/>
          <a:stretch>
            <a:fillRect/>
          </a:stretch>
        </p:blipFill>
        <p:spPr>
          <a:xfrm>
            <a:off x="1013709" y="2878282"/>
            <a:ext cx="1885607" cy="2949586"/>
          </a:xfrm>
          <a:prstGeom prst="rect">
            <a:avLst/>
          </a:prstGeom>
        </p:spPr>
      </p:pic>
      <p:sp>
        <p:nvSpPr>
          <p:cNvPr id="6" name="TextBox 5">
            <a:extLst>
              <a:ext uri="{FF2B5EF4-FFF2-40B4-BE49-F238E27FC236}">
                <a16:creationId xmlns:a16="http://schemas.microsoft.com/office/drawing/2014/main" id="{6C12E0D1-3940-BC55-6A3E-0F7EF022F519}"/>
              </a:ext>
            </a:extLst>
          </p:cNvPr>
          <p:cNvSpPr txBox="1"/>
          <p:nvPr/>
        </p:nvSpPr>
        <p:spPr>
          <a:xfrm>
            <a:off x="1013709" y="6130206"/>
            <a:ext cx="1749197"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Steve </a:t>
            </a:r>
            <a:r>
              <a:rPr lang="en-US" dirty="0" err="1">
                <a:latin typeface="Arial" panose="020B0604020202020204" pitchFamily="34" charset="0"/>
                <a:cs typeface="Arial" panose="020B0604020202020204" pitchFamily="34" charset="0"/>
              </a:rPr>
              <a:t>Cresawn</a:t>
            </a:r>
            <a:endParaRPr lang="en-US"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393B77A2-027B-E9AB-DDB5-DAB693651737}"/>
              </a:ext>
            </a:extLst>
          </p:cNvPr>
          <p:cNvSpPr txBox="1"/>
          <p:nvPr/>
        </p:nvSpPr>
        <p:spPr>
          <a:xfrm>
            <a:off x="2899316" y="3227377"/>
            <a:ext cx="5675972" cy="1815882"/>
          </a:xfrm>
          <a:prstGeom prst="rect">
            <a:avLst/>
          </a:prstGeom>
          <a:noFill/>
        </p:spPr>
        <p:txBody>
          <a:bodyPr wrap="square" rtlCol="0">
            <a:spAutoFit/>
          </a:bodyPr>
          <a:lstStyle/>
          <a:p>
            <a:pPr marL="28575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Database creation – </a:t>
            </a:r>
            <a:r>
              <a:rPr lang="en-US" sz="2800" dirty="0" err="1">
                <a:latin typeface="Arial" panose="020B0604020202020204" pitchFamily="34" charset="0"/>
                <a:cs typeface="Arial" panose="020B0604020202020204" pitchFamily="34" charset="0"/>
              </a:rPr>
              <a:t>PDM_Utils</a:t>
            </a:r>
            <a:endParaRPr lang="en-US" sz="2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Database display – </a:t>
            </a:r>
            <a:r>
              <a:rPr lang="en-US" sz="2800" dirty="0" err="1">
                <a:latin typeface="Arial" panose="020B0604020202020204" pitchFamily="34" charset="0"/>
                <a:cs typeface="Arial" panose="020B0604020202020204" pitchFamily="34" charset="0"/>
              </a:rPr>
              <a:t>Phamerator.org</a:t>
            </a:r>
            <a:endParaRPr lang="en-US" sz="2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800" dirty="0" err="1">
                <a:latin typeface="Arial" panose="020B0604020202020204" pitchFamily="34" charset="0"/>
                <a:cs typeface="Arial" panose="020B0604020202020204" pitchFamily="34" charset="0"/>
              </a:rPr>
              <a:t>PhagesDB</a:t>
            </a:r>
            <a:r>
              <a:rPr lang="en-US" sz="2800" dirty="0">
                <a:latin typeface="Arial" panose="020B0604020202020204" pitchFamily="34" charset="0"/>
                <a:cs typeface="Arial" panose="020B0604020202020204" pitchFamily="34" charset="0"/>
              </a:rPr>
              <a:t> display- lists/links</a:t>
            </a:r>
          </a:p>
        </p:txBody>
      </p:sp>
      <p:pic>
        <p:nvPicPr>
          <p:cNvPr id="9" name="Picture 8" descr="A person wearing glasses&#10;&#10;Description automatically generated with medium confidence">
            <a:extLst>
              <a:ext uri="{FF2B5EF4-FFF2-40B4-BE49-F238E27FC236}">
                <a16:creationId xmlns:a16="http://schemas.microsoft.com/office/drawing/2014/main" id="{85B3B54F-5EE4-04C9-E1C4-BC6500AEC710}"/>
              </a:ext>
            </a:extLst>
          </p:cNvPr>
          <p:cNvPicPr>
            <a:picLocks noChangeAspect="1"/>
          </p:cNvPicPr>
          <p:nvPr/>
        </p:nvPicPr>
        <p:blipFill>
          <a:blip r:embed="rId3"/>
          <a:stretch>
            <a:fillRect/>
          </a:stretch>
        </p:blipFill>
        <p:spPr>
          <a:xfrm>
            <a:off x="9593914" y="2878282"/>
            <a:ext cx="2092564" cy="2949586"/>
          </a:xfrm>
          <a:prstGeom prst="rect">
            <a:avLst/>
          </a:prstGeom>
        </p:spPr>
      </p:pic>
      <p:sp>
        <p:nvSpPr>
          <p:cNvPr id="10" name="TextBox 9">
            <a:extLst>
              <a:ext uri="{FF2B5EF4-FFF2-40B4-BE49-F238E27FC236}">
                <a16:creationId xmlns:a16="http://schemas.microsoft.com/office/drawing/2014/main" id="{2EF5B68A-D1C2-2386-936A-E3BF54F198BF}"/>
              </a:ext>
            </a:extLst>
          </p:cNvPr>
          <p:cNvSpPr txBox="1"/>
          <p:nvPr/>
        </p:nvSpPr>
        <p:spPr>
          <a:xfrm>
            <a:off x="9593914" y="6130206"/>
            <a:ext cx="1428596"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Dan Russell</a:t>
            </a:r>
          </a:p>
        </p:txBody>
      </p:sp>
    </p:spTree>
    <p:extLst>
      <p:ext uri="{BB962C8B-B14F-4D97-AF65-F5344CB8AC3E}">
        <p14:creationId xmlns:p14="http://schemas.microsoft.com/office/powerpoint/2010/main" val="32565195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AEE47-882C-D60B-D6B9-F344973B11F6}"/>
              </a:ext>
            </a:extLst>
          </p:cNvPr>
          <p:cNvSpPr>
            <a:spLocks noGrp="1"/>
          </p:cNvSpPr>
          <p:nvPr>
            <p:ph type="title"/>
          </p:nvPr>
        </p:nvSpPr>
        <p:spPr>
          <a:xfrm>
            <a:off x="772212" y="176589"/>
            <a:ext cx="10515600" cy="1325563"/>
          </a:xfrm>
        </p:spPr>
        <p:txBody>
          <a:bodyPr/>
          <a:lstStyle/>
          <a:p>
            <a:r>
              <a:rPr lang="en-US" dirty="0">
                <a:latin typeface="Arial" panose="020B0604020202020204" pitchFamily="34" charset="0"/>
                <a:cs typeface="Arial" panose="020B0604020202020204" pitchFamily="34" charset="0"/>
              </a:rPr>
              <a:t>What do we know?</a:t>
            </a:r>
          </a:p>
        </p:txBody>
      </p:sp>
      <p:sp>
        <p:nvSpPr>
          <p:cNvPr id="3" name="Content Placeholder 2">
            <a:extLst>
              <a:ext uri="{FF2B5EF4-FFF2-40B4-BE49-F238E27FC236}">
                <a16:creationId xmlns:a16="http://schemas.microsoft.com/office/drawing/2014/main" id="{923981EC-B2A7-C291-0380-88C19647F421}"/>
              </a:ext>
            </a:extLst>
          </p:cNvPr>
          <p:cNvSpPr>
            <a:spLocks noGrp="1"/>
          </p:cNvSpPr>
          <p:nvPr>
            <p:ph idx="1"/>
          </p:nvPr>
        </p:nvSpPr>
        <p:spPr>
          <a:xfrm>
            <a:off x="541020" y="1376312"/>
            <a:ext cx="11837670" cy="5213023"/>
          </a:xfrm>
        </p:spPr>
        <p:txBody>
          <a:bodyPr>
            <a:normAutofit/>
          </a:bodyPr>
          <a:lstStyle/>
          <a:p>
            <a:r>
              <a:rPr lang="en-US" dirty="0">
                <a:latin typeface="Arial" panose="020B0604020202020204" pitchFamily="34" charset="0"/>
                <a:cs typeface="Arial" panose="020B0604020202020204" pitchFamily="34" charset="0"/>
              </a:rPr>
              <a:t>Go to </a:t>
            </a:r>
            <a:r>
              <a:rPr lang="en-US" dirty="0" err="1">
                <a:latin typeface="Arial" panose="020B0604020202020204" pitchFamily="34" charset="0"/>
                <a:cs typeface="Arial" panose="020B0604020202020204" pitchFamily="34" charset="0"/>
              </a:rPr>
              <a:t>phageDB</a:t>
            </a:r>
            <a:r>
              <a:rPr lang="en-US" dirty="0">
                <a:latin typeface="Arial" panose="020B0604020202020204" pitchFamily="34" charset="0"/>
                <a:cs typeface="Arial" panose="020B0604020202020204" pitchFamily="34" charset="0"/>
              </a:rPr>
              <a:t> (home page and phage page) and answer these questions: </a:t>
            </a:r>
          </a:p>
          <a:p>
            <a:pPr lvl="1"/>
            <a:r>
              <a:rPr lang="en-US" sz="2800" dirty="0">
                <a:latin typeface="Arial" panose="020B0604020202020204" pitchFamily="34" charset="0"/>
                <a:cs typeface="Arial" panose="020B0604020202020204" pitchFamily="34" charset="0"/>
              </a:rPr>
              <a:t>What is the host of this phage?</a:t>
            </a:r>
          </a:p>
          <a:p>
            <a:pPr lvl="1"/>
            <a:r>
              <a:rPr lang="en-US" sz="2800" dirty="0">
                <a:latin typeface="Arial" panose="020B0604020202020204" pitchFamily="34" charset="0"/>
                <a:cs typeface="Arial" panose="020B0604020202020204" pitchFamily="34" charset="0"/>
              </a:rPr>
              <a:t>What do we know about the host?</a:t>
            </a:r>
          </a:p>
          <a:p>
            <a:pPr lvl="1"/>
            <a:r>
              <a:rPr lang="en-US" sz="2800" dirty="0">
                <a:latin typeface="Arial" panose="020B0604020202020204" pitchFamily="34" charset="0"/>
                <a:cs typeface="Arial" panose="020B0604020202020204" pitchFamily="34" charset="0"/>
              </a:rPr>
              <a:t>What do we know about the phage?</a:t>
            </a:r>
          </a:p>
          <a:p>
            <a:pPr lvl="2"/>
            <a:r>
              <a:rPr lang="en-US" dirty="0">
                <a:latin typeface="Arial" panose="020B0604020202020204" pitchFamily="34" charset="0"/>
                <a:cs typeface="Arial" panose="020B0604020202020204" pitchFamily="34" charset="0"/>
              </a:rPr>
              <a:t>T</a:t>
            </a:r>
            <a:r>
              <a:rPr lang="en-US" sz="2400" dirty="0">
                <a:latin typeface="Arial" panose="020B0604020202020204" pitchFamily="34" charset="0"/>
                <a:cs typeface="Arial" panose="020B0604020202020204" pitchFamily="34" charset="0"/>
              </a:rPr>
              <a:t>here are 517 sequenced Arthrobacter phages on </a:t>
            </a:r>
            <a:r>
              <a:rPr lang="en-US" sz="2400" dirty="0" err="1">
                <a:latin typeface="Arial" panose="020B0604020202020204" pitchFamily="34" charset="0"/>
                <a:cs typeface="Arial" panose="020B0604020202020204" pitchFamily="34" charset="0"/>
              </a:rPr>
              <a:t>phagesDB</a:t>
            </a:r>
            <a:r>
              <a:rPr lang="en-US" sz="2400" dirty="0">
                <a:latin typeface="Arial" panose="020B0604020202020204" pitchFamily="34" charset="0"/>
                <a:cs typeface="Arial" panose="020B0604020202020204" pitchFamily="34" charset="0"/>
              </a:rPr>
              <a:t> (2486 found)</a:t>
            </a:r>
          </a:p>
          <a:p>
            <a:pPr lvl="2"/>
            <a:r>
              <a:rPr lang="en-US" sz="2400" dirty="0">
                <a:latin typeface="Arial" panose="020B0604020202020204" pitchFamily="34" charset="0"/>
                <a:cs typeface="Arial" panose="020B0604020202020204" pitchFamily="34" charset="0"/>
              </a:rPr>
              <a:t>There are 40clusters of Arthrobacter phages (AK -&gt; AZ, FA – FR, 6 singletons)</a:t>
            </a:r>
          </a:p>
          <a:p>
            <a:pPr lvl="1"/>
            <a:r>
              <a:rPr lang="en-US" sz="2800" dirty="0">
                <a:latin typeface="Arial" panose="020B0604020202020204" pitchFamily="34" charset="0"/>
                <a:cs typeface="Arial" panose="020B0604020202020204" pitchFamily="34" charset="0"/>
              </a:rPr>
              <a:t>What cluster is Quinn Avery in?</a:t>
            </a:r>
          </a:p>
          <a:p>
            <a:pPr lvl="1"/>
            <a:r>
              <a:rPr lang="en-US" sz="2800" dirty="0">
                <a:latin typeface="Arial" panose="020B0604020202020204" pitchFamily="34" charset="0"/>
                <a:cs typeface="Arial" panose="020B0604020202020204" pitchFamily="34" charset="0"/>
              </a:rPr>
              <a:t>How many members are in that cluster?</a:t>
            </a:r>
          </a:p>
          <a:p>
            <a:pPr lvl="1"/>
            <a:r>
              <a:rPr lang="en-US" sz="2800" dirty="0">
                <a:latin typeface="Arial" panose="020B0604020202020204" pitchFamily="34" charset="0"/>
                <a:cs typeface="Arial" panose="020B0604020202020204" pitchFamily="34" charset="0"/>
              </a:rPr>
              <a:t>What papers are written about </a:t>
            </a:r>
            <a:r>
              <a:rPr lang="en-US" sz="2800" i="1" dirty="0">
                <a:latin typeface="Arial" panose="020B0604020202020204" pitchFamily="34" charset="0"/>
                <a:cs typeface="Arial" panose="020B0604020202020204" pitchFamily="34" charset="0"/>
              </a:rPr>
              <a:t>Arthrobacter</a:t>
            </a:r>
            <a:r>
              <a:rPr lang="en-US" sz="2800" dirty="0">
                <a:latin typeface="Arial" panose="020B0604020202020204" pitchFamily="34" charset="0"/>
                <a:cs typeface="Arial" panose="020B0604020202020204" pitchFamily="34" charset="0"/>
              </a:rPr>
              <a:t> phages? </a:t>
            </a:r>
            <a:endParaRPr lang="en-US" dirty="0"/>
          </a:p>
          <a:p>
            <a:pPr lvl="1"/>
            <a:endParaRPr lang="en-US" dirty="0"/>
          </a:p>
        </p:txBody>
      </p:sp>
    </p:spTree>
    <p:extLst>
      <p:ext uri="{BB962C8B-B14F-4D97-AF65-F5344CB8AC3E}">
        <p14:creationId xmlns:p14="http://schemas.microsoft.com/office/powerpoint/2010/main" val="39002827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636F2-55A1-ECAA-C1C6-6B91B5672D36}"/>
              </a:ext>
            </a:extLst>
          </p:cNvPr>
          <p:cNvSpPr>
            <a:spLocks noGrp="1"/>
          </p:cNvSpPr>
          <p:nvPr>
            <p:ph type="title"/>
          </p:nvPr>
        </p:nvSpPr>
        <p:spPr>
          <a:xfrm>
            <a:off x="333088" y="278282"/>
            <a:ext cx="6483348" cy="1325563"/>
          </a:xfrm>
        </p:spPr>
        <p:txBody>
          <a:bodyPr/>
          <a:lstStyle/>
          <a:p>
            <a:r>
              <a:rPr lang="en-US" dirty="0" err="1">
                <a:latin typeface="Arial" panose="020B0604020202020204" pitchFamily="34" charset="0"/>
                <a:cs typeface="Arial" panose="020B0604020202020204" pitchFamily="34" charset="0"/>
              </a:rPr>
              <a:t>BlastN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QuinnAvery.fasta</a:t>
            </a:r>
            <a:endParaRPr lang="en-US"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BF449ED1-4FE6-FBC6-6957-EB8BA80BE997}"/>
              </a:ext>
            </a:extLst>
          </p:cNvPr>
          <p:cNvPicPr>
            <a:picLocks noChangeAspect="1"/>
          </p:cNvPicPr>
          <p:nvPr/>
        </p:nvPicPr>
        <p:blipFill>
          <a:blip r:embed="rId2"/>
          <a:srcRect/>
          <a:stretch/>
        </p:blipFill>
        <p:spPr>
          <a:xfrm>
            <a:off x="516608" y="1293525"/>
            <a:ext cx="6148977" cy="939800"/>
          </a:xfrm>
          <a:prstGeom prst="rect">
            <a:avLst/>
          </a:prstGeom>
        </p:spPr>
      </p:pic>
      <p:pic>
        <p:nvPicPr>
          <p:cNvPr id="5" name="Content Placeholder 4">
            <a:extLst>
              <a:ext uri="{FF2B5EF4-FFF2-40B4-BE49-F238E27FC236}">
                <a16:creationId xmlns:a16="http://schemas.microsoft.com/office/drawing/2014/main" id="{31BB2D33-8B45-085A-2B85-C54E3E45B49F}"/>
              </a:ext>
            </a:extLst>
          </p:cNvPr>
          <p:cNvPicPr>
            <a:picLocks noGrp="1" noChangeAspect="1"/>
          </p:cNvPicPr>
          <p:nvPr>
            <p:ph idx="1"/>
          </p:nvPr>
        </p:nvPicPr>
        <p:blipFill>
          <a:blip r:embed="rId3"/>
          <a:srcRect/>
          <a:stretch/>
        </p:blipFill>
        <p:spPr>
          <a:xfrm>
            <a:off x="820725" y="2137058"/>
            <a:ext cx="5025894" cy="4442660"/>
          </a:xfrm>
        </p:spPr>
      </p:pic>
      <p:pic>
        <p:nvPicPr>
          <p:cNvPr id="9" name="Picture 8">
            <a:extLst>
              <a:ext uri="{FF2B5EF4-FFF2-40B4-BE49-F238E27FC236}">
                <a16:creationId xmlns:a16="http://schemas.microsoft.com/office/drawing/2014/main" id="{98EFCCC1-12B0-39FF-163E-A98AA6C1C741}"/>
              </a:ext>
            </a:extLst>
          </p:cNvPr>
          <p:cNvPicPr>
            <a:picLocks noChangeAspect="1"/>
          </p:cNvPicPr>
          <p:nvPr/>
        </p:nvPicPr>
        <p:blipFill>
          <a:blip r:embed="rId4"/>
          <a:srcRect/>
          <a:stretch/>
        </p:blipFill>
        <p:spPr>
          <a:xfrm>
            <a:off x="7061200" y="510598"/>
            <a:ext cx="4988744" cy="5406338"/>
          </a:xfrm>
          <a:prstGeom prst="rect">
            <a:avLst/>
          </a:prstGeom>
        </p:spPr>
      </p:pic>
    </p:spTree>
    <p:extLst>
      <p:ext uri="{BB962C8B-B14F-4D97-AF65-F5344CB8AC3E}">
        <p14:creationId xmlns:p14="http://schemas.microsoft.com/office/powerpoint/2010/main" val="21493147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1F40125-B7DE-417D-8A54-EA4FF60D657A}"/>
              </a:ext>
            </a:extLst>
          </p:cNvPr>
          <p:cNvPicPr>
            <a:picLocks noChangeAspect="1"/>
          </p:cNvPicPr>
          <p:nvPr/>
        </p:nvPicPr>
        <p:blipFill>
          <a:blip r:embed="rId2"/>
          <a:srcRect/>
          <a:stretch/>
        </p:blipFill>
        <p:spPr>
          <a:xfrm>
            <a:off x="1004455" y="224723"/>
            <a:ext cx="10201578" cy="6529367"/>
          </a:xfrm>
          <a:prstGeom prst="rect">
            <a:avLst/>
          </a:prstGeom>
        </p:spPr>
      </p:pic>
      <p:sp>
        <p:nvSpPr>
          <p:cNvPr id="2" name="Oval 1">
            <a:extLst>
              <a:ext uri="{FF2B5EF4-FFF2-40B4-BE49-F238E27FC236}">
                <a16:creationId xmlns:a16="http://schemas.microsoft.com/office/drawing/2014/main" id="{6F988753-80BC-7804-14D8-1CD1F37FE3FB}"/>
              </a:ext>
            </a:extLst>
          </p:cNvPr>
          <p:cNvSpPr/>
          <p:nvPr/>
        </p:nvSpPr>
        <p:spPr>
          <a:xfrm>
            <a:off x="9164781" y="6005944"/>
            <a:ext cx="914400" cy="748146"/>
          </a:xfrm>
          <a:prstGeom prst="ellipse">
            <a:avLst/>
          </a:prstGeom>
          <a:noFill/>
          <a:ln w="571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07124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5DC26FC-00DE-33D1-CC26-E4E003A3EBA6}"/>
              </a:ext>
            </a:extLst>
          </p:cNvPr>
          <p:cNvPicPr>
            <a:picLocks noChangeAspect="1"/>
          </p:cNvPicPr>
          <p:nvPr/>
        </p:nvPicPr>
        <p:blipFill>
          <a:blip r:embed="rId2"/>
          <a:srcRect/>
          <a:stretch/>
        </p:blipFill>
        <p:spPr>
          <a:xfrm>
            <a:off x="2313379" y="426028"/>
            <a:ext cx="7772399" cy="6005944"/>
          </a:xfrm>
          <a:prstGeom prst="rect">
            <a:avLst/>
          </a:prstGeom>
        </p:spPr>
      </p:pic>
      <p:sp>
        <p:nvSpPr>
          <p:cNvPr id="7" name="Rectangle 6">
            <a:extLst>
              <a:ext uri="{FF2B5EF4-FFF2-40B4-BE49-F238E27FC236}">
                <a16:creationId xmlns:a16="http://schemas.microsoft.com/office/drawing/2014/main" id="{E96064AA-59C6-CBDE-B8CA-5E443FF012F8}"/>
              </a:ext>
            </a:extLst>
          </p:cNvPr>
          <p:cNvSpPr/>
          <p:nvPr/>
        </p:nvSpPr>
        <p:spPr>
          <a:xfrm>
            <a:off x="3853160" y="317757"/>
            <a:ext cx="579692" cy="543697"/>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78797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4ADC7AB-76C1-81E8-29EE-265FA629BE95}"/>
              </a:ext>
            </a:extLst>
          </p:cNvPr>
          <p:cNvPicPr>
            <a:picLocks noChangeAspect="1"/>
          </p:cNvPicPr>
          <p:nvPr/>
        </p:nvPicPr>
        <p:blipFill>
          <a:blip r:embed="rId2"/>
          <a:srcRect/>
          <a:stretch/>
        </p:blipFill>
        <p:spPr>
          <a:xfrm>
            <a:off x="1954700" y="309737"/>
            <a:ext cx="10137548" cy="6444337"/>
          </a:xfrm>
          <a:prstGeom prst="rect">
            <a:avLst/>
          </a:prstGeom>
        </p:spPr>
      </p:pic>
      <p:cxnSp>
        <p:nvCxnSpPr>
          <p:cNvPr id="9" name="Straight Arrow Connector 8">
            <a:extLst>
              <a:ext uri="{FF2B5EF4-FFF2-40B4-BE49-F238E27FC236}">
                <a16:creationId xmlns:a16="http://schemas.microsoft.com/office/drawing/2014/main" id="{BF010D0C-D286-95FA-1159-2B353C73D670}"/>
              </a:ext>
            </a:extLst>
          </p:cNvPr>
          <p:cNvCxnSpPr>
            <a:cxnSpLocks/>
          </p:cNvCxnSpPr>
          <p:nvPr/>
        </p:nvCxnSpPr>
        <p:spPr>
          <a:xfrm>
            <a:off x="795582" y="4495650"/>
            <a:ext cx="108336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ED300B6E-3DA6-74D8-8422-C28F84B8C51B}"/>
              </a:ext>
            </a:extLst>
          </p:cNvPr>
          <p:cNvSpPr txBox="1"/>
          <p:nvPr/>
        </p:nvSpPr>
        <p:spPr>
          <a:xfrm>
            <a:off x="99752" y="3939281"/>
            <a:ext cx="1936865" cy="369332"/>
          </a:xfrm>
          <a:prstGeom prst="rect">
            <a:avLst/>
          </a:prstGeom>
          <a:noFill/>
        </p:spPr>
        <p:txBody>
          <a:bodyPr wrap="square" rtlCol="0">
            <a:spAutoFit/>
          </a:bodyPr>
          <a:lstStyle/>
          <a:p>
            <a:r>
              <a:rPr lang="en-US" dirty="0" err="1"/>
              <a:t>QuinnAvery_Draft</a:t>
            </a:r>
            <a:endParaRPr lang="en-US" dirty="0"/>
          </a:p>
        </p:txBody>
      </p:sp>
    </p:spTree>
    <p:extLst>
      <p:ext uri="{BB962C8B-B14F-4D97-AF65-F5344CB8AC3E}">
        <p14:creationId xmlns:p14="http://schemas.microsoft.com/office/powerpoint/2010/main" val="22412709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2085</TotalTime>
  <Words>759</Words>
  <Application>Microsoft Macintosh PowerPoint</Application>
  <PresentationFormat>Widescreen</PresentationFormat>
  <Paragraphs>107</Paragraphs>
  <Slides>38</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38</vt:i4>
      </vt:variant>
    </vt:vector>
  </HeadingPairs>
  <TitlesOfParts>
    <vt:vector size="42" baseType="lpstr">
      <vt:lpstr>Arial</vt:lpstr>
      <vt:lpstr>Calibri</vt:lpstr>
      <vt:lpstr>Calibri Light</vt:lpstr>
      <vt:lpstr>Office Theme</vt:lpstr>
      <vt:lpstr>Draft Annotation</vt:lpstr>
      <vt:lpstr>PowerPoint Presentation</vt:lpstr>
      <vt:lpstr>Guiding Principles</vt:lpstr>
      <vt:lpstr>How did we get here?</vt:lpstr>
      <vt:lpstr>What do we know?</vt:lpstr>
      <vt:lpstr>BlastN QuinnAvery.fasta</vt:lpstr>
      <vt:lpstr>PowerPoint Presentation</vt:lpstr>
      <vt:lpstr>PowerPoint Presentation</vt:lpstr>
      <vt:lpstr>PowerPoint Presentation</vt:lpstr>
      <vt:lpstr>Big picture (zoom out) evaluation</vt:lpstr>
      <vt:lpstr>PowerPoint Presentation</vt:lpstr>
      <vt:lpstr>PowerPoint Presentation</vt:lpstr>
      <vt:lpstr>To Do:</vt:lpstr>
      <vt:lpstr>PowerPoint Presentation</vt:lpstr>
      <vt:lpstr>What functions did we find that we expected?</vt:lpstr>
      <vt:lpstr>What was the point of this exercise?</vt:lpstr>
      <vt:lpstr>Next step:  Manual curation</vt:lpstr>
      <vt:lpstr>PowerPoint Presentation</vt:lpstr>
      <vt:lpstr>Guiding Principles</vt:lpstr>
      <vt:lpstr>PowerPoint Presentation</vt:lpstr>
      <vt:lpstr>Gene Evaluations</vt:lpstr>
      <vt:lpstr>Supporting Data #1:  Coding Potential Glimmer and GeneMark</vt:lpstr>
      <vt:lpstr>Supporting Data #2:  Refinement/Review</vt:lpstr>
      <vt:lpstr>PowerPoint Presentation</vt:lpstr>
      <vt:lpstr>Blast Comparisons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Phamerator map</vt:lpstr>
      <vt:lpstr>PowerPoint Presentation</vt:lpstr>
      <vt:lpstr>What is its start?</vt:lpstr>
      <vt:lpstr>Starterator data</vt:lpstr>
      <vt:lpstr>Tips for DNA Master Files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Draft Annotation</dc:title>
  <dc:creator>Jacobs-Sera, Deborah</dc:creator>
  <cp:lastModifiedBy>Jacobs-Sera, Deborah</cp:lastModifiedBy>
  <cp:revision>22</cp:revision>
  <dcterms:created xsi:type="dcterms:W3CDTF">2022-11-18T19:01:47Z</dcterms:created>
  <dcterms:modified xsi:type="dcterms:W3CDTF">2024-12-14T04:07:40Z</dcterms:modified>
</cp:coreProperties>
</file>