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68" r:id="rId3"/>
    <p:sldId id="290" r:id="rId4"/>
    <p:sldId id="284" r:id="rId5"/>
    <p:sldId id="362" r:id="rId6"/>
    <p:sldId id="263" r:id="rId7"/>
    <p:sldId id="264" r:id="rId8"/>
    <p:sldId id="316" r:id="rId9"/>
    <p:sldId id="326" r:id="rId10"/>
    <p:sldId id="278" r:id="rId11"/>
    <p:sldId id="303" r:id="rId12"/>
    <p:sldId id="388" r:id="rId13"/>
    <p:sldId id="390" r:id="rId14"/>
    <p:sldId id="333" r:id="rId15"/>
    <p:sldId id="304" r:id="rId16"/>
    <p:sldId id="343" r:id="rId17"/>
    <p:sldId id="339" r:id="rId18"/>
    <p:sldId id="372" r:id="rId19"/>
    <p:sldId id="375" r:id="rId20"/>
    <p:sldId id="377" r:id="rId21"/>
    <p:sldId id="36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588" autoAdjust="0"/>
    <p:restoredTop sz="96327" autoAdjust="0"/>
  </p:normalViewPr>
  <p:slideViewPr>
    <p:cSldViewPr snapToObjects="1">
      <p:cViewPr varScale="1">
        <p:scale>
          <a:sx n="164" d="100"/>
          <a:sy n="164" d="100"/>
        </p:scale>
        <p:origin x="27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CF90F-6595-F449-BCA2-81CE42FE2B16}" type="datetimeFigureOut">
              <a:rPr lang="en-US" smtClean="0"/>
              <a:pPr/>
              <a:t>12/3/23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9407C-7438-174F-B7EF-6B476C09A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684 last </a:t>
            </a:r>
            <a:r>
              <a:rPr lang="en-US" dirty="0" err="1"/>
              <a:t>yeat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407C-7438-174F-B7EF-6B476C09AF4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9407C-7438-174F-B7EF-6B476C09AF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7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C03A-FA5D-8042-BF44-B8758CE7748A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24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9407C-7438-174F-B7EF-6B476C09AF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9407C-7438-174F-B7EF-6B476C09AF4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4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9407C-7438-174F-B7EF-6B476C09AF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5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8511-E654-F140-BEF5-6C2A30C8F460}" type="datetimeFigureOut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F42A-E7CD-8A43-BE1E-3FCB68A0F1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eaphagesbioinformatics.helpdocsonline.com/guiding-principle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Predicting Genes in </a:t>
            </a:r>
            <a:r>
              <a:rPr lang="en-US" dirty="0" err="1"/>
              <a:t>Actinobacteriophages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2023 Phage Genomics Workshop Training</a:t>
            </a:r>
          </a:p>
          <a:p>
            <a:r>
              <a:rPr lang="en-US" dirty="0"/>
              <a:t>SEA-PHAGES Cohort 16</a:t>
            </a:r>
          </a:p>
          <a:p>
            <a:r>
              <a:rPr lang="en-US" dirty="0"/>
              <a:t>Deborah Jacobs-Sera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457200"/>
            <a:ext cx="5524500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514350"/>
            <a:ext cx="61722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Six-Frame</a:t>
            </a:r>
            <a:br>
              <a:rPr lang="en-US" dirty="0"/>
            </a:br>
            <a:r>
              <a:rPr lang="en-US" dirty="0"/>
              <a:t>Translations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4297033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6331C-7220-956D-93B8-2C308FD4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0"/>
            <a:ext cx="66562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0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C996-778F-2F90-86E8-0744F211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find predictable genes?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DFC5-6C3F-D2B8-AC39-57B4C13C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3150"/>
            <a:ext cx="8229600" cy="2362200"/>
          </a:xfrm>
        </p:spPr>
        <p:txBody>
          <a:bodyPr/>
          <a:lstStyle/>
          <a:p>
            <a:r>
              <a:rPr lang="en-US" dirty="0"/>
              <a:t>Programs use math to detect coding potential</a:t>
            </a:r>
          </a:p>
          <a:p>
            <a:pPr lvl="1"/>
            <a:r>
              <a:rPr lang="en-US" dirty="0"/>
              <a:t>2 programs widely used:  Glimmer &amp; </a:t>
            </a:r>
            <a:r>
              <a:rPr lang="en-US" dirty="0" err="1"/>
              <a:t>GeneMark</a:t>
            </a:r>
            <a:endParaRPr lang="en-US" dirty="0"/>
          </a:p>
          <a:p>
            <a:pPr lvl="1"/>
            <a:r>
              <a:rPr lang="en-US" dirty="0"/>
              <a:t>These are algorithms that use interpolated Markov models for patterns in the order of DNA’s nucleotides</a:t>
            </a:r>
          </a:p>
          <a:p>
            <a:pPr lvl="1"/>
            <a:r>
              <a:rPr lang="en-US" dirty="0"/>
              <a:t>Use a </a:t>
            </a:r>
            <a:r>
              <a:rPr lang="en-US" u="sng" dirty="0"/>
              <a:t>sample of the provided genome, </a:t>
            </a:r>
            <a:r>
              <a:rPr lang="en-US" dirty="0"/>
              <a:t>find largest ORF, look for patterns and apply it to the target (your provided genome)</a:t>
            </a:r>
            <a:endParaRPr lang="en-US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B7A39-A4AC-FAAB-19E6-BD9EB418448D}"/>
              </a:ext>
            </a:extLst>
          </p:cNvPr>
          <p:cNvSpPr txBox="1">
            <a:spLocks/>
          </p:cNvSpPr>
          <p:nvPr/>
        </p:nvSpPr>
        <p:spPr>
          <a:xfrm>
            <a:off x="457200" y="1200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Use programs that predict coding potential.</a:t>
            </a:r>
          </a:p>
        </p:txBody>
      </p:sp>
    </p:spTree>
    <p:extLst>
      <p:ext uri="{BB962C8B-B14F-4D97-AF65-F5344CB8AC3E}">
        <p14:creationId xmlns:p14="http://schemas.microsoft.com/office/powerpoint/2010/main" val="215917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424017"/>
            <a:ext cx="4929188" cy="1719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0" y="147977"/>
            <a:ext cx="3833813" cy="3247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2150" y="8001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GLIMMER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4700" y="4114801"/>
            <a:ext cx="4629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www.ncbi.nlm.nih.gov</a:t>
            </a:r>
            <a:r>
              <a:rPr lang="en-US" sz="1200" dirty="0"/>
              <a:t>/genomes/MICROBES/glimmer_3.cgi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9050"/>
            <a:ext cx="408025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3500" y="23735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GeneMark</a:t>
            </a:r>
            <a:r>
              <a:rPr lang="en-US" sz="2400" dirty="0"/>
              <a:t> Output</a:t>
            </a:r>
          </a:p>
          <a:p>
            <a:r>
              <a:rPr lang="en-US" sz="2400" dirty="0"/>
              <a:t> (trained on </a:t>
            </a:r>
          </a:p>
          <a:p>
            <a:r>
              <a:rPr lang="en-US" sz="2400" i="1" dirty="0"/>
              <a:t>  M. tuberculosis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3000" y="575010"/>
            <a:ext cx="6858000" cy="399347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259A456-99FA-7855-0489-75E16D7DA784}"/>
              </a:ext>
            </a:extLst>
          </p:cNvPr>
          <p:cNvSpPr/>
          <p:nvPr/>
        </p:nvSpPr>
        <p:spPr>
          <a:xfrm>
            <a:off x="3200400" y="3562350"/>
            <a:ext cx="1600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11F86B-7244-5E04-77ED-A507F115263F}"/>
              </a:ext>
            </a:extLst>
          </p:cNvPr>
          <p:cNvSpPr/>
          <p:nvPr/>
        </p:nvSpPr>
        <p:spPr>
          <a:xfrm>
            <a:off x="1981200" y="97155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6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335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GUIDING PRINCIPLES </a:t>
            </a:r>
            <a:endParaRPr lang="en-US" sz="3200" dirty="0"/>
          </a:p>
          <a:p>
            <a:pPr algn="ctr"/>
            <a:r>
              <a:rPr lang="en-US" sz="3200" dirty="0"/>
              <a:t>OF BACTERIOPHAGE GENOME ANNOTATION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04950"/>
            <a:ext cx="8305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/>
              <a:t>Found in “Phage Annotation, Genomics and Data Interpretation” Section of the Bioinformatics Guide</a:t>
            </a:r>
          </a:p>
          <a:p>
            <a:endParaRPr lang="en-US" sz="10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15 Key Directives </a:t>
            </a:r>
          </a:p>
          <a:p>
            <a:endParaRPr lang="en-US" sz="10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Read for tomorrow</a:t>
            </a:r>
          </a:p>
          <a:p>
            <a:pPr lvl="1"/>
            <a:r>
              <a:rPr lang="en-US" sz="2800" dirty="0">
                <a:hlinkClick r:id="rId2"/>
              </a:rPr>
              <a:t>https://seaphagesbioinformatics.helpdocsonline.com</a:t>
            </a:r>
            <a:r>
              <a:rPr lang="en-US" sz="2800">
                <a:hlinkClick r:id="rId2"/>
              </a:rPr>
              <a:t>/guiding-principles</a:t>
            </a:r>
            <a:r>
              <a:rPr lang="en-US" sz="280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458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50" b="1" dirty="0">
                <a:latin typeface="Palatino"/>
                <a:cs typeface="Palatino"/>
              </a:rPr>
              <a:t>Let’s get started!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172200" cy="2971799"/>
          </a:xfrm>
        </p:spPr>
        <p:txBody>
          <a:bodyPr>
            <a:normAutofit/>
          </a:bodyPr>
          <a:lstStyle/>
          <a:p>
            <a:pPr marL="685800" indent="-685800">
              <a:buFont typeface="+mj-lt"/>
              <a:buAutoNum type="arabicPeriod"/>
            </a:pPr>
            <a:r>
              <a:rPr lang="en-US" sz="3000" dirty="0">
                <a:latin typeface="Palatino"/>
                <a:cs typeface="Palatino"/>
              </a:rPr>
              <a:t>Gather Data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000" dirty="0">
                <a:latin typeface="Palatino"/>
                <a:cs typeface="Palatino"/>
              </a:rPr>
              <a:t>Auto-annotate in DNA Master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Palatino"/>
                <a:cs typeface="Palatino"/>
              </a:rPr>
              <a:t>Gene Calling</a:t>
            </a:r>
          </a:p>
          <a:p>
            <a:pPr marL="685800" indent="-685800">
              <a:buFont typeface="+mj-lt"/>
              <a:buAutoNum type="arabicPeriod"/>
            </a:pPr>
            <a:r>
              <a:rPr lang="en-US" sz="3000" dirty="0">
                <a:solidFill>
                  <a:schemeClr val="bg1">
                    <a:lumMod val="75000"/>
                  </a:schemeClr>
                </a:solidFill>
                <a:latin typeface="Palatino"/>
                <a:cs typeface="Palatino"/>
              </a:rPr>
              <a:t>Functional Assignments</a:t>
            </a:r>
          </a:p>
          <a:p>
            <a:pPr marL="0" indent="0">
              <a:buNone/>
            </a:pPr>
            <a:endParaRPr lang="en-US" sz="3600" dirty="0"/>
          </a:p>
          <a:p>
            <a:pPr marL="385763" indent="-385763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2062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84" name="Rectangle 5018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603"/>
            <a:ext cx="5086350" cy="6805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Mycobacterium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phage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Feyre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66FCB-ED6B-1BBD-5A2C-17A1BF55EBAF}"/>
              </a:ext>
            </a:extLst>
          </p:cNvPr>
          <p:cNvSpPr txBox="1"/>
          <p:nvPr/>
        </p:nvSpPr>
        <p:spPr>
          <a:xfrm>
            <a:off x="6076406" y="37147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by students at Ouachita Baptist University, from a compost pile in Arkadelphia, 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BA08D-6E47-1FC9-C523-D2320A44D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6" y="819150"/>
            <a:ext cx="2142475" cy="2781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651BC4-133C-C5BB-8C5D-FCC596967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95" y="1504950"/>
            <a:ext cx="2850266" cy="24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285750"/>
            <a:ext cx="3543300" cy="8572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Context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55" y="171451"/>
            <a:ext cx="2740491" cy="4766072"/>
          </a:xfrm>
        </p:spPr>
      </p:pic>
      <p:sp>
        <p:nvSpPr>
          <p:cNvPr id="4" name="TextBox 3"/>
          <p:cNvSpPr txBox="1"/>
          <p:nvPr/>
        </p:nvSpPr>
        <p:spPr>
          <a:xfrm>
            <a:off x="1428750" y="1885951"/>
            <a:ext cx="5772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What are they?</a:t>
            </a:r>
          </a:p>
          <a:p>
            <a:pPr algn="ctr"/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How did they get to be that way?</a:t>
            </a:r>
          </a:p>
        </p:txBody>
      </p:sp>
    </p:spTree>
    <p:extLst>
      <p:ext uri="{BB962C8B-B14F-4D97-AF65-F5344CB8AC3E}">
        <p14:creationId xmlns:p14="http://schemas.microsoft.com/office/powerpoint/2010/main" val="255764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7759"/>
            <a:ext cx="4610100" cy="40917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06478" y="1340284"/>
            <a:ext cx="83127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>
                <a:solidFill>
                  <a:srgbClr val="FF0000"/>
                </a:solidFill>
                <a:latin typeface="Palatino"/>
                <a:cs typeface="Palatino"/>
              </a:rPr>
              <a:t>✓</a:t>
            </a:r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888230" y="2499925"/>
            <a:ext cx="9144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  <a:latin typeface="Palatino"/>
                <a:cs typeface="Palatino"/>
              </a:rPr>
              <a:t>✓</a:t>
            </a: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4696206" y="2688336"/>
            <a:ext cx="9144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>
                <a:solidFill>
                  <a:srgbClr val="FF0000"/>
                </a:solidFill>
                <a:latin typeface="Palatino"/>
                <a:cs typeface="Palatino"/>
              </a:rPr>
              <a:t>✓</a:t>
            </a:r>
            <a:endParaRPr lang="en-US" sz="135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31664" y="1828800"/>
            <a:ext cx="228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860798" y="2462022"/>
            <a:ext cx="228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962400" y="4313682"/>
            <a:ext cx="228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06627" y="1245852"/>
            <a:ext cx="1246110" cy="715581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 w="25400"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Palatino"/>
                <a:cs typeface="Palatino"/>
              </a:rPr>
              <a:t>DNA Master</a:t>
            </a:r>
          </a:p>
          <a:p>
            <a:pPr algn="ctr"/>
            <a:r>
              <a:rPr lang="en-US" sz="1350" dirty="0">
                <a:latin typeface="Palatino"/>
                <a:cs typeface="Palatino"/>
              </a:rPr>
              <a:t>Current Build</a:t>
            </a:r>
          </a:p>
          <a:p>
            <a:pPr algn="ctr"/>
            <a:r>
              <a:rPr lang="en-US" sz="1350" b="1" dirty="0">
                <a:latin typeface="Palatino"/>
                <a:cs typeface="Palatino"/>
              </a:rPr>
              <a:t>2705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03014" y="1485900"/>
            <a:ext cx="83127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>
                <a:solidFill>
                  <a:srgbClr val="FF0000"/>
                </a:solidFill>
                <a:latin typeface="Palatino"/>
                <a:cs typeface="Palatino"/>
              </a:rPr>
              <a:t>✓</a:t>
            </a:r>
            <a:endParaRPr lang="en-US" sz="135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64152" y="2009394"/>
            <a:ext cx="228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3668ED2-D715-2540-5740-2FE941AFCAB5}"/>
              </a:ext>
            </a:extLst>
          </p:cNvPr>
          <p:cNvCxnSpPr/>
          <p:nvPr/>
        </p:nvCxnSpPr>
        <p:spPr>
          <a:xfrm flipH="1">
            <a:off x="5257800" y="3486150"/>
            <a:ext cx="228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3AEA48-AC9E-A223-8D8F-2836BF8949D2}"/>
              </a:ext>
            </a:extLst>
          </p:cNvPr>
          <p:cNvSpPr txBox="1"/>
          <p:nvPr/>
        </p:nvSpPr>
        <p:spPr>
          <a:xfrm>
            <a:off x="685800" y="209550"/>
            <a:ext cx="162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Tonight’s Tasks: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F88A5-F899-3755-5EF5-A671795EBC47}"/>
              </a:ext>
            </a:extLst>
          </p:cNvPr>
          <p:cNvSpPr txBox="1"/>
          <p:nvPr/>
        </p:nvSpPr>
        <p:spPr>
          <a:xfrm>
            <a:off x="2982100" y="4415577"/>
            <a:ext cx="2783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Complete Genome </a:t>
            </a:r>
            <a:r>
              <a:rPr lang="en-US" sz="12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Blastp</a:t>
            </a:r>
            <a:r>
              <a:rPr lang="en-US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in DNA Master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6F90434-AB85-3B55-5838-F5A8E142DCE6}"/>
              </a:ext>
            </a:extLst>
          </p:cNvPr>
          <p:cNvCxnSpPr/>
          <p:nvPr/>
        </p:nvCxnSpPr>
        <p:spPr>
          <a:xfrm flipH="1">
            <a:off x="5688330" y="4554076"/>
            <a:ext cx="228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E38ECB-6410-976A-745D-146266A97955}"/>
              </a:ext>
            </a:extLst>
          </p:cNvPr>
          <p:cNvCxnSpPr>
            <a:cxnSpLocks/>
          </p:cNvCxnSpPr>
          <p:nvPr/>
        </p:nvCxnSpPr>
        <p:spPr>
          <a:xfrm flipH="1">
            <a:off x="5382006" y="3867150"/>
            <a:ext cx="2286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824EDA-2A1E-1FF6-EBF0-3E5DD3343C5B}"/>
              </a:ext>
            </a:extLst>
          </p:cNvPr>
          <p:cNvSpPr txBox="1"/>
          <p:nvPr/>
        </p:nvSpPr>
        <p:spPr>
          <a:xfrm>
            <a:off x="5610606" y="3702361"/>
            <a:ext cx="1429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Tonight’s 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04051-5407-A2BD-FB0E-16E153C39ADB}"/>
              </a:ext>
            </a:extLst>
          </p:cNvPr>
          <p:cNvSpPr txBox="1"/>
          <p:nvPr/>
        </p:nvSpPr>
        <p:spPr>
          <a:xfrm>
            <a:off x="6248400" y="2114550"/>
            <a:ext cx="27264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inherit"/>
              </a:rPr>
              <a:t>Once you have Build 2705, turn off updates.  Go to Preferences -&gt; Timed Events -&gt; </a:t>
            </a:r>
            <a:r>
              <a:rPr lang="en-US" sz="1400" b="1" i="0" u="sng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unclick</a:t>
            </a:r>
            <a:r>
              <a:rPr lang="en-US" sz="1400" b="0" i="0" u="none" strike="noStrike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</a:rPr>
              <a:t> the first entry “Automatic checks for DNA Master updates ….”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85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71450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342900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0" y="1758950"/>
            <a:ext cx="2257425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8200" y="2571750"/>
            <a:ext cx="2286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2670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43050" y="3429000"/>
            <a:ext cx="6172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350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628900" y="2914650"/>
            <a:ext cx="3829050" cy="12001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971800" y="3228975"/>
          <a:ext cx="32004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2462543" imgH="425513" progId="">
                  <p:embed/>
                </p:oleObj>
              </mc:Choice>
              <mc:Fallback>
                <p:oleObj name="Drawing" r:id="rId2" imgW="2462543" imgH="42551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28975"/>
                        <a:ext cx="32004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1600200" y="970360"/>
            <a:ext cx="600075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Since the beginning of time, woman (being human) has tried to make order and sense out of her surroundings.  Gene annotation and analysis is just a  primal instinct to make order.  </a:t>
            </a:r>
          </a:p>
          <a:p>
            <a:endParaRPr lang="en-US" sz="1350" dirty="0"/>
          </a:p>
          <a:p>
            <a:r>
              <a:rPr lang="en-US" sz="1350" dirty="0"/>
              <a:t>Young children, as they prepare to enter school, are tested to see if they are ready by recognizing patterns, a form of making order.</a:t>
            </a:r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743200" y="2408634"/>
            <a:ext cx="36004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1.  Where will the dot appear in the 4</a:t>
            </a:r>
            <a:r>
              <a:rPr lang="en-US" sz="1350" baseline="30000" dirty="0"/>
              <a:t>th</a:t>
            </a:r>
            <a:r>
              <a:rPr lang="en-US" sz="1350" dirty="0"/>
              <a:t> box?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714500" y="4343400"/>
            <a:ext cx="61722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Remember, everything you need to know, you learned in kindergarten….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3050" y="3429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It is all about finding the patterns…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1095375"/>
            <a:ext cx="31908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4686300" y="1543050"/>
            <a:ext cx="28575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Remember, you are working in the putative gene world.  All gene </a:t>
            </a:r>
            <a:r>
              <a:rPr lang="en-US" sz="1350" b="1" dirty="0"/>
              <a:t>predictions</a:t>
            </a:r>
            <a:r>
              <a:rPr lang="en-US" sz="1350" dirty="0"/>
              <a:t> are made with the best evidence to date.  Most of that evidence is computational (</a:t>
            </a:r>
            <a:r>
              <a:rPr lang="en-US" sz="1350" dirty="0" err="1"/>
              <a:t>bioinformatic</a:t>
            </a:r>
            <a:r>
              <a:rPr lang="en-US" sz="1350" dirty="0"/>
              <a:t>), not experimental.  Tomorrow’s data may give us better evidence, but your prediction today is the best it can be …  today!   Make good predictions following a consistent approach.  Let these predictions lead to experimentation that can provide the evidence to improve future predictions.</a:t>
            </a:r>
          </a:p>
        </p:txBody>
      </p:sp>
      <p:sp>
        <p:nvSpPr>
          <p:cNvPr id="4915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Make-Believe or Putative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275238"/>
            <a:ext cx="8430768" cy="800099"/>
          </a:xfrm>
        </p:spPr>
        <p:txBody>
          <a:bodyPr>
            <a:normAutofit/>
          </a:bodyPr>
          <a:lstStyle/>
          <a:p>
            <a:pPr marL="385763" indent="-385763" algn="ctr">
              <a:buNone/>
            </a:pPr>
            <a:r>
              <a:rPr lang="en-US" dirty="0"/>
              <a:t>How many phage genome sequences are in </a:t>
            </a:r>
            <a:r>
              <a:rPr lang="en-US" dirty="0" err="1"/>
              <a:t>GenBank</a:t>
            </a:r>
            <a:r>
              <a:rPr lang="en-US" dirty="0"/>
              <a:t>?</a:t>
            </a:r>
            <a:endParaRPr lang="en-US" sz="4500" dirty="0"/>
          </a:p>
          <a:p>
            <a:pPr marL="385763" indent="-385763" algn="ctr">
              <a:buNone/>
            </a:pPr>
            <a:endParaRPr lang="en-US" dirty="0"/>
          </a:p>
          <a:p>
            <a:pPr marL="385763" indent="-385763" algn="ctr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7175" y="1593637"/>
            <a:ext cx="8629650" cy="10287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385763" indent="-385763" algn="ctr" defTabSz="342900">
              <a:spcBef>
                <a:spcPct val="20000"/>
              </a:spcBef>
              <a:defRPr/>
            </a:pPr>
            <a:r>
              <a:rPr lang="en-US" sz="2400" dirty="0"/>
              <a:t>How many </a:t>
            </a:r>
            <a:r>
              <a:rPr lang="en-US" sz="2400" dirty="0" err="1"/>
              <a:t>actinobacteriophage</a:t>
            </a:r>
            <a:r>
              <a:rPr lang="en-US" sz="2400" dirty="0"/>
              <a:t> genomes are sequenced?</a:t>
            </a:r>
          </a:p>
          <a:p>
            <a:pPr marL="257175" indent="-257175" defTabSz="342900">
              <a:spcBef>
                <a:spcPct val="20000"/>
              </a:spcBef>
              <a:defRPr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875" y="1904011"/>
            <a:ext cx="200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4562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76264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trike="sngStrike" dirty="0"/>
              <a:t>13390</a:t>
            </a:r>
            <a:endParaRPr lang="en-US" sz="4800" strike="sngStrike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ED87B4-387B-B252-6C66-5DF62357E82B}"/>
              </a:ext>
            </a:extLst>
          </p:cNvPr>
          <p:cNvSpPr txBox="1"/>
          <p:nvPr/>
        </p:nvSpPr>
        <p:spPr>
          <a:xfrm>
            <a:off x="4329684" y="962694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 longer countable</a:t>
            </a:r>
          </a:p>
        </p:txBody>
      </p:sp>
    </p:spTree>
    <p:extLst>
      <p:ext uri="{BB962C8B-B14F-4D97-AF65-F5344CB8AC3E}">
        <p14:creationId xmlns:p14="http://schemas.microsoft.com/office/powerpoint/2010/main" val="161022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54798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algn="ctr"/>
            <a:r>
              <a:rPr lang="en-US" sz="2400" dirty="0"/>
              <a:t>How many As, Cs, </a:t>
            </a:r>
            <a:r>
              <a:rPr lang="en-US" sz="2400" dirty="0" err="1"/>
              <a:t>Ts</a:t>
            </a:r>
            <a:r>
              <a:rPr lang="en-US" sz="2400" dirty="0"/>
              <a:t>, and </a:t>
            </a:r>
            <a:r>
              <a:rPr lang="en-US" sz="2400" dirty="0" err="1"/>
              <a:t>Gs</a:t>
            </a:r>
            <a:r>
              <a:rPr lang="en-US" sz="2400" dirty="0"/>
              <a:t> are in a </a:t>
            </a:r>
            <a:r>
              <a:rPr lang="en-US" sz="2400" dirty="0" err="1"/>
              <a:t>mycobacteriophage</a:t>
            </a:r>
            <a:r>
              <a:rPr lang="en-US" sz="2400" dirty="0"/>
              <a:t> genome?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900" y="131445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On average: ~70,000 base-pairs</a:t>
            </a:r>
          </a:p>
          <a:p>
            <a:pPr algn="ctr"/>
            <a:r>
              <a:rPr lang="en-US" sz="2800" b="1" dirty="0"/>
              <a:t>Range: ~40,000 to ~165,000 </a:t>
            </a:r>
            <a:r>
              <a:rPr lang="en-US" sz="2800" b="1" dirty="0" err="1"/>
              <a:t>bp</a:t>
            </a:r>
            <a:endParaRPr lang="en-US" sz="2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85900" y="2573357"/>
            <a:ext cx="6172200" cy="857250"/>
          </a:xfrm>
        </p:spPr>
        <p:txBody>
          <a:bodyPr>
            <a:normAutofit/>
          </a:bodyPr>
          <a:lstStyle/>
          <a:p>
            <a:r>
              <a:rPr lang="en-US" sz="2400" dirty="0"/>
              <a:t>What is the universal format for a sequence?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5900" y="3430607"/>
            <a:ext cx="61722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FASTA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sz="2400" dirty="0"/>
              <a:t>How do you make sense of the nucleotide sequence?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85850"/>
            <a:ext cx="6172200" cy="8001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Convert to genes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450" y="2000251"/>
            <a:ext cx="651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convert ATCGs to genes?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775" y="2654301"/>
            <a:ext cx="588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Codons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Code for Amino Acids, Starts, Stops</a:t>
            </a:r>
            <a:endParaRPr lang="en-US" sz="36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205979"/>
            <a:ext cx="4286250" cy="857250"/>
          </a:xfrm>
        </p:spPr>
        <p:txBody>
          <a:bodyPr/>
          <a:lstStyle/>
          <a:p>
            <a:pPr algn="l"/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35603"/>
            <a:ext cx="5029200" cy="4622147"/>
          </a:xfrm>
        </p:spPr>
        <p:txBody>
          <a:bodyPr/>
          <a:lstStyle/>
          <a:p>
            <a:r>
              <a:rPr lang="en-US" dirty="0"/>
              <a:t>Phages use </a:t>
            </a:r>
            <a:r>
              <a:rPr lang="en-US"/>
              <a:t>the Bacterial and </a:t>
            </a:r>
            <a:r>
              <a:rPr lang="en-US" dirty="0"/>
              <a:t>Plant Plastid code (NCBI:  Table 11)</a:t>
            </a:r>
          </a:p>
          <a:p>
            <a:r>
              <a:rPr lang="en-US" dirty="0"/>
              <a:t>3 starts</a:t>
            </a:r>
          </a:p>
          <a:p>
            <a:pPr lvl="2">
              <a:buFont typeface="Courier New"/>
              <a:buChar char="o"/>
            </a:pPr>
            <a:r>
              <a:rPr lang="en-US" sz="2400" dirty="0"/>
              <a:t> ATG   (methionine)</a:t>
            </a:r>
          </a:p>
          <a:p>
            <a:pPr lvl="2">
              <a:buFont typeface="Courier New"/>
              <a:buChar char="o"/>
            </a:pPr>
            <a:r>
              <a:rPr lang="en-US" sz="2400" dirty="0"/>
              <a:t> GTG  (valine)</a:t>
            </a:r>
          </a:p>
          <a:p>
            <a:pPr lvl="2">
              <a:buFont typeface="Courier New"/>
              <a:buChar char="o"/>
            </a:pPr>
            <a:r>
              <a:rPr lang="en-US" sz="2400" dirty="0"/>
              <a:t> TTG   (leucine)</a:t>
            </a:r>
          </a:p>
          <a:p>
            <a:pPr lvl="3">
              <a:buFont typeface="Arial"/>
              <a:buChar char="•"/>
            </a:pPr>
            <a:r>
              <a:rPr lang="en-US" sz="2400" dirty="0"/>
              <a:t>3 stops (TAA, TAG, TGA)</a:t>
            </a:r>
          </a:p>
          <a:p>
            <a:pPr lvl="3">
              <a:buFont typeface="Arial"/>
              <a:buChar char="•"/>
            </a:pPr>
            <a:r>
              <a:rPr lang="en-US" sz="2400" dirty="0"/>
              <a:t>Space in-between:  Open Reading Frame -- ORF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43977" y="572463"/>
            <a:ext cx="1726861" cy="1357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1" y="2135401"/>
            <a:ext cx="13573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www.cen.ulaval.ca</a:t>
            </a:r>
            <a:endParaRPr lang="en-US" sz="900" dirty="0"/>
          </a:p>
        </p:txBody>
      </p:sp>
      <p:pic>
        <p:nvPicPr>
          <p:cNvPr id="6" name="Picture 5" descr="Codons_aminoacids_t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900"/>
            <a:ext cx="2343150" cy="22794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1143000"/>
            <a:ext cx="5829300" cy="742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300"/>
              <a:t>ATGGACCTCTCGCCC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350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1657350" y="1828801"/>
            <a:ext cx="482394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/>
              <a:t>ATG     GAC      CTC      TCG     CCC</a:t>
            </a:r>
            <a:r>
              <a:rPr lang="en-US" sz="1350"/>
              <a:t>   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919288" y="2457451"/>
            <a:ext cx="402911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/>
              <a:t>TGG    ACC    TCT    CGC    ….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166938" y="3028951"/>
            <a:ext cx="406143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700"/>
              <a:t>GGA    CCT    CTC    GCC    ….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1531144" y="3858817"/>
            <a:ext cx="53268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If there are 3 choices (frames) in the forward direction,</a:t>
            </a:r>
          </a:p>
          <a:p>
            <a:r>
              <a:rPr lang="en-US"/>
              <a:t>how many are in the reverse direction?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/>
      <p:bldP spid="88073" grpId="0"/>
      <p:bldP spid="880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627</Words>
  <Application>Microsoft Macintosh PowerPoint</Application>
  <PresentationFormat>On-screen Show (16:9)</PresentationFormat>
  <Paragraphs>90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inherit</vt:lpstr>
      <vt:lpstr>Palatino</vt:lpstr>
      <vt:lpstr>Office Theme</vt:lpstr>
      <vt:lpstr>Drawing</vt:lpstr>
      <vt:lpstr>Predicting Genes in Actinobacteriophages</vt:lpstr>
      <vt:lpstr>Context</vt:lpstr>
      <vt:lpstr>PowerPoint Presentation</vt:lpstr>
      <vt:lpstr>Make-Believe or Putative</vt:lpstr>
      <vt:lpstr>PowerPoint Presentation</vt:lpstr>
      <vt:lpstr>What is the universal format for a sequence?</vt:lpstr>
      <vt:lpstr>How do you make sense of the nucleotide sequence?</vt:lpstr>
      <vt:lpstr>  </vt:lpstr>
      <vt:lpstr>PowerPoint Presentation</vt:lpstr>
      <vt:lpstr>PowerPoint Presentation</vt:lpstr>
      <vt:lpstr>Six-Frame Translations</vt:lpstr>
      <vt:lpstr>PowerPoint Presentation</vt:lpstr>
      <vt:lpstr>How to find predictable genes?</vt:lpstr>
      <vt:lpstr>PowerPoint Presentation</vt:lpstr>
      <vt:lpstr>PowerPoint Presentation</vt:lpstr>
      <vt:lpstr>PowerPoint Presentation</vt:lpstr>
      <vt:lpstr>PowerPoint Presentation</vt:lpstr>
      <vt:lpstr>Let’s get started!</vt:lpstr>
      <vt:lpstr>Mycobacterium phage Feyre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Genomes to GenBank </dc:title>
  <dc:creator>Deborah Jacobs-Sera</dc:creator>
  <cp:lastModifiedBy>Jacobs-Sera, Deborah</cp:lastModifiedBy>
  <cp:revision>178</cp:revision>
  <dcterms:created xsi:type="dcterms:W3CDTF">2010-12-14T12:16:11Z</dcterms:created>
  <dcterms:modified xsi:type="dcterms:W3CDTF">2023-12-03T23:09:26Z</dcterms:modified>
</cp:coreProperties>
</file>