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04e99a610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b04e99a610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b04e99a61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b04e99a61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b04e99a61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b04e99a61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b04e99a610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b04e99a61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b04e99a61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b04e99a61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b04e99a61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b04e99a61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b04e99a610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b04e99a61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b04e99a61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b04e99a61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b04e99a61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b04e99a61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b04e99a61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b04e99a61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b04e99a610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b04e99a61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b04e99a61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b04e99a61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b04e99a61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b04e99a61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b04e99a61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b04e99a61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b04e99a61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b04e99a61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849120"/>
            <a:ext cx="8520600" cy="8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Phamerator.org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775166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comparative genomics for bacteriophages</a:t>
            </a:r>
            <a:endParaRPr/>
          </a:p>
        </p:txBody>
      </p:sp>
      <p:pic>
        <p:nvPicPr>
          <p:cNvPr id="56" name="Google Shape;56;p13" title="Screenshot 2025-12-13 at 6.45.0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04725"/>
            <a:ext cx="8839204" cy="8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117900" y="3916475"/>
            <a:ext cx="484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Steven G. Cresawn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Department of Biology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James Madison University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Inversions / palindromes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5">
                <a:solidFill>
                  <a:schemeClr val="dk2"/>
                </a:solidFill>
              </a:rPr>
              <a:t>look for the hourglass…</a:t>
            </a:r>
            <a:endParaRPr sz="2355">
              <a:solidFill>
                <a:schemeClr val="dk2"/>
              </a:solidFill>
            </a:endParaRPr>
          </a:p>
        </p:txBody>
      </p:sp>
      <p:pic>
        <p:nvPicPr>
          <p:cNvPr id="111" name="Google Shape;111;p22" title="Screenshot 2025-12-13 at 6.32.3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100" y="1687643"/>
            <a:ext cx="3813973" cy="310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 title="Screenshot 2025-12-13 at 6.35.1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849" y="1656750"/>
            <a:ext cx="3778027" cy="31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DNA sequence repeats</a:t>
            </a:r>
            <a:endParaRPr/>
          </a:p>
        </p:txBody>
      </p:sp>
      <p:pic>
        <p:nvPicPr>
          <p:cNvPr id="118" name="Google Shape;118;p23" title="Screenshot 2025-12-13 at 5.09.5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2969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crazier DNA sequence repeats</a:t>
            </a:r>
            <a:endParaRPr/>
          </a:p>
        </p:txBody>
      </p:sp>
      <p:pic>
        <p:nvPicPr>
          <p:cNvPr id="124" name="Google Shape;124;p24" title="Screenshot 2025-12-13 at 5.10.5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2995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Repeats in cluster O</a:t>
            </a:r>
            <a:endParaRPr/>
          </a:p>
        </p:txBody>
      </p:sp>
      <p:pic>
        <p:nvPicPr>
          <p:cNvPr id="130" name="Google Shape;130;p25" title="Screenshot 2025-12-13 at 5.19.2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338" y="1158650"/>
            <a:ext cx="7013325" cy="381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more repeat</a:t>
            </a:r>
            <a:endParaRPr/>
          </a:p>
        </p:txBody>
      </p:sp>
      <p:pic>
        <p:nvPicPr>
          <p:cNvPr id="136" name="Google Shape;136;p26" title="Screenshot 2025-12-13 at 5.26.2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425" y="1178925"/>
            <a:ext cx="451916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 terminal repeats</a:t>
            </a:r>
            <a:endParaRPr/>
          </a:p>
        </p:txBody>
      </p:sp>
      <p:pic>
        <p:nvPicPr>
          <p:cNvPr id="142" name="Google Shape;142;p27" title="Screenshot 2025-12-13 at 5.12.5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81925"/>
            <a:ext cx="8839204" cy="157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Google Shape;147;p28"/>
          <p:cNvCxnSpPr/>
          <p:nvPr/>
        </p:nvCxnSpPr>
        <p:spPr>
          <a:xfrm>
            <a:off x="848850" y="3143250"/>
            <a:ext cx="7605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8"/>
          <p:cNvCxnSpPr/>
          <p:nvPr/>
        </p:nvCxnSpPr>
        <p:spPr>
          <a:xfrm rot="10800000">
            <a:off x="1269050" y="2252250"/>
            <a:ext cx="0" cy="891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28"/>
          <p:cNvSpPr txBox="1"/>
          <p:nvPr/>
        </p:nvSpPr>
        <p:spPr>
          <a:xfrm>
            <a:off x="453825" y="1563250"/>
            <a:ext cx="176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Phamerator 1.0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50" name="Google Shape;150;p28"/>
          <p:cNvCxnSpPr/>
          <p:nvPr/>
        </p:nvCxnSpPr>
        <p:spPr>
          <a:xfrm rot="10800000">
            <a:off x="4026825" y="2252250"/>
            <a:ext cx="0" cy="891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28"/>
          <p:cNvSpPr txBox="1"/>
          <p:nvPr/>
        </p:nvSpPr>
        <p:spPr>
          <a:xfrm>
            <a:off x="3068725" y="1563250"/>
            <a:ext cx="216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Phamerator.org 2.0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52" name="Google Shape;152;p28"/>
          <p:cNvCxnSpPr/>
          <p:nvPr/>
        </p:nvCxnSpPr>
        <p:spPr>
          <a:xfrm rot="10800000">
            <a:off x="7000996" y="2252250"/>
            <a:ext cx="0" cy="891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28"/>
          <p:cNvSpPr txBox="1"/>
          <p:nvPr/>
        </p:nvSpPr>
        <p:spPr>
          <a:xfrm>
            <a:off x="6068109" y="1563250"/>
            <a:ext cx="216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Phamerator.org 3.0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882500" y="3420575"/>
            <a:ext cx="77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2006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3640275" y="3420575"/>
            <a:ext cx="77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2016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6624937" y="3420575"/>
            <a:ext cx="77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2026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1114250" y="2081475"/>
            <a:ext cx="309600" cy="309600"/>
          </a:xfrm>
          <a:prstGeom prst="ellipse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8"/>
          <p:cNvSpPr/>
          <p:nvPr/>
        </p:nvSpPr>
        <p:spPr>
          <a:xfrm>
            <a:off x="3872025" y="2081475"/>
            <a:ext cx="309600" cy="309600"/>
          </a:xfrm>
          <a:prstGeom prst="ellipse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8"/>
          <p:cNvSpPr/>
          <p:nvPr/>
        </p:nvSpPr>
        <p:spPr>
          <a:xfrm>
            <a:off x="6856675" y="2081475"/>
            <a:ext cx="309600" cy="309600"/>
          </a:xfrm>
          <a:prstGeom prst="ellipse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things you'll see on a phamerator map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Synteny: the conservation of gene order in different genomes.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Homology: the presence of highly similar sequences in different genomes. Homology can be inferred from similarity.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Mosaicism: regions of very high similarity are interspersed with regions of little or no detectable similarity. Mosaicism implies prior recombination events.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Insertions and deletions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Sequence similarity level is often not uniform across entire genomes.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Synteny: the conservation of gene order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 title="Screenshot 2025-12-13 at 4.41.0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063" y="1161325"/>
            <a:ext cx="6315868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20"/>
              <a:t>Homology: the presence of highly similar sequences in different genomes</a:t>
            </a:r>
            <a:endParaRPr sz="1920"/>
          </a:p>
        </p:txBody>
      </p:sp>
      <p:pic>
        <p:nvPicPr>
          <p:cNvPr id="75" name="Google Shape;75;p16" title="Screenshot 2025-12-13 at 4.43.5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588" y="1170125"/>
            <a:ext cx="6382833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 title="Screenshot 2025-12-13 at 6.17.2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827" y="211025"/>
            <a:ext cx="6151173" cy="411479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96725" y="4527900"/>
            <a:ext cx="494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https://pmc.ncbi.nlm.nih.gov/articles/PMC3820096/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659425"/>
            <a:ext cx="4339500" cy="39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Mosaicism: regions of very high similarity interspersed with regions of little or no detectable similarity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Mosaic boundaries can be caused by insertions, deletions, or substitutions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8" title="Screenshot 2025-12-13 at 4.47.1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250" y="700738"/>
            <a:ext cx="3651046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Sequence similarity is often not uniform across entire genomes</a:t>
            </a:r>
            <a:endParaRPr sz="2320"/>
          </a:p>
        </p:txBody>
      </p:sp>
      <p:pic>
        <p:nvPicPr>
          <p:cNvPr id="93" name="Google Shape;93;p19" title="Screenshot 2025-12-13 at 4.51.4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4963"/>
            <a:ext cx="8839204" cy="193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 common things to see on a phamerator map</a:t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Mobile elements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DNA sequence inversions or palindromes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DNA sequence repeats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Terminal repeats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elements</a:t>
            </a:r>
            <a:endParaRPr/>
          </a:p>
        </p:txBody>
      </p:sp>
      <p:pic>
        <p:nvPicPr>
          <p:cNvPr id="105" name="Google Shape;105;p21" title="Screenshot 2025-12-13 at 5.17.0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8403" y="185675"/>
            <a:ext cx="3680201" cy="477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