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notesMasterIdLst>
    <p:notesMasterId r:id="rId4"/>
  </p:notesMasterIdLst>
  <p:sldIdLst>
    <p:sldId id="314" r:id="rId2"/>
    <p:sldId id="312" r:id="rId3"/>
  </p:sldIdLst>
  <p:sldSz cx="49377600" cy="32918400"/>
  <p:notesSz cx="6858000" cy="9144000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Calibri Light" panose="020F0302020204030204" pitchFamily="34" charset="0"/>
      <p:regular r:id="rId9"/>
      <p:italic r:id="rId10"/>
    </p:embeddedFont>
    <p:embeddedFont>
      <p:font typeface="Lato" panose="020F0502020204030203" pitchFamily="34" charset="0"/>
      <p:regular r:id="rId11"/>
      <p:bold r:id="rId12"/>
      <p:italic r:id="rId13"/>
      <p:boldItalic r:id="rId14"/>
    </p:embeddedFont>
    <p:embeddedFont>
      <p:font typeface="Lato Black" panose="020F0502020204030204" pitchFamily="34" charset="0"/>
      <p:bold r:id="rId15"/>
      <p:italic r:id="rId16"/>
      <p:boldItalic r:id="rId17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15576" userDrawn="1">
          <p15:clr>
            <a:srgbClr val="A4A3A4"/>
          </p15:clr>
        </p15:guide>
        <p15:guide id="3" pos="6024" userDrawn="1">
          <p15:clr>
            <a:srgbClr val="A4A3A4"/>
          </p15:clr>
        </p15:guide>
        <p15:guide id="4" pos="264" userDrawn="1">
          <p15:clr>
            <a:srgbClr val="A4A3A4"/>
          </p15:clr>
        </p15:guide>
        <p15:guide id="5" pos="744" userDrawn="1">
          <p15:clr>
            <a:srgbClr val="A4A3A4"/>
          </p15:clr>
        </p15:guide>
        <p15:guide id="6" orient="horz" pos="103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A3BF"/>
    <a:srgbClr val="FA6F72"/>
    <a:srgbClr val="BCA8D9"/>
    <a:srgbClr val="6058C9"/>
    <a:srgbClr val="003E34"/>
    <a:srgbClr val="4ED8F8"/>
    <a:srgbClr val="004E60"/>
    <a:srgbClr val="DFD3E2"/>
    <a:srgbClr val="EB7C3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547" autoAdjust="0"/>
    <p:restoredTop sz="90687" autoAdjust="0"/>
  </p:normalViewPr>
  <p:slideViewPr>
    <p:cSldViewPr snapToGrid="0" showGuides="1">
      <p:cViewPr varScale="1">
        <p:scale>
          <a:sx n="21" d="100"/>
          <a:sy n="21" d="100"/>
        </p:scale>
        <p:origin x="1952" y="216"/>
      </p:cViewPr>
      <p:guideLst>
        <p:guide pos="15576"/>
        <p:guide pos="6024"/>
        <p:guide pos="264"/>
        <p:guide pos="744"/>
        <p:guide orient="horz" pos="10368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12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font" Target="fonts/font11.fntdata"/><Relationship Id="rId10" Type="http://schemas.openxmlformats.org/officeDocument/2006/relationships/font" Target="fonts/font6.fntdata"/><Relationship Id="rId19" Type="http://schemas.openxmlformats.org/officeDocument/2006/relationships/viewProps" Target="viewProps.xml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1CB04D-1C75-43E0-9B64-B7DDAA42BB2C}" type="datetimeFigureOut">
              <a:rPr lang="en-US" smtClean="0"/>
              <a:t>2/8/22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6C2670-3342-473C-969D-FDFF399F20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749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4425" y="1143000"/>
            <a:ext cx="462915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Disclaimer: This template slide has been adapted from the </a:t>
            </a:r>
            <a:r>
              <a:rPr lang="en-US" dirty="0" err="1"/>
              <a:t>BetterPoster</a:t>
            </a:r>
            <a:r>
              <a:rPr lang="en-US" dirty="0"/>
              <a:t> by Mike </a:t>
            </a:r>
            <a:r>
              <a:rPr lang="en-US" dirty="0" err="1"/>
              <a:t>Morrisson</a:t>
            </a:r>
            <a:r>
              <a:rPr lang="en-US" dirty="0"/>
              <a:t>.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6C2670-3342-473C-969D-FDFF399F20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82663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4425" y="1143000"/>
            <a:ext cx="462915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Disclaimer: The sample poster was created by HHMI staff for illustration purposes only, to be used as an example for developing a poster.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6C2670-3342-473C-969D-FDFF399F20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8632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03320" y="5387342"/>
            <a:ext cx="41970960" cy="11460480"/>
          </a:xfrm>
        </p:spPr>
        <p:txBody>
          <a:bodyPr anchor="b"/>
          <a:lstStyle>
            <a:lvl1pPr algn="ctr">
              <a:defRPr sz="2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72200" y="17289782"/>
            <a:ext cx="37033200" cy="7947658"/>
          </a:xfrm>
        </p:spPr>
        <p:txBody>
          <a:bodyPr/>
          <a:lstStyle>
            <a:lvl1pPr marL="0" indent="0" algn="ctr">
              <a:buNone/>
              <a:defRPr sz="11520"/>
            </a:lvl1pPr>
            <a:lvl2pPr marL="2194560" indent="0" algn="ctr">
              <a:buNone/>
              <a:defRPr sz="9600"/>
            </a:lvl2pPr>
            <a:lvl3pPr marL="4389120" indent="0" algn="ctr">
              <a:buNone/>
              <a:defRPr sz="8640"/>
            </a:lvl3pPr>
            <a:lvl4pPr marL="6583680" indent="0" algn="ctr">
              <a:buNone/>
              <a:defRPr sz="7680"/>
            </a:lvl4pPr>
            <a:lvl5pPr marL="8778240" indent="0" algn="ctr">
              <a:buNone/>
              <a:defRPr sz="7680"/>
            </a:lvl5pPr>
            <a:lvl6pPr marL="10972800" indent="0" algn="ctr">
              <a:buNone/>
              <a:defRPr sz="7680"/>
            </a:lvl6pPr>
            <a:lvl7pPr marL="13167360" indent="0" algn="ctr">
              <a:buNone/>
              <a:defRPr sz="7680"/>
            </a:lvl7pPr>
            <a:lvl8pPr marL="15361920" indent="0" algn="ctr">
              <a:buNone/>
              <a:defRPr sz="7680"/>
            </a:lvl8pPr>
            <a:lvl9pPr marL="17556480" indent="0" algn="ctr">
              <a:buNone/>
              <a:defRPr sz="768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2/8/22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928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2/8/22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926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5335847" y="1752600"/>
            <a:ext cx="10647045" cy="2789682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94712" y="1752600"/>
            <a:ext cx="31323915" cy="2789682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2/8/22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050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2/8/22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382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8995" y="8206749"/>
            <a:ext cx="42588180" cy="13693138"/>
          </a:xfrm>
        </p:spPr>
        <p:txBody>
          <a:bodyPr anchor="b"/>
          <a:lstStyle>
            <a:lvl1pPr>
              <a:defRPr sz="2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68995" y="22029429"/>
            <a:ext cx="42588180" cy="7200898"/>
          </a:xfrm>
        </p:spPr>
        <p:txBody>
          <a:bodyPr/>
          <a:lstStyle>
            <a:lvl1pPr marL="0" indent="0">
              <a:buNone/>
              <a:defRPr sz="11520">
                <a:solidFill>
                  <a:schemeClr val="tx1"/>
                </a:solidFill>
              </a:defRPr>
            </a:lvl1pPr>
            <a:lvl2pPr marL="219456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2pPr>
            <a:lvl3pPr marL="4389120" indent="0">
              <a:buNone/>
              <a:defRPr sz="8640">
                <a:solidFill>
                  <a:schemeClr val="tx1">
                    <a:tint val="75000"/>
                  </a:schemeClr>
                </a:solidFill>
              </a:defRPr>
            </a:lvl3pPr>
            <a:lvl4pPr marL="658368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4pPr>
            <a:lvl5pPr marL="877824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2/8/22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010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94710" y="8763000"/>
            <a:ext cx="20985480" cy="208864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997410" y="8763000"/>
            <a:ext cx="20985480" cy="208864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2/8/22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516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1142" y="1752607"/>
            <a:ext cx="42588180" cy="6362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01147" y="8069582"/>
            <a:ext cx="20889036" cy="3954778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01147" y="12024360"/>
            <a:ext cx="20889036" cy="176860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4997413" y="8069582"/>
            <a:ext cx="20991912" cy="3954778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4997413" y="12024360"/>
            <a:ext cx="20991912" cy="176860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2/8/22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057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2/8/22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613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2/8/22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218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1142" y="2194560"/>
            <a:ext cx="15925561" cy="7680960"/>
          </a:xfrm>
        </p:spPr>
        <p:txBody>
          <a:bodyPr anchor="b"/>
          <a:lstStyle>
            <a:lvl1pPr>
              <a:defRPr sz="15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91912" y="4739647"/>
            <a:ext cx="24997410" cy="23393400"/>
          </a:xfrm>
        </p:spPr>
        <p:txBody>
          <a:bodyPr/>
          <a:lstStyle>
            <a:lvl1pPr>
              <a:defRPr sz="15360"/>
            </a:lvl1pPr>
            <a:lvl2pPr>
              <a:defRPr sz="13440"/>
            </a:lvl2pPr>
            <a:lvl3pPr>
              <a:defRPr sz="1152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01142" y="9875520"/>
            <a:ext cx="15925561" cy="18295622"/>
          </a:xfrm>
        </p:spPr>
        <p:txBody>
          <a:bodyPr/>
          <a:lstStyle>
            <a:lvl1pPr marL="0" indent="0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2/8/22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831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1142" y="2194560"/>
            <a:ext cx="15925561" cy="7680960"/>
          </a:xfrm>
        </p:spPr>
        <p:txBody>
          <a:bodyPr anchor="b"/>
          <a:lstStyle>
            <a:lvl1pPr>
              <a:defRPr sz="15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0991912" y="4739647"/>
            <a:ext cx="24997410" cy="23393400"/>
          </a:xfrm>
        </p:spPr>
        <p:txBody>
          <a:bodyPr anchor="t"/>
          <a:lstStyle>
            <a:lvl1pPr marL="0" indent="0">
              <a:buNone/>
              <a:defRPr sz="15360"/>
            </a:lvl1pPr>
            <a:lvl2pPr marL="2194560" indent="0">
              <a:buNone/>
              <a:defRPr sz="13440"/>
            </a:lvl2pPr>
            <a:lvl3pPr marL="4389120" indent="0">
              <a:buNone/>
              <a:defRPr sz="11520"/>
            </a:lvl3pPr>
            <a:lvl4pPr marL="6583680" indent="0">
              <a:buNone/>
              <a:defRPr sz="9600"/>
            </a:lvl4pPr>
            <a:lvl5pPr marL="8778240" indent="0">
              <a:buNone/>
              <a:defRPr sz="9600"/>
            </a:lvl5pPr>
            <a:lvl6pPr marL="10972800" indent="0">
              <a:buNone/>
              <a:defRPr sz="9600"/>
            </a:lvl6pPr>
            <a:lvl7pPr marL="13167360" indent="0">
              <a:buNone/>
              <a:defRPr sz="9600"/>
            </a:lvl7pPr>
            <a:lvl8pPr marL="15361920" indent="0">
              <a:buNone/>
              <a:defRPr sz="9600"/>
            </a:lvl8pPr>
            <a:lvl9pPr marL="17556480" indent="0">
              <a:buNone/>
              <a:defRPr sz="9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01142" y="9875520"/>
            <a:ext cx="15925561" cy="18295622"/>
          </a:xfrm>
        </p:spPr>
        <p:txBody>
          <a:bodyPr/>
          <a:lstStyle>
            <a:lvl1pPr marL="0" indent="0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2/8/22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582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94710" y="1752607"/>
            <a:ext cx="42588180" cy="6362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94710" y="8763000"/>
            <a:ext cx="42588180" cy="20886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394710" y="30510487"/>
            <a:ext cx="1110996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135061-2F74-46D4-9F8F-C77EF304855D}" type="datetimeFigureOut">
              <a:rPr lang="en-US" smtClean="0"/>
              <a:t>2/8/22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356330" y="30510487"/>
            <a:ext cx="1666494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4872930" y="30510487"/>
            <a:ext cx="1110996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141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389120" rtl="0" eaLnBrk="1" latinLnBrk="0" hangingPunct="1">
        <a:lnSpc>
          <a:spcPct val="90000"/>
        </a:lnSpc>
        <a:spcBef>
          <a:spcPct val="0"/>
        </a:spcBef>
        <a:buNone/>
        <a:defRPr sz="211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97280" indent="-1097280" algn="l" defTabSz="4389120" rtl="0" eaLnBrk="1" latinLnBrk="0" hangingPunct="1">
        <a:lnSpc>
          <a:spcPct val="90000"/>
        </a:lnSpc>
        <a:spcBef>
          <a:spcPts val="4800"/>
        </a:spcBef>
        <a:buFont typeface="Arial" panose="020B0604020202020204" pitchFamily="34" charset="0"/>
        <a:buChar char="•"/>
        <a:defRPr sz="13440" kern="1200">
          <a:solidFill>
            <a:schemeClr val="tx1"/>
          </a:solidFill>
          <a:latin typeface="+mn-lt"/>
          <a:ea typeface="+mn-ea"/>
          <a:cs typeface="+mn-cs"/>
        </a:defRPr>
      </a:lvl1pPr>
      <a:lvl2pPr marL="32918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1152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jpeg"/><Relationship Id="rId15" Type="http://schemas.openxmlformats.org/officeDocument/2006/relationships/image" Target="../media/image2.png"/><Relationship Id="rId10" Type="http://schemas.openxmlformats.org/officeDocument/2006/relationships/image" Target="../media/image13.png"/><Relationship Id="rId4" Type="http://schemas.openxmlformats.org/officeDocument/2006/relationships/image" Target="../media/image7.jpg"/><Relationship Id="rId9" Type="http://schemas.openxmlformats.org/officeDocument/2006/relationships/image" Target="../media/image12.png"/><Relationship Id="rId1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61">
            <a:extLst>
              <a:ext uri="{FF2B5EF4-FFF2-40B4-BE49-F238E27FC236}">
                <a16:creationId xmlns:a16="http://schemas.microsoft.com/office/drawing/2014/main" id="{7B9DBF64-A382-0544-81AB-A7BD5C5B7663}"/>
              </a:ext>
            </a:extLst>
          </p:cNvPr>
          <p:cNvSpPr/>
          <p:nvPr/>
        </p:nvSpPr>
        <p:spPr>
          <a:xfrm>
            <a:off x="11821068" y="-4154"/>
            <a:ext cx="25125425" cy="32918399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2" name="Rectangle 391">
            <a:extLst>
              <a:ext uri="{FF2B5EF4-FFF2-40B4-BE49-F238E27FC236}">
                <a16:creationId xmlns:a16="http://schemas.microsoft.com/office/drawing/2014/main" id="{330D42A3-81DE-E94D-8027-5E6A2FC72348}"/>
              </a:ext>
            </a:extLst>
          </p:cNvPr>
          <p:cNvSpPr/>
          <p:nvPr/>
        </p:nvSpPr>
        <p:spPr>
          <a:xfrm>
            <a:off x="-121778" y="0"/>
            <a:ext cx="12007795" cy="329183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8EC7F397-7ACE-9746-9202-A21214AB197C}"/>
              </a:ext>
            </a:extLst>
          </p:cNvPr>
          <p:cNvSpPr/>
          <p:nvPr/>
        </p:nvSpPr>
        <p:spPr>
          <a:xfrm>
            <a:off x="37395974" y="-4154"/>
            <a:ext cx="11981626" cy="329183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B209FBBC-B437-0146-84C6-65C15E39802A}"/>
              </a:ext>
            </a:extLst>
          </p:cNvPr>
          <p:cNvSpPr txBox="1"/>
          <p:nvPr/>
        </p:nvSpPr>
        <p:spPr>
          <a:xfrm>
            <a:off x="11065" y="160438"/>
            <a:ext cx="1049539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8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 </a:t>
            </a:r>
            <a:endParaRPr lang="en-US" sz="8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BE5752E-AF52-2642-ADA1-5E996F1B5E03}"/>
              </a:ext>
            </a:extLst>
          </p:cNvPr>
          <p:cNvSpPr txBox="1"/>
          <p:nvPr/>
        </p:nvSpPr>
        <p:spPr>
          <a:xfrm>
            <a:off x="4258007" y="5595002"/>
            <a:ext cx="535595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solidFill>
                  <a:srgbClr val="43A3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PRESENTER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5A7228EA-163E-6849-9DAC-DC29587FD24D}"/>
              </a:ext>
            </a:extLst>
          </p:cNvPr>
          <p:cNvSpPr txBox="1"/>
          <p:nvPr/>
        </p:nvSpPr>
        <p:spPr>
          <a:xfrm>
            <a:off x="4298557" y="6518332"/>
            <a:ext cx="43781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YOUR NAME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733788A3-844F-CA40-8D19-C640674B8FE3}"/>
              </a:ext>
            </a:extLst>
          </p:cNvPr>
          <p:cNvSpPr txBox="1"/>
          <p:nvPr/>
        </p:nvSpPr>
        <p:spPr>
          <a:xfrm>
            <a:off x="72366" y="9807725"/>
            <a:ext cx="1165343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Explain why your study matters as concisely as possible. Feel free to add graphics! 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0DC91379-DB6A-EB4A-9C59-33C01A61CD64}"/>
              </a:ext>
            </a:extLst>
          </p:cNvPr>
          <p:cNvSpPr txBox="1"/>
          <p:nvPr/>
        </p:nvSpPr>
        <p:spPr>
          <a:xfrm>
            <a:off x="37273094" y="21227417"/>
            <a:ext cx="1176953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What do you want to explore next in this study? What open questions do you have? This is a great opportunity to get input from your peers in the SEA community! </a:t>
            </a: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A4882D64-C4CA-E94D-B1F5-D733B838B5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20189" y="1958900"/>
            <a:ext cx="5350298" cy="4725446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A7C1CC29-B622-B34E-BE62-92A0F646946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0498"/>
          <a:stretch/>
        </p:blipFill>
        <p:spPr>
          <a:xfrm>
            <a:off x="43840691" y="1988323"/>
            <a:ext cx="5350298" cy="4788633"/>
          </a:xfrm>
          <a:prstGeom prst="rect">
            <a:avLst/>
          </a:prstGeom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id="{5918E587-A0FE-614C-A025-125E3EBAD663}"/>
              </a:ext>
            </a:extLst>
          </p:cNvPr>
          <p:cNvSpPr txBox="1"/>
          <p:nvPr/>
        </p:nvSpPr>
        <p:spPr>
          <a:xfrm>
            <a:off x="37317134" y="6740946"/>
            <a:ext cx="11769539" cy="10987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This panel is for extra graphs, figures, or observations. This section is for you to help explain your research to your audience. </a:t>
            </a:r>
          </a:p>
          <a:p>
            <a:endParaRPr lang="en-US" sz="5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It’s great if your study is a ’work in progress’! If you are far along enough in your study to draw some conclusions, you can state them briefly here.</a:t>
            </a:r>
          </a:p>
          <a:p>
            <a:endParaRPr lang="en-US" sz="5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8AB73061-F5B2-A648-A136-C40A317B24D8}"/>
              </a:ext>
            </a:extLst>
          </p:cNvPr>
          <p:cNvSpPr/>
          <p:nvPr/>
        </p:nvSpPr>
        <p:spPr>
          <a:xfrm>
            <a:off x="-121779" y="8556921"/>
            <a:ext cx="12007795" cy="1275530"/>
          </a:xfrm>
          <a:prstGeom prst="rect">
            <a:avLst/>
          </a:prstGeom>
          <a:solidFill>
            <a:srgbClr val="43A3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EDC0160B-82C1-2C45-B636-6A5D4B395842}"/>
              </a:ext>
            </a:extLst>
          </p:cNvPr>
          <p:cNvSpPr/>
          <p:nvPr/>
        </p:nvSpPr>
        <p:spPr>
          <a:xfrm>
            <a:off x="-101503" y="13997377"/>
            <a:ext cx="12007795" cy="1275530"/>
          </a:xfrm>
          <a:prstGeom prst="rect">
            <a:avLst/>
          </a:prstGeom>
          <a:solidFill>
            <a:srgbClr val="43A3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METHODS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2F896F85-C164-1949-9CDD-B4B1D458E60D}"/>
              </a:ext>
            </a:extLst>
          </p:cNvPr>
          <p:cNvSpPr/>
          <p:nvPr/>
        </p:nvSpPr>
        <p:spPr>
          <a:xfrm>
            <a:off x="36943871" y="-44630"/>
            <a:ext cx="12467423" cy="1352862"/>
          </a:xfrm>
          <a:prstGeom prst="rect">
            <a:avLst/>
          </a:prstGeom>
          <a:solidFill>
            <a:srgbClr val="43A3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EAAADE8D-5845-6847-B5D0-BFC7F9BE36CE}"/>
              </a:ext>
            </a:extLst>
          </p:cNvPr>
          <p:cNvSpPr/>
          <p:nvPr/>
        </p:nvSpPr>
        <p:spPr>
          <a:xfrm>
            <a:off x="36900701" y="19156584"/>
            <a:ext cx="12467423" cy="1460333"/>
          </a:xfrm>
          <a:prstGeom prst="rect">
            <a:avLst/>
          </a:prstGeom>
          <a:solidFill>
            <a:srgbClr val="43A3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FUTURE DIRECTIONS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2FA2684C-5CCE-3940-96D9-BBE2A51F862F}"/>
              </a:ext>
            </a:extLst>
          </p:cNvPr>
          <p:cNvSpPr/>
          <p:nvPr/>
        </p:nvSpPr>
        <p:spPr>
          <a:xfrm>
            <a:off x="36924153" y="27402494"/>
            <a:ext cx="12467423" cy="1460333"/>
          </a:xfrm>
          <a:prstGeom prst="rect">
            <a:avLst/>
          </a:prstGeom>
          <a:solidFill>
            <a:srgbClr val="43A3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AUTHORS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7D86FF40-4581-C644-82FE-902D5073D451}"/>
              </a:ext>
            </a:extLst>
          </p:cNvPr>
          <p:cNvSpPr txBox="1"/>
          <p:nvPr/>
        </p:nvSpPr>
        <p:spPr>
          <a:xfrm>
            <a:off x="111416" y="15937334"/>
            <a:ext cx="11577101" cy="10064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Describe what you did with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brief bullet points or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some type of flowchart or figure.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5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US" sz="5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5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5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5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5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5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F3330AD1-28FF-7347-A733-FB9AC637831C}"/>
              </a:ext>
            </a:extLst>
          </p:cNvPr>
          <p:cNvSpPr txBox="1"/>
          <p:nvPr/>
        </p:nvSpPr>
        <p:spPr>
          <a:xfrm>
            <a:off x="653329" y="20923315"/>
            <a:ext cx="10510436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Please use font that can be easily read, no smaller than </a:t>
            </a: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Arial 54 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or equivalent! </a:t>
            </a:r>
          </a:p>
          <a:p>
            <a:endParaRPr lang="en-US" sz="5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Try to minimize text so people can spend less time reading and more time listening to your presentation!</a:t>
            </a:r>
          </a:p>
        </p:txBody>
      </p:sp>
      <p:pic>
        <p:nvPicPr>
          <p:cNvPr id="67" name="Picture 66">
            <a:extLst>
              <a:ext uri="{FF2B5EF4-FFF2-40B4-BE49-F238E27FC236}">
                <a16:creationId xmlns:a16="http://schemas.microsoft.com/office/drawing/2014/main" id="{B6015269-E347-C943-873E-9756EC51CC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88533" y="30876606"/>
            <a:ext cx="2554100" cy="2003088"/>
          </a:xfrm>
          <a:prstGeom prst="rect">
            <a:avLst/>
          </a:prstGeom>
        </p:spPr>
      </p:pic>
      <p:sp>
        <p:nvSpPr>
          <p:cNvPr id="68" name="TextBox 67">
            <a:extLst>
              <a:ext uri="{FF2B5EF4-FFF2-40B4-BE49-F238E27FC236}">
                <a16:creationId xmlns:a16="http://schemas.microsoft.com/office/drawing/2014/main" id="{9254FC25-8C78-F04C-8794-F1A93C26CE5D}"/>
              </a:ext>
            </a:extLst>
          </p:cNvPr>
          <p:cNvSpPr txBox="1"/>
          <p:nvPr/>
        </p:nvSpPr>
        <p:spPr>
          <a:xfrm>
            <a:off x="37153075" y="28980605"/>
            <a:ext cx="1246742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Full Author List here: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Leeroy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Jenkins, author2, author3, author4, author5, author6, author7, </a:t>
            </a:r>
            <a:endParaRPr lang="en-US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F0B1E808-8BD9-EF4C-904F-82C4D35346A7}"/>
              </a:ext>
            </a:extLst>
          </p:cNvPr>
          <p:cNvSpPr/>
          <p:nvPr/>
        </p:nvSpPr>
        <p:spPr>
          <a:xfrm>
            <a:off x="30970" y="4391995"/>
            <a:ext cx="3271071" cy="3302317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6" name="Graphic 18">
            <a:extLst>
              <a:ext uri="{FF2B5EF4-FFF2-40B4-BE49-F238E27FC236}">
                <a16:creationId xmlns:a16="http://schemas.microsoft.com/office/drawing/2014/main" id="{B8C4481B-7826-5C4A-94B2-A077D832708A}"/>
              </a:ext>
            </a:extLst>
          </p:cNvPr>
          <p:cNvSpPr/>
          <p:nvPr/>
        </p:nvSpPr>
        <p:spPr>
          <a:xfrm>
            <a:off x="534551" y="5094514"/>
            <a:ext cx="2323133" cy="2207615"/>
          </a:xfrm>
          <a:custGeom>
            <a:avLst/>
            <a:gdLst>
              <a:gd name="connsiteX0" fmla="*/ 310594 w 327663"/>
              <a:gd name="connsiteY0" fmla="*/ 219906 h 335196"/>
              <a:gd name="connsiteX1" fmla="*/ 246568 w 327663"/>
              <a:gd name="connsiteY1" fmla="*/ 176217 h 335196"/>
              <a:gd name="connsiteX2" fmla="*/ 212295 w 327663"/>
              <a:gd name="connsiteY2" fmla="*/ 176217 h 335196"/>
              <a:gd name="connsiteX3" fmla="*/ 165217 w 327663"/>
              <a:gd name="connsiteY3" fmla="*/ 189022 h 335196"/>
              <a:gd name="connsiteX4" fmla="*/ 118138 w 327663"/>
              <a:gd name="connsiteY4" fmla="*/ 176217 h 335196"/>
              <a:gd name="connsiteX5" fmla="*/ 83866 w 327663"/>
              <a:gd name="connsiteY5" fmla="*/ 176217 h 335196"/>
              <a:gd name="connsiteX6" fmla="*/ 19839 w 327663"/>
              <a:gd name="connsiteY6" fmla="*/ 219906 h 335196"/>
              <a:gd name="connsiteX7" fmla="*/ 1385 w 327663"/>
              <a:gd name="connsiteY7" fmla="*/ 299750 h 335196"/>
              <a:gd name="connsiteX8" fmla="*/ 165970 w 327663"/>
              <a:gd name="connsiteY8" fmla="*/ 335529 h 335196"/>
              <a:gd name="connsiteX9" fmla="*/ 329802 w 327663"/>
              <a:gd name="connsiteY9" fmla="*/ 299750 h 335196"/>
              <a:gd name="connsiteX10" fmla="*/ 310594 w 327663"/>
              <a:gd name="connsiteY10" fmla="*/ 219906 h 335196"/>
              <a:gd name="connsiteX11" fmla="*/ 165593 w 327663"/>
              <a:gd name="connsiteY11" fmla="*/ 154749 h 335196"/>
              <a:gd name="connsiteX12" fmla="*/ 242425 w 327663"/>
              <a:gd name="connsiteY12" fmla="*/ 77918 h 335196"/>
              <a:gd name="connsiteX13" fmla="*/ 165593 w 327663"/>
              <a:gd name="connsiteY13" fmla="*/ 1086 h 335196"/>
              <a:gd name="connsiteX14" fmla="*/ 88762 w 327663"/>
              <a:gd name="connsiteY14" fmla="*/ 77918 h 335196"/>
              <a:gd name="connsiteX15" fmla="*/ 165593 w 327663"/>
              <a:gd name="connsiteY15" fmla="*/ 154749 h 335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27663" h="335196">
                <a:moveTo>
                  <a:pt x="310594" y="219906"/>
                </a:moveTo>
                <a:cubicBezTo>
                  <a:pt x="287243" y="179983"/>
                  <a:pt x="246568" y="176217"/>
                  <a:pt x="246568" y="176217"/>
                </a:cubicBezTo>
                <a:lnTo>
                  <a:pt x="212295" y="176217"/>
                </a:lnTo>
                <a:cubicBezTo>
                  <a:pt x="198360" y="184126"/>
                  <a:pt x="182541" y="189022"/>
                  <a:pt x="165217" y="189022"/>
                </a:cubicBezTo>
                <a:cubicBezTo>
                  <a:pt x="147892" y="189022"/>
                  <a:pt x="132074" y="184503"/>
                  <a:pt x="118138" y="176217"/>
                </a:cubicBezTo>
                <a:lnTo>
                  <a:pt x="83866" y="176217"/>
                </a:lnTo>
                <a:cubicBezTo>
                  <a:pt x="83866" y="176217"/>
                  <a:pt x="43190" y="179983"/>
                  <a:pt x="19839" y="219906"/>
                </a:cubicBezTo>
                <a:cubicBezTo>
                  <a:pt x="-2758" y="259828"/>
                  <a:pt x="1385" y="299750"/>
                  <a:pt x="1385" y="299750"/>
                </a:cubicBezTo>
                <a:cubicBezTo>
                  <a:pt x="1385" y="299750"/>
                  <a:pt x="37164" y="335529"/>
                  <a:pt x="165970" y="335529"/>
                </a:cubicBezTo>
                <a:cubicBezTo>
                  <a:pt x="294776" y="335529"/>
                  <a:pt x="329802" y="299750"/>
                  <a:pt x="329802" y="299750"/>
                </a:cubicBezTo>
                <a:cubicBezTo>
                  <a:pt x="329802" y="299750"/>
                  <a:pt x="333945" y="259828"/>
                  <a:pt x="310594" y="219906"/>
                </a:cubicBezTo>
                <a:close/>
                <a:moveTo>
                  <a:pt x="165593" y="154749"/>
                </a:moveTo>
                <a:cubicBezTo>
                  <a:pt x="208152" y="154749"/>
                  <a:pt x="242425" y="120477"/>
                  <a:pt x="242425" y="77918"/>
                </a:cubicBezTo>
                <a:cubicBezTo>
                  <a:pt x="242425" y="35359"/>
                  <a:pt x="208152" y="1086"/>
                  <a:pt x="165593" y="1086"/>
                </a:cubicBezTo>
                <a:cubicBezTo>
                  <a:pt x="123035" y="1086"/>
                  <a:pt x="88762" y="35736"/>
                  <a:pt x="88762" y="77918"/>
                </a:cubicBezTo>
                <a:cubicBezTo>
                  <a:pt x="88762" y="120477"/>
                  <a:pt x="123035" y="154749"/>
                  <a:pt x="165593" y="154749"/>
                </a:cubicBezTo>
                <a:close/>
              </a:path>
            </a:pathLst>
          </a:custGeom>
          <a:solidFill>
            <a:schemeClr val="bg1"/>
          </a:solidFill>
          <a:ln w="366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8" name="Title 4">
            <a:extLst>
              <a:ext uri="{FF2B5EF4-FFF2-40B4-BE49-F238E27FC236}">
                <a16:creationId xmlns:a16="http://schemas.microsoft.com/office/drawing/2014/main" id="{080FDEA8-E680-944F-ACF4-15D632EE08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43488" y="694733"/>
            <a:ext cx="23995973" cy="10767172"/>
          </a:xfrm>
        </p:spPr>
        <p:txBody>
          <a:bodyPr anchor="t">
            <a:noAutofit/>
          </a:bodyPr>
          <a:lstStyle/>
          <a:p>
            <a:pPr>
              <a:lnSpc>
                <a:spcPct val="150000"/>
              </a:lnSpc>
            </a:pPr>
            <a:r>
              <a:rPr lang="en-US" sz="12500" dirty="0">
                <a:solidFill>
                  <a:schemeClr val="bg1"/>
                </a:solidFill>
                <a:latin typeface="Lato Black" panose="020F0A0202020403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The</a:t>
            </a:r>
            <a:r>
              <a:rPr lang="en-US" sz="12500" dirty="0">
                <a:solidFill>
                  <a:schemeClr val="accent2"/>
                </a:solidFill>
                <a:latin typeface="Lato Black" panose="020F0A0202020403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 </a:t>
            </a:r>
            <a:r>
              <a:rPr lang="en-US" sz="12500" dirty="0">
                <a:solidFill>
                  <a:srgbClr val="FFFF00"/>
                </a:solidFill>
                <a:latin typeface="Lato Black" panose="020F0A0202020403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“Take Home” </a:t>
            </a:r>
            <a:r>
              <a:rPr lang="en-US" sz="12500" dirty="0">
                <a:solidFill>
                  <a:schemeClr val="bg1"/>
                </a:solidFill>
                <a:latin typeface="Lato" panose="020F050202020403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message </a:t>
            </a:r>
            <a:br>
              <a:rPr lang="en-US" sz="12500" dirty="0">
                <a:solidFill>
                  <a:schemeClr val="bg1"/>
                </a:solidFill>
                <a:latin typeface="Lato" panose="020F050202020403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</a:br>
            <a:r>
              <a:rPr lang="en-US" sz="12500" dirty="0">
                <a:solidFill>
                  <a:schemeClr val="bg1"/>
                </a:solidFill>
                <a:latin typeface="Lato" panose="020F050202020403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of your poster goes here!</a:t>
            </a:r>
            <a:r>
              <a:rPr lang="en-US" sz="12500" dirty="0">
                <a:solidFill>
                  <a:schemeClr val="bg1"/>
                </a:solidFill>
                <a:latin typeface="Lato" panose="020F050202020403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 </a:t>
            </a:r>
            <a:br>
              <a:rPr lang="en-US" sz="12500" dirty="0">
                <a:solidFill>
                  <a:schemeClr val="bg1"/>
                </a:solidFill>
                <a:latin typeface="Lato" panose="020F0502020204030203" pitchFamily="34" charset="0"/>
                <a:ea typeface="Roboto" panose="02000000000000000000" pitchFamily="2" charset="0"/>
                <a:cs typeface="Segoe UI" panose="020B0502040204020203" pitchFamily="34" charset="0"/>
              </a:rPr>
            </a:br>
            <a:r>
              <a:rPr lang="en-US" sz="12500" u="sng" dirty="0">
                <a:solidFill>
                  <a:srgbClr val="FFFF00"/>
                </a:solidFill>
                <a:latin typeface="Lato Black" panose="020F0A0202020403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Emphasize</a:t>
            </a:r>
            <a:r>
              <a:rPr lang="en-US" sz="12500" dirty="0">
                <a:solidFill>
                  <a:schemeClr val="bg1"/>
                </a:solidFill>
                <a:latin typeface="Lato" panose="020F050202020403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 the important words.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565916C9-5A35-E743-9BFF-95220BC7DC11}"/>
              </a:ext>
            </a:extLst>
          </p:cNvPr>
          <p:cNvSpPr/>
          <p:nvPr/>
        </p:nvSpPr>
        <p:spPr>
          <a:xfrm>
            <a:off x="18315698" y="23657044"/>
            <a:ext cx="1419405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dirty="0">
                <a:solidFill>
                  <a:srgbClr val="00AD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an illustration that is a visual representation of the “take home” message. Get creative! </a:t>
            </a:r>
          </a:p>
          <a:p>
            <a:endParaRPr lang="en-US" sz="7200" dirty="0">
              <a:solidFill>
                <a:srgbClr val="00ADA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" name="Graphic 80">
            <a:extLst>
              <a:ext uri="{FF2B5EF4-FFF2-40B4-BE49-F238E27FC236}">
                <a16:creationId xmlns:a16="http://schemas.microsoft.com/office/drawing/2014/main" id="{D77F5EA9-05D7-0648-82BA-C3938C6DDC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8315698" y="15055070"/>
            <a:ext cx="12223692" cy="8149128"/>
          </a:xfrm>
          <a:prstGeom prst="rect">
            <a:avLst/>
          </a:prstGeom>
        </p:spPr>
      </p:pic>
      <p:sp>
        <p:nvSpPr>
          <p:cNvPr id="82" name="Rectangle 81">
            <a:extLst>
              <a:ext uri="{FF2B5EF4-FFF2-40B4-BE49-F238E27FC236}">
                <a16:creationId xmlns:a16="http://schemas.microsoft.com/office/drawing/2014/main" id="{60FADD85-D945-3848-81C7-BB1E60A5536E}"/>
              </a:ext>
            </a:extLst>
          </p:cNvPr>
          <p:cNvSpPr/>
          <p:nvPr/>
        </p:nvSpPr>
        <p:spPr>
          <a:xfrm>
            <a:off x="13443854" y="11100386"/>
            <a:ext cx="2215243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the main result, observation, or idea that you want to convey to your audience?</a:t>
            </a:r>
          </a:p>
          <a:p>
            <a:pPr algn="ctr"/>
            <a:endParaRPr lang="en-US" sz="7200" dirty="0">
              <a:solidFill>
                <a:srgbClr val="00ADA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578E3456-240B-114D-A265-7D2C98DB99FC}"/>
              </a:ext>
            </a:extLst>
          </p:cNvPr>
          <p:cNvSpPr/>
          <p:nvPr/>
        </p:nvSpPr>
        <p:spPr>
          <a:xfrm>
            <a:off x="12335499" y="30338895"/>
            <a:ext cx="2399597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using color to illustrate ideas, please use an inclusive color palette</a:t>
            </a:r>
          </a:p>
          <a:p>
            <a:endParaRPr lang="en-US" sz="6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68081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61">
            <a:extLst>
              <a:ext uri="{FF2B5EF4-FFF2-40B4-BE49-F238E27FC236}">
                <a16:creationId xmlns:a16="http://schemas.microsoft.com/office/drawing/2014/main" id="{7B9DBF64-A382-0544-81AB-A7BD5C5B7663}"/>
              </a:ext>
            </a:extLst>
          </p:cNvPr>
          <p:cNvSpPr/>
          <p:nvPr/>
        </p:nvSpPr>
        <p:spPr>
          <a:xfrm>
            <a:off x="11821068" y="-4154"/>
            <a:ext cx="25125425" cy="32918399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5" name="Picture 54" descr="Diagram&#10;&#10;Description automatically generated">
            <a:extLst>
              <a:ext uri="{FF2B5EF4-FFF2-40B4-BE49-F238E27FC236}">
                <a16:creationId xmlns:a16="http://schemas.microsoft.com/office/drawing/2014/main" id="{DC3A408B-980E-6C4A-9385-143945E7D7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6890" y="16136767"/>
            <a:ext cx="21423178" cy="15406810"/>
          </a:xfrm>
          <a:prstGeom prst="rect">
            <a:avLst/>
          </a:prstGeom>
        </p:spPr>
      </p:pic>
      <p:sp>
        <p:nvSpPr>
          <p:cNvPr id="392" name="Rectangle 391">
            <a:extLst>
              <a:ext uri="{FF2B5EF4-FFF2-40B4-BE49-F238E27FC236}">
                <a16:creationId xmlns:a16="http://schemas.microsoft.com/office/drawing/2014/main" id="{330D42A3-81DE-E94D-8027-5E6A2FC72348}"/>
              </a:ext>
            </a:extLst>
          </p:cNvPr>
          <p:cNvSpPr/>
          <p:nvPr/>
        </p:nvSpPr>
        <p:spPr>
          <a:xfrm>
            <a:off x="-121778" y="0"/>
            <a:ext cx="12007795" cy="329183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8EC7F397-7ACE-9746-9202-A21214AB197C}"/>
              </a:ext>
            </a:extLst>
          </p:cNvPr>
          <p:cNvSpPr/>
          <p:nvPr/>
        </p:nvSpPr>
        <p:spPr>
          <a:xfrm>
            <a:off x="37395974" y="-4154"/>
            <a:ext cx="11981626" cy="329183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F562412A-0B46-3A4B-BEBF-9359951E7084}"/>
              </a:ext>
            </a:extLst>
          </p:cNvPr>
          <p:cNvSpPr txBox="1"/>
          <p:nvPr/>
        </p:nvSpPr>
        <p:spPr>
          <a:xfrm>
            <a:off x="36987043" y="29024803"/>
            <a:ext cx="1245344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Isabel Amaya,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Duyen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Bui, Ariel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Egbunine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Ember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Mushrush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, Maggie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Viland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Deborah Jacobs-Sera, Danielle Heller, </a:t>
            </a:r>
          </a:p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and Vic Sivanathan</a:t>
            </a:r>
          </a:p>
        </p:txBody>
      </p:sp>
      <p:pic>
        <p:nvPicPr>
          <p:cNvPr id="7" name="Picture 6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D4494F56-C7EF-744A-A85D-C52EF6F4683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1" b="36149"/>
          <a:stretch/>
        </p:blipFill>
        <p:spPr>
          <a:xfrm>
            <a:off x="503606" y="4434795"/>
            <a:ext cx="3580079" cy="3969706"/>
          </a:xfrm>
          <a:prstGeom prst="rect">
            <a:avLst/>
          </a:prstGeom>
        </p:spPr>
      </p:pic>
      <p:sp>
        <p:nvSpPr>
          <p:cNvPr id="77" name="TextBox 76">
            <a:extLst>
              <a:ext uri="{FF2B5EF4-FFF2-40B4-BE49-F238E27FC236}">
                <a16:creationId xmlns:a16="http://schemas.microsoft.com/office/drawing/2014/main" id="{B209FBBC-B437-0146-84C6-65C15E39802A}"/>
              </a:ext>
            </a:extLst>
          </p:cNvPr>
          <p:cNvSpPr txBox="1"/>
          <p:nvPr/>
        </p:nvSpPr>
        <p:spPr>
          <a:xfrm>
            <a:off x="534552" y="290696"/>
            <a:ext cx="10495397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8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Characterization of mycobacteriophage </a:t>
            </a:r>
            <a:r>
              <a:rPr lang="en-US" sz="8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EasyJones</a:t>
            </a:r>
            <a:endParaRPr lang="en-US" sz="8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BE5752E-AF52-2642-ADA1-5E996F1B5E03}"/>
              </a:ext>
            </a:extLst>
          </p:cNvPr>
          <p:cNvSpPr txBox="1"/>
          <p:nvPr/>
        </p:nvSpPr>
        <p:spPr>
          <a:xfrm>
            <a:off x="4258007" y="5595002"/>
            <a:ext cx="535595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solidFill>
                  <a:srgbClr val="43A3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PRESENTER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5A7228EA-163E-6849-9DAC-DC29587FD24D}"/>
              </a:ext>
            </a:extLst>
          </p:cNvPr>
          <p:cNvSpPr txBox="1"/>
          <p:nvPr/>
        </p:nvSpPr>
        <p:spPr>
          <a:xfrm>
            <a:off x="4298557" y="6518332"/>
            <a:ext cx="433990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Isabel Amaya</a:t>
            </a:r>
          </a:p>
        </p:txBody>
      </p:sp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DDA478CE-74CC-F542-A2B9-9C34A956606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80" t="18560" r="14751" b="16767"/>
          <a:stretch/>
        </p:blipFill>
        <p:spPr>
          <a:xfrm>
            <a:off x="42970487" y="31198128"/>
            <a:ext cx="4170138" cy="1663002"/>
          </a:xfrm>
          <a:prstGeom prst="rect">
            <a:avLst/>
          </a:prstGeom>
        </p:spPr>
      </p:pic>
      <p:pic>
        <p:nvPicPr>
          <p:cNvPr id="17" name="Picture 16" descr="Logo&#10;&#10;Description automatically generated">
            <a:extLst>
              <a:ext uri="{FF2B5EF4-FFF2-40B4-BE49-F238E27FC236}">
                <a16:creationId xmlns:a16="http://schemas.microsoft.com/office/drawing/2014/main" id="{479853E7-1292-4347-B1E8-B05DF65FA9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16401" y="29797388"/>
            <a:ext cx="1821278" cy="2801480"/>
          </a:xfrm>
          <a:prstGeom prst="rect">
            <a:avLst/>
          </a:prstGeom>
        </p:spPr>
      </p:pic>
      <p:sp>
        <p:nvSpPr>
          <p:cNvPr id="90" name="TextBox 89">
            <a:extLst>
              <a:ext uri="{FF2B5EF4-FFF2-40B4-BE49-F238E27FC236}">
                <a16:creationId xmlns:a16="http://schemas.microsoft.com/office/drawing/2014/main" id="{733788A3-844F-CA40-8D19-C640674B8FE3}"/>
              </a:ext>
            </a:extLst>
          </p:cNvPr>
          <p:cNvSpPr txBox="1"/>
          <p:nvPr/>
        </p:nvSpPr>
        <p:spPr>
          <a:xfrm>
            <a:off x="258886" y="9807725"/>
            <a:ext cx="11466917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With bacteriophages increasingly being considered as a 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therapeutic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for multidrug-resistant bacterial infections, the isolation and characterization of new bacteriophages is important.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0DC91379-DB6A-EB4A-9C59-33C01A61CD64}"/>
              </a:ext>
            </a:extLst>
          </p:cNvPr>
          <p:cNvSpPr txBox="1"/>
          <p:nvPr/>
        </p:nvSpPr>
        <p:spPr>
          <a:xfrm>
            <a:off x="37355424" y="20780192"/>
            <a:ext cx="11769539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Can gp49 confer superinfection immunity against cluster A phages?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5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What are the functions of gene </a:t>
            </a:r>
            <a:r>
              <a:rPr lang="en-US" sz="5400" i="1" dirty="0">
                <a:latin typeface="Arial" panose="020B0604020202020204" pitchFamily="34" charset="0"/>
                <a:cs typeface="Arial" panose="020B0604020202020204" pitchFamily="34" charset="0"/>
              </a:rPr>
              <a:t>49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neighboring genes </a:t>
            </a:r>
            <a:r>
              <a:rPr lang="en-US" sz="5400" i="1" dirty="0">
                <a:latin typeface="Arial" panose="020B0604020202020204" pitchFamily="34" charset="0"/>
                <a:cs typeface="Arial" panose="020B0604020202020204" pitchFamily="34" charset="0"/>
              </a:rPr>
              <a:t>48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5400" i="1" dirty="0">
                <a:latin typeface="Arial" panose="020B0604020202020204" pitchFamily="34" charset="0"/>
                <a:cs typeface="Arial" panose="020B0604020202020204" pitchFamily="34" charset="0"/>
              </a:rPr>
              <a:t>51? 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These genes</a:t>
            </a:r>
            <a:r>
              <a:rPr lang="en-US" sz="5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are conserved in other C1 phages with gp49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pham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members.</a:t>
            </a:r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55E56965-19E3-4E42-BD85-73CE41396BA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l="7436" t="25544" r="87650" b="13824"/>
          <a:stretch/>
        </p:blipFill>
        <p:spPr>
          <a:xfrm>
            <a:off x="12882438" y="10209186"/>
            <a:ext cx="20851508" cy="5068076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57708740-8FDB-5F45-BA3A-E548B967C26E}"/>
              </a:ext>
            </a:extLst>
          </p:cNvPr>
          <p:cNvSpPr/>
          <p:nvPr/>
        </p:nvSpPr>
        <p:spPr>
          <a:xfrm>
            <a:off x="22696570" y="11082182"/>
            <a:ext cx="1792224" cy="1931206"/>
          </a:xfrm>
          <a:prstGeom prst="rect">
            <a:avLst/>
          </a:prstGeom>
          <a:noFill/>
          <a:ln w="152400">
            <a:solidFill>
              <a:srgbClr val="BCA8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CCF9578F-F2B9-0E47-AE5D-F3E9F2ADB673}"/>
              </a:ext>
            </a:extLst>
          </p:cNvPr>
          <p:cNvSpPr/>
          <p:nvPr/>
        </p:nvSpPr>
        <p:spPr>
          <a:xfrm>
            <a:off x="13413767" y="15975903"/>
            <a:ext cx="21336301" cy="15567674"/>
          </a:xfrm>
          <a:prstGeom prst="rect">
            <a:avLst/>
          </a:prstGeom>
          <a:noFill/>
          <a:ln w="254000">
            <a:solidFill>
              <a:srgbClr val="BCA8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ED120059-9B82-964A-BFB1-E52499B4012F}"/>
              </a:ext>
            </a:extLst>
          </p:cNvPr>
          <p:cNvCxnSpPr>
            <a:cxnSpLocks/>
          </p:cNvCxnSpPr>
          <p:nvPr/>
        </p:nvCxnSpPr>
        <p:spPr>
          <a:xfrm flipH="1">
            <a:off x="13413768" y="13013388"/>
            <a:ext cx="9282802" cy="2849442"/>
          </a:xfrm>
          <a:prstGeom prst="line">
            <a:avLst/>
          </a:prstGeom>
          <a:ln w="101600">
            <a:solidFill>
              <a:srgbClr val="BCA8D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6E29FCAD-666A-E44A-B36F-B9ABEB32349C}"/>
              </a:ext>
            </a:extLst>
          </p:cNvPr>
          <p:cNvCxnSpPr>
            <a:cxnSpLocks/>
          </p:cNvCxnSpPr>
          <p:nvPr/>
        </p:nvCxnSpPr>
        <p:spPr>
          <a:xfrm flipH="1" flipV="1">
            <a:off x="24488794" y="13174252"/>
            <a:ext cx="10261274" cy="2659321"/>
          </a:xfrm>
          <a:prstGeom prst="line">
            <a:avLst/>
          </a:prstGeom>
          <a:ln w="101600">
            <a:solidFill>
              <a:srgbClr val="BCA8D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TextBox 123">
            <a:extLst>
              <a:ext uri="{FF2B5EF4-FFF2-40B4-BE49-F238E27FC236}">
                <a16:creationId xmlns:a16="http://schemas.microsoft.com/office/drawing/2014/main" id="{3A6D78EA-56D2-0F4C-90B5-5579EFFB4F16}"/>
              </a:ext>
            </a:extLst>
          </p:cNvPr>
          <p:cNvSpPr txBox="1"/>
          <p:nvPr/>
        </p:nvSpPr>
        <p:spPr>
          <a:xfrm>
            <a:off x="21742523" y="14997526"/>
            <a:ext cx="44961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Pham 98211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9C2AE0F4-2AD0-E04B-B702-49DE1ACC9F1F}"/>
              </a:ext>
            </a:extLst>
          </p:cNvPr>
          <p:cNvSpPr txBox="1"/>
          <p:nvPr/>
        </p:nvSpPr>
        <p:spPr>
          <a:xfrm>
            <a:off x="13541300" y="16290398"/>
            <a:ext cx="101270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A6F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815 homologs</a:t>
            </a: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D1756406-85C2-E642-83C5-9D29193FD9C8}"/>
              </a:ext>
            </a:extLst>
          </p:cNvPr>
          <p:cNvSpPr txBox="1"/>
          <p:nvPr/>
        </p:nvSpPr>
        <p:spPr>
          <a:xfrm>
            <a:off x="25518899" y="25542708"/>
            <a:ext cx="64067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5"/>
            <a:r>
              <a:rPr lang="en-US" sz="4800" dirty="0">
                <a:solidFill>
                  <a:srgbClr val="FA6F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28% of C1  phages encode a gp49 homolog</a:t>
            </a:r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0C6D38CA-19B8-C340-A48D-43D7196430DA}"/>
              </a:ext>
            </a:extLst>
          </p:cNvPr>
          <p:cNvSpPr/>
          <p:nvPr/>
        </p:nvSpPr>
        <p:spPr>
          <a:xfrm>
            <a:off x="12335498" y="1903317"/>
            <a:ext cx="2441448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EasyJones</a:t>
            </a:r>
            <a:r>
              <a:rPr lang="en-US" sz="9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a </a:t>
            </a:r>
          </a:p>
          <a:p>
            <a:r>
              <a:rPr lang="en-US" sz="9600" b="1" dirty="0">
                <a:solidFill>
                  <a:srgbClr val="43A3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9600" b="1" dirty="0">
                <a:solidFill>
                  <a:srgbClr val="FA6F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cluster C1 </a:t>
            </a:r>
            <a:r>
              <a:rPr lang="en-US" sz="9600" b="1" dirty="0">
                <a:solidFill>
                  <a:srgbClr val="BCA8D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lytic</a:t>
            </a:r>
            <a:r>
              <a:rPr lang="en-US" sz="9600" b="1" dirty="0">
                <a:solidFill>
                  <a:srgbClr val="FA6F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phage</a:t>
            </a:r>
            <a:r>
              <a:rPr lang="en-US" sz="9600" dirty="0">
                <a:solidFill>
                  <a:srgbClr val="43A3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has </a:t>
            </a:r>
            <a:r>
              <a:rPr lang="en-US" sz="9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stolen</a:t>
            </a:r>
            <a:r>
              <a:rPr lang="en-US" sz="9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</a:t>
            </a:r>
            <a:r>
              <a:rPr lang="en-US" sz="9600" dirty="0">
                <a:solidFill>
                  <a:srgbClr val="43A3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</a:p>
          <a:p>
            <a:r>
              <a:rPr lang="en-US" sz="9600" b="1" dirty="0">
                <a:solidFill>
                  <a:srgbClr val="43A3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9600" b="1" dirty="0">
                <a:solidFill>
                  <a:srgbClr val="FA6F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cluster A   </a:t>
            </a:r>
            <a:r>
              <a:rPr lang="en-US" sz="9600" b="1" dirty="0">
                <a:solidFill>
                  <a:srgbClr val="BCA8D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immunity repressor</a:t>
            </a:r>
            <a:endParaRPr lang="en-US" sz="8800" b="1" dirty="0">
              <a:solidFill>
                <a:srgbClr val="BCA8D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ABC5E963-1034-5142-BDA7-D784FD014446}"/>
              </a:ext>
            </a:extLst>
          </p:cNvPr>
          <p:cNvGrpSpPr/>
          <p:nvPr/>
        </p:nvGrpSpPr>
        <p:grpSpPr>
          <a:xfrm>
            <a:off x="371275" y="20274558"/>
            <a:ext cx="8911864" cy="3098445"/>
            <a:chOff x="-11971931" y="16740342"/>
            <a:chExt cx="8911864" cy="3098445"/>
          </a:xfrm>
        </p:grpSpPr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14F7F2C1-E146-8444-8613-7CE495D6428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-11971931" y="16740342"/>
              <a:ext cx="8911864" cy="3098445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AB8E70F9-77D9-C644-87EF-DF4CCE5515AC}"/>
                </a:ext>
              </a:extLst>
            </p:cNvPr>
            <p:cNvSpPr txBox="1"/>
            <p:nvPr/>
          </p:nvSpPr>
          <p:spPr>
            <a:xfrm>
              <a:off x="-10212595" y="17390179"/>
              <a:ext cx="1965603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dirty="0">
                  <a:latin typeface="Arial" panose="020B0604020202020204" pitchFamily="34" charset="0"/>
                  <a:cs typeface="Arial" panose="020B0604020202020204" pitchFamily="34" charset="0"/>
                </a:rPr>
                <a:t>wash, </a:t>
              </a:r>
            </a:p>
            <a:p>
              <a:r>
                <a:rPr lang="en-US" sz="4800" dirty="0">
                  <a:latin typeface="Arial" panose="020B0604020202020204" pitchFamily="34" charset="0"/>
                  <a:cs typeface="Arial" panose="020B0604020202020204" pitchFamily="34" charset="0"/>
                </a:rPr>
                <a:t>filter</a:t>
              </a:r>
              <a:endParaRPr lang="en-US" sz="4800" dirty="0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E0BEB528-7C1D-C740-8548-EDEA96E6F454}"/>
                </a:ext>
              </a:extLst>
            </p:cNvPr>
            <p:cNvSpPr txBox="1"/>
            <p:nvPr/>
          </p:nvSpPr>
          <p:spPr>
            <a:xfrm>
              <a:off x="-6614668" y="17421851"/>
              <a:ext cx="1385316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800" dirty="0">
                  <a:latin typeface="Arial" panose="020B0604020202020204" pitchFamily="34" charset="0"/>
                  <a:cs typeface="Arial" panose="020B0604020202020204" pitchFamily="34" charset="0"/>
                </a:rPr>
                <a:t>add </a:t>
              </a:r>
            </a:p>
            <a:p>
              <a:pPr algn="ctr"/>
              <a:r>
                <a:rPr lang="en-US" sz="4800" i="1" dirty="0">
                  <a:latin typeface="Arial" panose="020B0604020202020204" pitchFamily="34" charset="0"/>
                  <a:cs typeface="Arial" panose="020B0604020202020204" pitchFamily="34" charset="0"/>
                </a:rPr>
                <a:t>host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0BAA800C-4C51-F940-9F1E-86F436A29069}"/>
              </a:ext>
            </a:extLst>
          </p:cNvPr>
          <p:cNvGrpSpPr/>
          <p:nvPr/>
        </p:nvGrpSpPr>
        <p:grpSpPr>
          <a:xfrm>
            <a:off x="-45724" y="25089467"/>
            <a:ext cx="11881503" cy="4799433"/>
            <a:chOff x="77302" y="20926446"/>
            <a:chExt cx="11881503" cy="4799433"/>
          </a:xfrm>
        </p:grpSpPr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A4F7AB32-981F-A844-A65E-CC7375CAA50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8298" y="20926446"/>
              <a:ext cx="3696659" cy="2607602"/>
            </a:xfrm>
            <a:prstGeom prst="rect">
              <a:avLst/>
            </a:prstGeom>
          </p:spPr>
        </p:pic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F6B418EE-7F8B-304C-A65A-7F6BEFE4EBA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363423" y="21069902"/>
              <a:ext cx="7595382" cy="2249342"/>
            </a:xfrm>
            <a:prstGeom prst="rect">
              <a:avLst/>
            </a:prstGeom>
          </p:spPr>
        </p:pic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63DEB496-C13B-F748-B4C1-330688E6206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77302" y="23578442"/>
              <a:ext cx="11826242" cy="2147437"/>
            </a:xfrm>
            <a:prstGeom prst="rect">
              <a:avLst/>
            </a:prstGeom>
          </p:spPr>
        </p:pic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22EF7341-4BC5-EB40-85EF-36B1A0E46B1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14208" y="22489907"/>
              <a:ext cx="1061817" cy="1574"/>
            </a:xfrm>
            <a:prstGeom prst="straightConnector1">
              <a:avLst/>
            </a:prstGeom>
            <a:ln w="7302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D451A898-A2FF-E84F-B3E0-4A35B60927E5}"/>
                </a:ext>
              </a:extLst>
            </p:cNvPr>
            <p:cNvCxnSpPr>
              <a:cxnSpLocks/>
            </p:cNvCxnSpPr>
            <p:nvPr/>
          </p:nvCxnSpPr>
          <p:spPr>
            <a:xfrm>
              <a:off x="6076428" y="23290208"/>
              <a:ext cx="0" cy="812905"/>
            </a:xfrm>
            <a:prstGeom prst="straightConnector1">
              <a:avLst/>
            </a:prstGeom>
            <a:ln w="7302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F064727B-9734-AA40-B38F-D0E3AB8AD6E3}"/>
              </a:ext>
            </a:extLst>
          </p:cNvPr>
          <p:cNvSpPr txBox="1"/>
          <p:nvPr/>
        </p:nvSpPr>
        <p:spPr>
          <a:xfrm>
            <a:off x="114403" y="19863833"/>
            <a:ext cx="117262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5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Enriched isolation w/ </a:t>
            </a:r>
            <a:r>
              <a:rPr lang="en-US" sz="54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M. smegmatis</a:t>
            </a:r>
            <a:endParaRPr lang="en-US" sz="5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3710EFBB-2640-7140-982E-FAE4D6D412FD}"/>
              </a:ext>
            </a:extLst>
          </p:cNvPr>
          <p:cNvSpPr txBox="1"/>
          <p:nvPr/>
        </p:nvSpPr>
        <p:spPr>
          <a:xfrm>
            <a:off x="114403" y="24222617"/>
            <a:ext cx="101489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5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rounds of plaque purification</a:t>
            </a: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79E23C1D-CE7A-B645-A822-FA72DBDB649C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428"/>
          <a:stretch/>
        </p:blipFill>
        <p:spPr>
          <a:xfrm>
            <a:off x="831582" y="16267199"/>
            <a:ext cx="7784578" cy="3036062"/>
          </a:xfrm>
          <a:prstGeom prst="rect">
            <a:avLst/>
          </a:prstGeom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E4AC6151-EF8E-B444-A037-77203038C13C}"/>
              </a:ext>
            </a:extLst>
          </p:cNvPr>
          <p:cNvSpPr txBox="1"/>
          <p:nvPr/>
        </p:nvSpPr>
        <p:spPr>
          <a:xfrm>
            <a:off x="114403" y="15375184"/>
            <a:ext cx="73019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5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Soil from UMBC, MD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A85995FD-B800-7548-AD87-9113CBE67ADE}"/>
              </a:ext>
            </a:extLst>
          </p:cNvPr>
          <p:cNvSpPr txBox="1"/>
          <p:nvPr/>
        </p:nvSpPr>
        <p:spPr>
          <a:xfrm>
            <a:off x="114403" y="30548297"/>
            <a:ext cx="899477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5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Genome annotation using </a:t>
            </a:r>
            <a:br>
              <a:rPr lang="en-US" sz="5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SEA-PHAGES Guide</a:t>
            </a: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A4882D64-C4CA-E94D-B1F5-D733B838B5A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7620189" y="1958900"/>
            <a:ext cx="5350298" cy="4725446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A7C1CC29-B622-B34E-BE62-92A0F646946B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t="10498"/>
          <a:stretch/>
        </p:blipFill>
        <p:spPr>
          <a:xfrm>
            <a:off x="43840691" y="1988323"/>
            <a:ext cx="5350298" cy="4788633"/>
          </a:xfrm>
          <a:prstGeom prst="rect">
            <a:avLst/>
          </a:prstGeom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id="{5918E587-A0FE-614C-A025-125E3EBAD663}"/>
              </a:ext>
            </a:extLst>
          </p:cNvPr>
          <p:cNvSpPr txBox="1"/>
          <p:nvPr/>
        </p:nvSpPr>
        <p:spPr>
          <a:xfrm>
            <a:off x="37317135" y="6740946"/>
            <a:ext cx="565335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clear plaques, similar to other C1 phages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8CE947B5-3F65-0246-A5FE-33759CD0CAAA}"/>
              </a:ext>
            </a:extLst>
          </p:cNvPr>
          <p:cNvSpPr txBox="1"/>
          <p:nvPr/>
        </p:nvSpPr>
        <p:spPr>
          <a:xfrm>
            <a:off x="43830032" y="6740946"/>
            <a:ext cx="5859296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myovirus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~88 nm capsid </a:t>
            </a: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⌀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~88 nm tail length 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DE473AC5-486B-A743-88B1-858190686F8B}"/>
              </a:ext>
            </a:extLst>
          </p:cNvPr>
          <p:cNvSpPr txBox="1"/>
          <p:nvPr/>
        </p:nvSpPr>
        <p:spPr>
          <a:xfrm>
            <a:off x="36924153" y="9662488"/>
            <a:ext cx="12381081" cy="9233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en-US" sz="5400" b="1" dirty="0">
                <a:solidFill>
                  <a:srgbClr val="43A3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GENOME</a:t>
            </a:r>
          </a:p>
          <a:p>
            <a:pPr marL="1600200" lvl="2" indent="-685800">
              <a:buFont typeface="Arial" panose="020B0604020202020204" pitchFamily="34" charset="0"/>
              <a:buChar char="•"/>
            </a:pP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Length: 154,315 bp</a:t>
            </a:r>
          </a:p>
          <a:p>
            <a:pPr marL="1600200" lvl="2" indent="-685800">
              <a:buFont typeface="Arial" panose="020B0604020202020204" pitchFamily="34" charset="0"/>
              <a:buChar char="•"/>
            </a:pP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G+C content: 64.7%</a:t>
            </a:r>
          </a:p>
          <a:p>
            <a:pPr marL="1600200" lvl="2" indent="-685800">
              <a:buFont typeface="Arial" panose="020B0604020202020204" pitchFamily="34" charset="0"/>
              <a:buChar char="•"/>
            </a:pP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&gt;83% gene content similarity to other members of cluster C1</a:t>
            </a:r>
          </a:p>
          <a:p>
            <a:pPr marL="1600200" lvl="2" indent="-685800">
              <a:buFont typeface="Arial" panose="020B0604020202020204" pitchFamily="34" charset="0"/>
              <a:buChar char="•"/>
            </a:pP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Encodes:</a:t>
            </a:r>
          </a:p>
          <a:p>
            <a:pPr marL="2971800" lvl="5" indent="-685800">
              <a:buFont typeface="Arial" panose="020B0604020202020204" pitchFamily="34" charset="0"/>
              <a:buChar char="•"/>
            </a:pP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276 proteins</a:t>
            </a:r>
            <a:b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including a putative immunity repressor</a:t>
            </a:r>
          </a:p>
          <a:p>
            <a:pPr marL="2971800" lvl="5" indent="-685800">
              <a:buFont typeface="Arial" panose="020B0604020202020204" pitchFamily="34" charset="0"/>
              <a:buChar char="•"/>
            </a:pP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34 tRNAs</a:t>
            </a:r>
          </a:p>
          <a:p>
            <a:pPr marL="2971800" lvl="5" indent="-685800">
              <a:buFont typeface="Arial" panose="020B0604020202020204" pitchFamily="34" charset="0"/>
              <a:buChar char="•"/>
            </a:pP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tmRNA</a:t>
            </a:r>
            <a:endParaRPr lang="en-US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5" name="Picture 64" descr="Icon&#10;&#10;Description automatically generated">
            <a:extLst>
              <a:ext uri="{FF2B5EF4-FFF2-40B4-BE49-F238E27FC236}">
                <a16:creationId xmlns:a16="http://schemas.microsoft.com/office/drawing/2014/main" id="{0EC15A53-9D89-0E4E-A7E5-1902928ABA1D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48"/>
          <a:stretch/>
        </p:blipFill>
        <p:spPr>
          <a:xfrm rot="10800000" flipV="1">
            <a:off x="33733946" y="9890921"/>
            <a:ext cx="4003666" cy="3122468"/>
          </a:xfrm>
          <a:prstGeom prst="rect">
            <a:avLst/>
          </a:prstGeom>
        </p:spPr>
      </p:pic>
      <p:sp>
        <p:nvSpPr>
          <p:cNvPr id="69" name="Rectangle 68">
            <a:extLst>
              <a:ext uri="{FF2B5EF4-FFF2-40B4-BE49-F238E27FC236}">
                <a16:creationId xmlns:a16="http://schemas.microsoft.com/office/drawing/2014/main" id="{8AB73061-F5B2-A648-A136-C40A317B24D8}"/>
              </a:ext>
            </a:extLst>
          </p:cNvPr>
          <p:cNvSpPr/>
          <p:nvPr/>
        </p:nvSpPr>
        <p:spPr>
          <a:xfrm>
            <a:off x="-121779" y="8556921"/>
            <a:ext cx="12007795" cy="12755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EDC0160B-82C1-2C45-B636-6A5D4B395842}"/>
              </a:ext>
            </a:extLst>
          </p:cNvPr>
          <p:cNvSpPr/>
          <p:nvPr/>
        </p:nvSpPr>
        <p:spPr>
          <a:xfrm>
            <a:off x="-166817" y="13997377"/>
            <a:ext cx="12007795" cy="12755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METHODS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2F896F85-C164-1949-9CDD-B4B1D458E60D}"/>
              </a:ext>
            </a:extLst>
          </p:cNvPr>
          <p:cNvSpPr/>
          <p:nvPr/>
        </p:nvSpPr>
        <p:spPr>
          <a:xfrm>
            <a:off x="36924153" y="22386"/>
            <a:ext cx="12381081" cy="13082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EAAADE8D-5845-6847-B5D0-BFC7F9BE36CE}"/>
              </a:ext>
            </a:extLst>
          </p:cNvPr>
          <p:cNvSpPr/>
          <p:nvPr/>
        </p:nvSpPr>
        <p:spPr>
          <a:xfrm>
            <a:off x="36966015" y="19156584"/>
            <a:ext cx="12467423" cy="146033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FUTURE DIRECTIONS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2FA2684C-5CCE-3940-96D9-BBE2A51F862F}"/>
              </a:ext>
            </a:extLst>
          </p:cNvPr>
          <p:cNvSpPr/>
          <p:nvPr/>
        </p:nvSpPr>
        <p:spPr>
          <a:xfrm>
            <a:off x="36989467" y="27402494"/>
            <a:ext cx="12467423" cy="146033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AUTHORS</a:t>
            </a:r>
          </a:p>
        </p:txBody>
      </p:sp>
      <p:sp>
        <p:nvSpPr>
          <p:cNvPr id="10" name="Down Arrow 9">
            <a:extLst>
              <a:ext uri="{FF2B5EF4-FFF2-40B4-BE49-F238E27FC236}">
                <a16:creationId xmlns:a16="http://schemas.microsoft.com/office/drawing/2014/main" id="{245EEDAA-5855-574E-A4E3-25FD98D76E88}"/>
              </a:ext>
            </a:extLst>
          </p:cNvPr>
          <p:cNvSpPr/>
          <p:nvPr/>
        </p:nvSpPr>
        <p:spPr>
          <a:xfrm>
            <a:off x="22933430" y="6327245"/>
            <a:ext cx="1424736" cy="3881942"/>
          </a:xfrm>
          <a:prstGeom prst="downArrow">
            <a:avLst/>
          </a:prstGeom>
          <a:solidFill>
            <a:srgbClr val="BCA8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E08571A-95BF-B54C-A75F-F162050C3324}"/>
              </a:ext>
            </a:extLst>
          </p:cNvPr>
          <p:cNvSpPr txBox="1"/>
          <p:nvPr/>
        </p:nvSpPr>
        <p:spPr>
          <a:xfrm rot="19741037">
            <a:off x="-1499469" y="12596431"/>
            <a:ext cx="47406504" cy="77867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0" dirty="0">
                <a:solidFill>
                  <a:srgbClr val="C00000">
                    <a:alpha val="22000"/>
                  </a:srgbClr>
                </a:solidFill>
              </a:rPr>
              <a:t>SAMPLE    POSTER</a:t>
            </a:r>
          </a:p>
        </p:txBody>
      </p:sp>
    </p:spTree>
    <p:extLst>
      <p:ext uri="{BB962C8B-B14F-4D97-AF65-F5344CB8AC3E}">
        <p14:creationId xmlns:p14="http://schemas.microsoft.com/office/powerpoint/2010/main" val="343944427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2757</TotalTime>
  <Words>518</Words>
  <Application>Microsoft Macintosh PowerPoint</Application>
  <PresentationFormat>Custom</PresentationFormat>
  <Paragraphs>79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Lato</vt:lpstr>
      <vt:lpstr>Calibri Light</vt:lpstr>
      <vt:lpstr>Lato Black</vt:lpstr>
      <vt:lpstr>Calibri</vt:lpstr>
      <vt:lpstr>1_Office Theme</vt:lpstr>
      <vt:lpstr>The “Take Home” message  of your poster goes here!  Emphasize the important words.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Notes:  1. Correct fonts won’t load until you open this in PowerPoint (e.g., if you’re previewing this in your browser it’ll look uglier than it actually is).  2. Generate QR codes here: https://www.qrcode-monkey.com/</dc:title>
  <dc:creator>Morrison, Mike</dc:creator>
  <cp:lastModifiedBy>Sivanathan, Vic</cp:lastModifiedBy>
  <cp:revision>146</cp:revision>
  <dcterms:created xsi:type="dcterms:W3CDTF">2019-07-02T13:39:34Z</dcterms:created>
  <dcterms:modified xsi:type="dcterms:W3CDTF">2022-02-08T21:30:24Z</dcterms:modified>
</cp:coreProperties>
</file>