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7" r:id="rId2"/>
  </p:sldMasterIdLst>
  <p:notesMasterIdLst>
    <p:notesMasterId r:id="rId17"/>
  </p:notesMasterIdLst>
  <p:sldIdLst>
    <p:sldId id="287" r:id="rId3"/>
    <p:sldId id="288" r:id="rId4"/>
    <p:sldId id="285" r:id="rId5"/>
    <p:sldId id="284" r:id="rId6"/>
    <p:sldId id="283" r:id="rId7"/>
    <p:sldId id="258" r:id="rId8"/>
    <p:sldId id="260" r:id="rId9"/>
    <p:sldId id="261" r:id="rId10"/>
    <p:sldId id="262" r:id="rId11"/>
    <p:sldId id="263" r:id="rId12"/>
    <p:sldId id="275" r:id="rId13"/>
    <p:sldId id="289" r:id="rId14"/>
    <p:sldId id="290" r:id="rId15"/>
    <p:sldId id="28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4646"/>
  </p:normalViewPr>
  <p:slideViewPr>
    <p:cSldViewPr snapToGrid="0" snapToObjects="1">
      <p:cViewPr varScale="1">
        <p:scale>
          <a:sx n="129" d="100"/>
          <a:sy n="129" d="100"/>
        </p:scale>
        <p:origin x="168" y="8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B446-F9A2-8C41-956E-4989BE59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4748-7D23-4746-8E52-B7A812CE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14748-7D23-4746-8E52-B7A812CE5E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812532" y="-38484"/>
            <a:ext cx="2311115" cy="530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5672970" y="-53032"/>
            <a:ext cx="1936810" cy="238041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" y="1314450"/>
            <a:ext cx="9144002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752" y="1517389"/>
            <a:ext cx="7772400" cy="1790700"/>
          </a:xfrm>
        </p:spPr>
        <p:txBody>
          <a:bodyPr anchor="ctr" anchorCtr="1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(e.g. DNA Extraction)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67150"/>
            <a:ext cx="6858000" cy="4703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</a:t>
            </a:r>
          </a:p>
        </p:txBody>
      </p:sp>
      <p:sp>
        <p:nvSpPr>
          <p:cNvPr id="9" name="Rectangle 8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10 at 2.16.2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-245772"/>
            <a:ext cx="9278720" cy="53996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12063" y="1314450"/>
            <a:ext cx="9278720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752" y="1517389"/>
            <a:ext cx="7772400" cy="1790700"/>
          </a:xfrm>
        </p:spPr>
        <p:txBody>
          <a:bodyPr anchor="ctr" anchorCtr="1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(e.g. DNA Extraction)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67150"/>
            <a:ext cx="6858000" cy="47031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68145" y="4890453"/>
            <a:ext cx="1041508" cy="26340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820271" y="300718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173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7690"/>
            <a:ext cx="7886700" cy="387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812532" y="-38484"/>
            <a:ext cx="2311115" cy="530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5672970" y="-53032"/>
            <a:ext cx="1936810" cy="23804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314450"/>
            <a:ext cx="9144002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8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30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7690"/>
            <a:ext cx="7886700" cy="387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1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77E9-6054-3944-9802-F2A4CF915544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1E93-DB25-594E-8F10-94809B245192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9" r:id="rId3"/>
    <p:sldLayoutId id="2147483700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85" r:id="rId16"/>
    <p:sldLayoutId id="2147483686" r:id="rId17"/>
    <p:sldLayoutId id="2147483662" r:id="rId18"/>
    <p:sldLayoutId id="2147483664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aphagesphagediscoveryguide.helpdocsonline.com/13-0-preview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Phage Genomics Workshop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4535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260"/>
            <a:ext cx="7886700" cy="994172"/>
          </a:xfrm>
        </p:spPr>
        <p:txBody>
          <a:bodyPr/>
          <a:lstStyle/>
          <a:p>
            <a:pPr algn="l"/>
            <a:r>
              <a:rPr lang="en-US" dirty="0">
                <a:latin typeface="Palatino"/>
                <a:cs typeface="Palatino"/>
              </a:rPr>
              <a:t>We Will</a:t>
            </a:r>
            <a:r>
              <a:rPr lang="mr-IN" dirty="0">
                <a:latin typeface="Palatino"/>
                <a:cs typeface="Palatino"/>
              </a:rPr>
              <a:t>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836" y="756564"/>
            <a:ext cx="7890892" cy="4048125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  <a:cs typeface="Palatino"/>
              </a:rPr>
              <a:t>Use </a:t>
            </a:r>
            <a:r>
              <a:rPr lang="en-US" i="1" dirty="0">
                <a:latin typeface="Palatino"/>
                <a:cs typeface="Palatino"/>
              </a:rPr>
              <a:t>Mycobacterium</a:t>
            </a:r>
            <a:r>
              <a:rPr lang="en-US" dirty="0">
                <a:latin typeface="Palatino"/>
                <a:cs typeface="Palatino"/>
              </a:rPr>
              <a:t> phages </a:t>
            </a:r>
            <a:r>
              <a:rPr lang="en-US" dirty="0" err="1">
                <a:latin typeface="Palatino"/>
                <a:cs typeface="Palatino"/>
              </a:rPr>
              <a:t>Feyre</a:t>
            </a:r>
            <a:r>
              <a:rPr lang="en-US" dirty="0">
                <a:latin typeface="Palatino"/>
                <a:cs typeface="Palatino"/>
              </a:rPr>
              <a:t> genome to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Learn to manipulate the tools we use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DNA Master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GeneMark</a:t>
            </a:r>
            <a:r>
              <a:rPr lang="en-US" dirty="0">
                <a:latin typeface="Palatino"/>
                <a:cs typeface="Palatino"/>
              </a:rPr>
              <a:t>, Glimmer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BLAST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Phamerator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HHpred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Starterator</a:t>
            </a:r>
            <a:endParaRPr lang="en-US" dirty="0">
              <a:latin typeface="Palatino"/>
              <a:cs typeface="Palatino"/>
            </a:endParaRPr>
          </a:p>
          <a:p>
            <a:pPr lvl="1"/>
            <a:r>
              <a:rPr lang="en-US" dirty="0">
                <a:latin typeface="Palatino"/>
                <a:cs typeface="Palatino"/>
              </a:rPr>
              <a:t>Practice calling genes and functions</a:t>
            </a:r>
          </a:p>
          <a:p>
            <a:r>
              <a:rPr lang="en-US" dirty="0">
                <a:latin typeface="Palatino"/>
                <a:cs typeface="Palatino"/>
              </a:rPr>
              <a:t>Increase our phage biology knowledge</a:t>
            </a:r>
          </a:p>
          <a:p>
            <a:r>
              <a:rPr lang="en-US" dirty="0">
                <a:latin typeface="Palatino"/>
                <a:cs typeface="Palatino"/>
              </a:rPr>
              <a:t>Produce a </a:t>
            </a:r>
            <a:r>
              <a:rPr lang="en-US" b="1" dirty="0">
                <a:latin typeface="Palatino"/>
                <a:cs typeface="Palatino"/>
              </a:rPr>
              <a:t>quality</a:t>
            </a:r>
            <a:r>
              <a:rPr lang="en-US" dirty="0">
                <a:latin typeface="Palatino"/>
                <a:cs typeface="Palatino"/>
              </a:rPr>
              <a:t> genome annotation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Sequence quality control:  ✓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Annotation quality control: Checklist and files</a:t>
            </a:r>
          </a:p>
        </p:txBody>
      </p:sp>
    </p:spTree>
    <p:extLst>
      <p:ext uri="{BB962C8B-B14F-4D97-AF65-F5344CB8AC3E}">
        <p14:creationId xmlns:p14="http://schemas.microsoft.com/office/powerpoint/2010/main" val="135596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screenshot of a computer&#10;&#10;Description automatically generated">
            <a:extLst>
              <a:ext uri="{FF2B5EF4-FFF2-40B4-BE49-F238E27FC236}">
                <a16:creationId xmlns:a16="http://schemas.microsoft.com/office/drawing/2014/main" id="{A67CC455-BEBC-C873-76E4-9D30AE74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16" y="557784"/>
            <a:ext cx="6170904" cy="436727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25E8334-425A-4A67-FB18-44F5E13815CB}"/>
              </a:ext>
            </a:extLst>
          </p:cNvPr>
          <p:cNvCxnSpPr/>
          <p:nvPr/>
        </p:nvCxnSpPr>
        <p:spPr>
          <a:xfrm flipV="1">
            <a:off x="6848856" y="4014216"/>
            <a:ext cx="0" cy="28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6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8FA5C774-EA85-D62A-B614-CE073511A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276" y="757238"/>
            <a:ext cx="5475447" cy="3875087"/>
          </a:xfrm>
        </p:spPr>
      </p:pic>
    </p:spTree>
    <p:extLst>
      <p:ext uri="{BB962C8B-B14F-4D97-AF65-F5344CB8AC3E}">
        <p14:creationId xmlns:p14="http://schemas.microsoft.com/office/powerpoint/2010/main" val="10972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45E054-B4BA-14F1-B565-B68B4FB18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00746" y="438150"/>
            <a:ext cx="4702389" cy="4443067"/>
          </a:xfrm>
        </p:spPr>
      </p:pic>
    </p:spTree>
    <p:extLst>
      <p:ext uri="{BB962C8B-B14F-4D97-AF65-F5344CB8AC3E}">
        <p14:creationId xmlns:p14="http://schemas.microsoft.com/office/powerpoint/2010/main" val="176809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B3BF-5000-1E2C-D899-2893A185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06" y="375047"/>
            <a:ext cx="8723506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Two aspects that go hand in hand: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Biology of phages  &amp; Mechanics of phage annotation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037C-614A-4480-EF09-CD427A30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8165945" cy="32635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get started on the Biology of phages, review Central Dogma principles, according to phages.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(before dinner)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Bioinformatics Section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Phage Discovery Guide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Central Dogma check-list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get started on the Mechanics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(after dinner)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Auto-annotate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GeneMark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graphic outputs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Bookmark websites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5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person, indoor, smiling&#10;&#10;Description automatically generated">
            <a:extLst>
              <a:ext uri="{FF2B5EF4-FFF2-40B4-BE49-F238E27FC236}">
                <a16:creationId xmlns:a16="http://schemas.microsoft.com/office/drawing/2014/main" id="{0188540A-3BF8-CFBA-94A7-A3644687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04" y="640391"/>
            <a:ext cx="922422" cy="93044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C5247E7-6C50-25F9-B371-7683ADB4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80" y="667949"/>
            <a:ext cx="963530" cy="9407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A6FD22-F11D-BE80-974F-0E5419A16618}"/>
              </a:ext>
            </a:extLst>
          </p:cNvPr>
          <p:cNvSpPr txBox="1"/>
          <p:nvPr/>
        </p:nvSpPr>
        <p:spPr>
          <a:xfrm>
            <a:off x="4579654" y="1607308"/>
            <a:ext cx="21361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Dan 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Williams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F3F52-1611-0702-C442-104610AEDB3D}"/>
              </a:ext>
            </a:extLst>
          </p:cNvPr>
          <p:cNvSpPr txBox="1"/>
          <p:nvPr/>
        </p:nvSpPr>
        <p:spPr>
          <a:xfrm>
            <a:off x="3324989" y="1611192"/>
            <a:ext cx="171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Karen </a:t>
            </a:r>
          </a:p>
          <a:p>
            <a:pPr algn="ctr"/>
            <a:r>
              <a:rPr lang="en-US" dirty="0" err="1">
                <a:latin typeface="Calibri Light"/>
                <a:cs typeface="Calibri"/>
              </a:rPr>
              <a:t>Klyczek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DBFA5-D106-5989-6751-8697D67FF63B}"/>
              </a:ext>
            </a:extLst>
          </p:cNvPr>
          <p:cNvSpPr txBox="1"/>
          <p:nvPr/>
        </p:nvSpPr>
        <p:spPr>
          <a:xfrm>
            <a:off x="5880332" y="1599874"/>
            <a:ext cx="2522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JoAnn </a:t>
            </a:r>
          </a:p>
          <a:p>
            <a:pPr algn="ctr"/>
            <a:r>
              <a:rPr lang="en-US" dirty="0" err="1">
                <a:latin typeface="Calibri Light"/>
                <a:cs typeface="Calibri"/>
              </a:rPr>
              <a:t>Whitefleet</a:t>
            </a:r>
            <a:r>
              <a:rPr lang="en-US" dirty="0">
                <a:latin typeface="Calibri Light"/>
                <a:cs typeface="Calibri"/>
              </a:rPr>
              <a:t>-Smith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F96F7-3C7B-A1AC-943B-E5840C6E800A}"/>
              </a:ext>
            </a:extLst>
          </p:cNvPr>
          <p:cNvSpPr txBox="1"/>
          <p:nvPr/>
        </p:nvSpPr>
        <p:spPr>
          <a:xfrm>
            <a:off x="-658234" y="3184530"/>
            <a:ext cx="30707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Debbie 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Jacobs-Sera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81EB6B-1232-353A-71B7-53196B1D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457" y="640391"/>
            <a:ext cx="952500" cy="9525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0BC7F3-9E49-23D9-3474-560A7AB2B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126" y="2946808"/>
            <a:ext cx="972101" cy="972101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5388C1-33B8-F26C-B5F2-D061DB241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071" y="2926110"/>
            <a:ext cx="972101" cy="97210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43821A-82ED-A841-311C-E19C2AC475F4}"/>
              </a:ext>
            </a:extLst>
          </p:cNvPr>
          <p:cNvSpPr txBox="1"/>
          <p:nvPr/>
        </p:nvSpPr>
        <p:spPr>
          <a:xfrm>
            <a:off x="4425176" y="3884443"/>
            <a:ext cx="21361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Steve</a:t>
            </a:r>
          </a:p>
          <a:p>
            <a:pPr algn="ctr"/>
            <a:r>
              <a:rPr lang="en-US" dirty="0" err="1">
                <a:latin typeface="Calibri Light"/>
                <a:cs typeface="Calibri"/>
              </a:rPr>
              <a:t>Cresawn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7BB726-2FD2-148E-8214-A474FAE0D152}"/>
              </a:ext>
            </a:extLst>
          </p:cNvPr>
          <p:cNvSpPr txBox="1"/>
          <p:nvPr/>
        </p:nvSpPr>
        <p:spPr>
          <a:xfrm>
            <a:off x="1890082" y="3853664"/>
            <a:ext cx="171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Dan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Russell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F932BE-B99F-6A5C-CA3E-899E81CCF513}"/>
              </a:ext>
            </a:extLst>
          </p:cNvPr>
          <p:cNvSpPr txBox="1"/>
          <p:nvPr/>
        </p:nvSpPr>
        <p:spPr>
          <a:xfrm>
            <a:off x="5620949" y="3853664"/>
            <a:ext cx="2522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Graham</a:t>
            </a:r>
          </a:p>
          <a:p>
            <a:pPr algn="ctr"/>
            <a:r>
              <a:rPr lang="en-US" dirty="0" err="1">
                <a:latin typeface="Calibri Light"/>
                <a:cs typeface="Calibri"/>
              </a:rPr>
              <a:t>Hatfull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59619B-7AA8-6A59-7E15-E57CB5DC8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311" y="2910754"/>
            <a:ext cx="1008491" cy="972102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BC7C1F-C113-C106-4556-A611EB9F6E71}"/>
              </a:ext>
            </a:extLst>
          </p:cNvPr>
          <p:cNvSpPr txBox="1"/>
          <p:nvPr/>
        </p:nvSpPr>
        <p:spPr>
          <a:xfrm>
            <a:off x="7141390" y="3871568"/>
            <a:ext cx="2522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Billy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Biederman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741C5-66EB-734B-1DC4-650547B748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58" y="674931"/>
            <a:ext cx="902886" cy="902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2FCEC-5314-4D87-FAF0-1668E3493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91" y="672886"/>
            <a:ext cx="937426" cy="9374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84718-D7D9-86E8-DCFC-247991C202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79" y="2946808"/>
            <a:ext cx="963530" cy="9635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91F48-DCFA-380A-BDFD-87C791BD5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2" y="1716825"/>
            <a:ext cx="1467705" cy="14677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16F6AD-B6A2-AD6C-815E-644F8E61AA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34" y="2917371"/>
            <a:ext cx="972100" cy="972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EE6F0-8BDE-FBBD-331B-A23C53AE307C}"/>
              </a:ext>
            </a:extLst>
          </p:cNvPr>
          <p:cNvSpPr txBox="1"/>
          <p:nvPr/>
        </p:nvSpPr>
        <p:spPr>
          <a:xfrm>
            <a:off x="1890082" y="1600613"/>
            <a:ext cx="171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Jackie 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Washington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C5992-E614-F8EF-6147-21478407E7B2}"/>
              </a:ext>
            </a:extLst>
          </p:cNvPr>
          <p:cNvSpPr txBox="1"/>
          <p:nvPr/>
        </p:nvSpPr>
        <p:spPr>
          <a:xfrm>
            <a:off x="7605592" y="1570834"/>
            <a:ext cx="171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Maria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Gainey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0FF23-2F70-276D-91D3-AFB6E7D548EF}"/>
              </a:ext>
            </a:extLst>
          </p:cNvPr>
          <p:cNvSpPr txBox="1"/>
          <p:nvPr/>
        </p:nvSpPr>
        <p:spPr>
          <a:xfrm>
            <a:off x="3173213" y="3884444"/>
            <a:ext cx="1715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 Light"/>
                <a:cs typeface="Calibri"/>
              </a:rPr>
              <a:t>Christian</a:t>
            </a:r>
          </a:p>
          <a:p>
            <a:pPr algn="ctr"/>
            <a:r>
              <a:rPr lang="en-US" dirty="0">
                <a:latin typeface="Calibri Light"/>
                <a:cs typeface="Calibri"/>
              </a:rPr>
              <a:t>Gauthier</a:t>
            </a:r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88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81192B-FBB4-F981-36B4-413E85B6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5" y="608107"/>
            <a:ext cx="7395409" cy="41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7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C6A511F2-7D66-FE25-7930-EE84AD3C3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82" y="607220"/>
            <a:ext cx="8340148" cy="4045556"/>
          </a:xfrm>
        </p:spPr>
      </p:pic>
    </p:spTree>
    <p:extLst>
      <p:ext uri="{BB962C8B-B14F-4D97-AF65-F5344CB8AC3E}">
        <p14:creationId xmlns:p14="http://schemas.microsoft.com/office/powerpoint/2010/main" val="275370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74" y="328708"/>
            <a:ext cx="8584050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cs typeface="Calibri Light"/>
              </a:rPr>
              <a:t>Workshop Logistics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27" y="1449927"/>
            <a:ext cx="7126885" cy="27026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>
                <a:latin typeface="Calibri Light"/>
                <a:cs typeface="Palatino"/>
              </a:rPr>
              <a:t>Enjoy our campus</a:t>
            </a:r>
            <a:br>
              <a:rPr lang="en-US" dirty="0"/>
            </a:br>
            <a:endParaRPr lang="en-US" sz="2600" dirty="0">
              <a:latin typeface="Calibri Light"/>
            </a:endParaRPr>
          </a:p>
          <a:p>
            <a:r>
              <a:rPr lang="en-US" sz="2600" dirty="0">
                <a:latin typeface="Calibri Light"/>
                <a:cs typeface="Palatino"/>
              </a:rPr>
              <a:t>Keep to workshop schedule (especially for meals)</a:t>
            </a:r>
            <a:br>
              <a:rPr lang="en-US" sz="2600" dirty="0">
                <a:latin typeface="Calibri Light"/>
                <a:cs typeface="Palatino"/>
              </a:rPr>
            </a:br>
            <a:endParaRPr lang="en-US" dirty="0">
              <a:cs typeface="Calibri"/>
            </a:endParaRPr>
          </a:p>
          <a:p>
            <a:r>
              <a:rPr lang="en-US" sz="2600" dirty="0">
                <a:latin typeface="Calibri Light"/>
                <a:cs typeface="Palatino"/>
              </a:rPr>
              <a:t>Please wear your name badges</a:t>
            </a:r>
            <a:br>
              <a:rPr lang="en-US" sz="2600" dirty="0">
                <a:latin typeface="Calibri Light"/>
                <a:cs typeface="Palatino"/>
              </a:rPr>
            </a:br>
            <a:br>
              <a:rPr lang="en-US" sz="2600" dirty="0">
                <a:latin typeface="Calibri Light"/>
                <a:cs typeface="Palatino"/>
              </a:rPr>
            </a:br>
            <a:endParaRPr lang="en-US" sz="2600" dirty="0">
              <a:latin typeface="Calibri Light"/>
              <a:cs typeface="Palatino"/>
            </a:endParaRPr>
          </a:p>
          <a:p>
            <a:pPr marL="0" indent="0">
              <a:buNone/>
            </a:pPr>
            <a:endParaRPr lang="en-US" sz="2600" dirty="0">
              <a:latin typeface="Calibri 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778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930" y="21166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SEA-PHAGES Bioinformatics Workshop Overview</a:t>
            </a:r>
            <a:endParaRPr lang="en-US" sz="5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63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44" y="1172718"/>
            <a:ext cx="7584948" cy="36470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Palatino"/>
                <a:cs typeface="Palatino"/>
              </a:rPr>
              <a:t>Characterize and investigate phage genomes </a:t>
            </a:r>
            <a:r>
              <a:rPr lang="en-US" sz="2000" dirty="0">
                <a:latin typeface="Palatino"/>
                <a:cs typeface="Palatino"/>
              </a:rPr>
              <a:t>including the details of gene calling, functional assignments, and preparing final submission files </a:t>
            </a:r>
            <a:r>
              <a:rPr lang="en-US" sz="2000" b="1" dirty="0">
                <a:latin typeface="Palatino"/>
                <a:cs typeface="Palatino"/>
              </a:rPr>
              <a:t>that meet QC requirements</a:t>
            </a:r>
            <a:r>
              <a:rPr lang="en-US" sz="2000" dirty="0">
                <a:latin typeface="Palatino"/>
                <a:cs typeface="Palatino"/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latin typeface="Palatino"/>
                <a:cs typeface="Palatino"/>
              </a:rPr>
              <a:t>This year’s genome is </a:t>
            </a:r>
            <a:r>
              <a:rPr lang="en-US" sz="1900" i="1" dirty="0">
                <a:latin typeface="Palatino"/>
                <a:cs typeface="Palatino"/>
              </a:rPr>
              <a:t>Mycobacterium</a:t>
            </a:r>
            <a:r>
              <a:rPr lang="en-US" sz="1900" dirty="0">
                <a:latin typeface="Palatino"/>
                <a:cs typeface="Palatino"/>
              </a:rPr>
              <a:t> phage </a:t>
            </a:r>
            <a:r>
              <a:rPr lang="en-US" sz="1900" dirty="0" err="1">
                <a:latin typeface="Palatino"/>
                <a:cs typeface="Palatino"/>
              </a:rPr>
              <a:t>Feyre</a:t>
            </a:r>
            <a:r>
              <a:rPr lang="en-US" sz="1900" dirty="0">
                <a:latin typeface="Palatino"/>
                <a:cs typeface="Palatino"/>
              </a:rPr>
              <a:t>.   We will add a few genes from </a:t>
            </a:r>
            <a:r>
              <a:rPr lang="en-US" sz="1900" i="1" dirty="0">
                <a:latin typeface="Palatino"/>
                <a:cs typeface="Palatino"/>
              </a:rPr>
              <a:t>Mycobacterium</a:t>
            </a:r>
            <a:r>
              <a:rPr lang="en-US" sz="1900" dirty="0">
                <a:latin typeface="Palatino"/>
                <a:cs typeface="Palatino"/>
              </a:rPr>
              <a:t> phage Chartreuse.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Palatino"/>
                <a:cs typeface="Palatino"/>
              </a:rPr>
              <a:t>Install and use the software </a:t>
            </a:r>
            <a:r>
              <a:rPr lang="en-US" sz="2000" dirty="0">
                <a:latin typeface="Palatino"/>
                <a:cs typeface="Palatino"/>
              </a:rPr>
              <a:t>for annotation and analysis of phages. The software includes DNA Master, </a:t>
            </a:r>
            <a:r>
              <a:rPr lang="en-US" sz="2000" dirty="0" err="1">
                <a:latin typeface="Palatino"/>
                <a:cs typeface="Palatino"/>
              </a:rPr>
              <a:t>Phamerator</a:t>
            </a:r>
            <a:r>
              <a:rPr lang="en-US" sz="2000" dirty="0">
                <a:latin typeface="Palatino"/>
                <a:cs typeface="Palatino"/>
              </a:rPr>
              <a:t>, and other web-based tools. </a:t>
            </a:r>
            <a:r>
              <a:rPr lang="en-US" sz="20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Palatino"/>
                <a:cs typeface="Palatino"/>
              </a:rPr>
              <a:t>Identify basic phage biology concepts </a:t>
            </a:r>
            <a:r>
              <a:rPr lang="en-US" sz="2000" dirty="0">
                <a:latin typeface="Palatino"/>
                <a:cs typeface="Palatino"/>
              </a:rPr>
              <a:t>that underlie </a:t>
            </a:r>
            <a:r>
              <a:rPr lang="en-US" sz="2000" dirty="0" err="1">
                <a:latin typeface="Palatino"/>
                <a:cs typeface="Palatino"/>
              </a:rPr>
              <a:t>bioinformatic</a:t>
            </a:r>
            <a:r>
              <a:rPr lang="en-US" sz="2000" dirty="0">
                <a:latin typeface="Palatino"/>
                <a:cs typeface="Palatino"/>
              </a:rPr>
              <a:t> investigations.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Palatino"/>
                <a:cs typeface="Palatino"/>
              </a:rPr>
              <a:t>Explore classroom implementation strategies.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950" y="401860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Objectives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322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502444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alatino"/>
                <a:cs typeface="Palatino"/>
              </a:rPr>
              <a:t>Primary Learning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1639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Learn by doing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Gather data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the work: annotate &amp; analyze the genome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science like scientists do it.  [Translation:  new technology changes at a moment’s notice]</a:t>
            </a:r>
          </a:p>
        </p:txBody>
      </p:sp>
    </p:spTree>
    <p:extLst>
      <p:ext uri="{BB962C8B-B14F-4D97-AF65-F5344CB8AC3E}">
        <p14:creationId xmlns:p14="http://schemas.microsoft.com/office/powerpoint/2010/main" val="14534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" y="512207"/>
            <a:ext cx="7886700" cy="994172"/>
          </a:xfrm>
        </p:spPr>
        <p:txBody>
          <a:bodyPr/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Workshop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642"/>
            <a:ext cx="7886700" cy="33948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Workshop page at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We will be working in groups (assignments are on Workshop page)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SEA-PHAGES Bioinformatics Guide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Lab notebook. Take notes while annotating!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forums: Check often.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1205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340</Words>
  <Application>Microsoft Macintosh PowerPoint</Application>
  <PresentationFormat>On-screen Show (16:9)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Palatino</vt:lpstr>
      <vt:lpstr>Custom Design</vt:lpstr>
      <vt:lpstr>Office Theme</vt:lpstr>
      <vt:lpstr>Phage Genomics Workshop  WELCOME</vt:lpstr>
      <vt:lpstr>PowerPoint Presentation</vt:lpstr>
      <vt:lpstr>PowerPoint Presentation</vt:lpstr>
      <vt:lpstr>PowerPoint Presentation</vt:lpstr>
      <vt:lpstr>Workshop Logistics</vt:lpstr>
      <vt:lpstr>SEA-PHAGES Bioinformatics Workshop Overview</vt:lpstr>
      <vt:lpstr>PowerPoint Presentation</vt:lpstr>
      <vt:lpstr>Primary Learning Method</vt:lpstr>
      <vt:lpstr>Workshop Logistics</vt:lpstr>
      <vt:lpstr>We Will…</vt:lpstr>
      <vt:lpstr>PowerPoint Presentation</vt:lpstr>
      <vt:lpstr>PowerPoint Presentation</vt:lpstr>
      <vt:lpstr>PowerPoint Presentation</vt:lpstr>
      <vt:lpstr>Two aspects that go hand in hand: Biology of phages  &amp; Mechanics of phage annotation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Sivanathan, Viknesh</dc:creator>
  <cp:lastModifiedBy>Sivanathan, Vic</cp:lastModifiedBy>
  <cp:revision>175</cp:revision>
  <dcterms:created xsi:type="dcterms:W3CDTF">2017-05-05T19:41:19Z</dcterms:created>
  <dcterms:modified xsi:type="dcterms:W3CDTF">2023-12-01T17:13:25Z</dcterms:modified>
</cp:coreProperties>
</file>