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5"/>
  </p:notesMasterIdLst>
  <p:sldIdLst>
    <p:sldId id="258" r:id="rId3"/>
    <p:sldId id="281" r:id="rId4"/>
    <p:sldId id="287" r:id="rId5"/>
    <p:sldId id="288" r:id="rId6"/>
    <p:sldId id="289" r:id="rId7"/>
    <p:sldId id="273" r:id="rId8"/>
    <p:sldId id="290" r:id="rId9"/>
    <p:sldId id="270" r:id="rId10"/>
    <p:sldId id="279" r:id="rId11"/>
    <p:sldId id="280" r:id="rId12"/>
    <p:sldId id="282" r:id="rId13"/>
    <p:sldId id="263" r:id="rId14"/>
    <p:sldId id="264" r:id="rId15"/>
    <p:sldId id="274" r:id="rId16"/>
    <p:sldId id="271" r:id="rId17"/>
    <p:sldId id="272" r:id="rId18"/>
    <p:sldId id="265" r:id="rId19"/>
    <p:sldId id="284" r:id="rId20"/>
    <p:sldId id="285" r:id="rId21"/>
    <p:sldId id="266" r:id="rId22"/>
    <p:sldId id="260" r:id="rId23"/>
    <p:sldId id="259" r:id="rId24"/>
    <p:sldId id="262" r:id="rId25"/>
    <p:sldId id="275" r:id="rId26"/>
    <p:sldId id="276" r:id="rId27"/>
    <p:sldId id="277" r:id="rId28"/>
    <p:sldId id="278" r:id="rId29"/>
    <p:sldId id="283" r:id="rId30"/>
    <p:sldId id="286" r:id="rId31"/>
    <p:sldId id="293" r:id="rId32"/>
    <p:sldId id="291" r:id="rId33"/>
    <p:sldId id="292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80"/>
    <a:srgbClr val="0080FF"/>
    <a:srgbClr val="D73735"/>
    <a:srgbClr val="328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5"/>
    <p:restoredTop sz="94674"/>
  </p:normalViewPr>
  <p:slideViewPr>
    <p:cSldViewPr snapToGrid="0" snapToObjects="1">
      <p:cViewPr>
        <p:scale>
          <a:sx n="142" d="100"/>
          <a:sy n="142" d="100"/>
        </p:scale>
        <p:origin x="368" y="5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E12CC-B210-6D49-9F8B-473B8BB00FD7}" type="datetimeFigureOut">
              <a:rPr lang="en-US" smtClean="0"/>
              <a:t>6/11/17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B0562-DE82-D246-8CCE-133B6CBAF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7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63EE-AA4A-504E-AABD-472E32CE9119}" type="datetimeFigureOut">
              <a:rPr lang="en-US" smtClean="0"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A27D-6860-A04D-B631-3D6390A3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9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63EE-AA4A-504E-AABD-472E32CE9119}" type="datetimeFigureOut">
              <a:rPr lang="en-US" smtClean="0"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A27D-6860-A04D-B631-3D6390A3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3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63EE-AA4A-504E-AABD-472E32CE9119}" type="datetimeFigureOut">
              <a:rPr lang="en-US" smtClean="0"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A27D-6860-A04D-B631-3D6390A3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61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992-8450-AE45-86A5-6BF74140C81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0A26-3669-B341-A7E2-66BF0D21803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24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992-8450-AE45-86A5-6BF74140C81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0A26-3669-B341-A7E2-66BF0D21803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274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992-8450-AE45-86A5-6BF74140C81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0A26-3669-B341-A7E2-66BF0D21803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189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992-8450-AE45-86A5-6BF74140C81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0A26-3669-B341-A7E2-66BF0D21803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054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992-8450-AE45-86A5-6BF74140C81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0A26-3669-B341-A7E2-66BF0D21803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037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992-8450-AE45-86A5-6BF74140C81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0A26-3669-B341-A7E2-66BF0D21803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02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992-8450-AE45-86A5-6BF74140C81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0A26-3669-B341-A7E2-66BF0D21803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281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992-8450-AE45-86A5-6BF74140C81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0A26-3669-B341-A7E2-66BF0D21803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81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63EE-AA4A-504E-AABD-472E32CE9119}" type="datetimeFigureOut">
              <a:rPr lang="en-US" smtClean="0"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A27D-6860-A04D-B631-3D6390A3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63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992-8450-AE45-86A5-6BF74140C81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0A26-3669-B341-A7E2-66BF0D21803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438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992-8450-AE45-86A5-6BF74140C81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0A26-3669-B341-A7E2-66BF0D21803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160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992-8450-AE45-86A5-6BF74140C81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0A26-3669-B341-A7E2-66BF0D21803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56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63EE-AA4A-504E-AABD-472E32CE9119}" type="datetimeFigureOut">
              <a:rPr lang="en-US" smtClean="0"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A27D-6860-A04D-B631-3D6390A3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4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63EE-AA4A-504E-AABD-472E32CE9119}" type="datetimeFigureOut">
              <a:rPr lang="en-US" smtClean="0"/>
              <a:t>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A27D-6860-A04D-B631-3D6390A3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9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63EE-AA4A-504E-AABD-472E32CE9119}" type="datetimeFigureOut">
              <a:rPr lang="en-US" smtClean="0"/>
              <a:t>6/11/17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A27D-6860-A04D-B631-3D6390A3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63EE-AA4A-504E-AABD-472E32CE9119}" type="datetimeFigureOut">
              <a:rPr lang="en-US" smtClean="0"/>
              <a:t>6/11/17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A27D-6860-A04D-B631-3D6390A3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1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63EE-AA4A-504E-AABD-472E32CE9119}" type="datetimeFigureOut">
              <a:rPr lang="en-US" smtClean="0"/>
              <a:t>6/11/17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A27D-6860-A04D-B631-3D6390A3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7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63EE-AA4A-504E-AABD-472E32CE9119}" type="datetimeFigureOut">
              <a:rPr lang="en-US" smtClean="0"/>
              <a:t>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A27D-6860-A04D-B631-3D6390A3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63EE-AA4A-504E-AABD-472E32CE9119}" type="datetimeFigureOut">
              <a:rPr lang="en-US" smtClean="0"/>
              <a:t>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A27D-6860-A04D-B631-3D6390A3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9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863EE-AA4A-504E-AABD-472E32CE9119}" type="datetimeFigureOut">
              <a:rPr lang="en-US" smtClean="0"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A27D-6860-A04D-B631-3D6390A3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0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6992-8450-AE45-86A5-6BF74140C81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0A26-3669-B341-A7E2-66BF0D21803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89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genome.gov/sequencingcostsdata" TargetMode="Externa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0936" y="466159"/>
            <a:ext cx="649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Genome Announcements: An Overview</a:t>
            </a:r>
            <a:endParaRPr lang="en-US" sz="2800" b="1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936" y="989379"/>
            <a:ext cx="3434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Dan Russell</a:t>
            </a:r>
          </a:p>
        </p:txBody>
      </p:sp>
    </p:spTree>
    <p:extLst>
      <p:ext uri="{BB962C8B-B14F-4D97-AF65-F5344CB8AC3E}">
        <p14:creationId xmlns:p14="http://schemas.microsoft.com/office/powerpoint/2010/main" val="8457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69" y="177253"/>
            <a:ext cx="7144112" cy="4632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6088" y="3578657"/>
            <a:ext cx="2699675" cy="12311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Stats</a:t>
            </a: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PLoS</a:t>
            </a:r>
            <a:r>
              <a:rPr lang="en-US" sz="20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 Genetics</a:t>
            </a: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Cited by: 104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689" y="4286543"/>
            <a:ext cx="103224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2007</a:t>
            </a:r>
            <a:endParaRPr lang="en-US" sz="2800" b="1" dirty="0" smtClean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8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3689" y="4286543"/>
            <a:ext cx="103224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" y="154221"/>
            <a:ext cx="3109410" cy="3079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86" y="161904"/>
            <a:ext cx="2830784" cy="3067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42" y="154221"/>
            <a:ext cx="3010569" cy="30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23" y="342894"/>
            <a:ext cx="7171765" cy="46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23" y="342894"/>
            <a:ext cx="7171765" cy="4658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0517" y="2026021"/>
            <a:ext cx="696557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“…[As of 2009,] high-impact </a:t>
            </a:r>
            <a:r>
              <a:rPr lang="en-US" dirty="0">
                <a:latin typeface="Adobe Garamond Pro" charset="0"/>
                <a:ea typeface="Adobe Garamond Pro" charset="0"/>
                <a:cs typeface="Adobe Garamond Pro" charset="0"/>
              </a:rPr>
              <a:t>general interest journals no longer considered sequencing an entire genome a remarkable feat or worthy of </a:t>
            </a:r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publication.”</a:t>
            </a:r>
            <a:endParaRPr lang="en-US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2917" y="4713192"/>
            <a:ext cx="6678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dobe Garamond Pro" charset="0"/>
                <a:ea typeface="Adobe Garamond Pro" charset="0"/>
                <a:cs typeface="Adobe Garamond Pro" charset="0"/>
              </a:rPr>
              <a:t>Land M, Hauser L, Jun S-R, et al. Insights from 20 years of bacterial genome sequencing. </a:t>
            </a:r>
            <a:r>
              <a:rPr lang="en-US" sz="1000" dirty="0" smtClean="0">
                <a:latin typeface="Adobe Garamond Pro" charset="0"/>
                <a:ea typeface="Adobe Garamond Pro" charset="0"/>
                <a:cs typeface="Adobe Garamond Pro" charset="0"/>
              </a:rPr>
              <a:t> </a:t>
            </a:r>
            <a:r>
              <a:rPr lang="en-US" sz="1000" i="1" dirty="0" smtClean="0">
                <a:latin typeface="Adobe Garamond Pro" charset="0"/>
                <a:ea typeface="Adobe Garamond Pro" charset="0"/>
                <a:cs typeface="Adobe Garamond Pro" charset="0"/>
              </a:rPr>
              <a:t>Functional </a:t>
            </a:r>
            <a:r>
              <a:rPr lang="en-US" sz="1000" i="1" dirty="0">
                <a:latin typeface="Adobe Garamond Pro" charset="0"/>
                <a:ea typeface="Adobe Garamond Pro" charset="0"/>
                <a:cs typeface="Adobe Garamond Pro" charset="0"/>
              </a:rPr>
              <a:t>&amp; Integrative Genomics</a:t>
            </a:r>
            <a:r>
              <a:rPr lang="en-US" sz="1000" dirty="0">
                <a:latin typeface="Adobe Garamond Pro" charset="0"/>
                <a:ea typeface="Adobe Garamond Pro" charset="0"/>
                <a:cs typeface="Adobe Garamond Pro" charset="0"/>
              </a:rPr>
              <a:t>. </a:t>
            </a:r>
            <a:r>
              <a:rPr lang="en-US" sz="1000" dirty="0" smtClean="0">
                <a:latin typeface="Adobe Garamond Pro" charset="0"/>
                <a:ea typeface="Adobe Garamond Pro" charset="0"/>
                <a:cs typeface="Adobe Garamond Pro" charset="0"/>
              </a:rPr>
              <a:t>2015.</a:t>
            </a:r>
            <a:endParaRPr lang="en-US" sz="1000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59" y="0"/>
            <a:ext cx="7701145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2678" y="4466971"/>
            <a:ext cx="6678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dobe Garamond Pro" charset="0"/>
                <a:ea typeface="Adobe Garamond Pro" charset="0"/>
                <a:cs typeface="Adobe Garamond Pro" charset="0"/>
              </a:rPr>
              <a:t>Land M, Hauser L, Jun S-R, et al. Insights from 20 years of bacterial genome sequencing. </a:t>
            </a:r>
            <a:r>
              <a:rPr lang="en-US" sz="1000" dirty="0" smtClean="0">
                <a:latin typeface="Adobe Garamond Pro" charset="0"/>
                <a:ea typeface="Adobe Garamond Pro" charset="0"/>
                <a:cs typeface="Adobe Garamond Pro" charset="0"/>
              </a:rPr>
              <a:t> </a:t>
            </a:r>
            <a:r>
              <a:rPr lang="en-US" sz="1000" i="1" dirty="0" smtClean="0">
                <a:latin typeface="Adobe Garamond Pro" charset="0"/>
                <a:ea typeface="Adobe Garamond Pro" charset="0"/>
                <a:cs typeface="Adobe Garamond Pro" charset="0"/>
              </a:rPr>
              <a:t>Functional </a:t>
            </a:r>
            <a:r>
              <a:rPr lang="en-US" sz="1000" i="1" dirty="0">
                <a:latin typeface="Adobe Garamond Pro" charset="0"/>
                <a:ea typeface="Adobe Garamond Pro" charset="0"/>
                <a:cs typeface="Adobe Garamond Pro" charset="0"/>
              </a:rPr>
              <a:t>&amp; Integrative Genomics</a:t>
            </a:r>
            <a:r>
              <a:rPr lang="en-US" sz="1000" dirty="0">
                <a:latin typeface="Adobe Garamond Pro" charset="0"/>
                <a:ea typeface="Adobe Garamond Pro" charset="0"/>
                <a:cs typeface="Adobe Garamond Pro" charset="0"/>
              </a:rPr>
              <a:t>. </a:t>
            </a:r>
            <a:r>
              <a:rPr lang="en-US" sz="1000" dirty="0" smtClean="0">
                <a:latin typeface="Adobe Garamond Pro" charset="0"/>
                <a:ea typeface="Adobe Garamond Pro" charset="0"/>
                <a:cs typeface="Adobe Garamond Pro" charset="0"/>
              </a:rPr>
              <a:t>2015.</a:t>
            </a:r>
            <a:endParaRPr lang="en-US" sz="1000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6259" y="0"/>
            <a:ext cx="3415553" cy="717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2917" y="4713192"/>
            <a:ext cx="6678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dobe Garamond Pro" charset="0"/>
                <a:ea typeface="Adobe Garamond Pro" charset="0"/>
                <a:cs typeface="Adobe Garamond Pro" charset="0"/>
              </a:rPr>
              <a:t>Land M, Hauser L, Jun S-R, et al. Insights from 20 years of bacterial genome sequencing. </a:t>
            </a:r>
            <a:r>
              <a:rPr lang="en-US" sz="1000" dirty="0" smtClean="0">
                <a:latin typeface="Adobe Garamond Pro" charset="0"/>
                <a:ea typeface="Adobe Garamond Pro" charset="0"/>
                <a:cs typeface="Adobe Garamond Pro" charset="0"/>
              </a:rPr>
              <a:t> </a:t>
            </a:r>
            <a:r>
              <a:rPr lang="en-US" sz="1000" i="1" dirty="0" smtClean="0">
                <a:latin typeface="Adobe Garamond Pro" charset="0"/>
                <a:ea typeface="Adobe Garamond Pro" charset="0"/>
                <a:cs typeface="Adobe Garamond Pro" charset="0"/>
              </a:rPr>
              <a:t>Functional </a:t>
            </a:r>
            <a:r>
              <a:rPr lang="en-US" sz="1000" i="1" dirty="0">
                <a:latin typeface="Adobe Garamond Pro" charset="0"/>
                <a:ea typeface="Adobe Garamond Pro" charset="0"/>
                <a:cs typeface="Adobe Garamond Pro" charset="0"/>
              </a:rPr>
              <a:t>&amp; Integrative Genomics</a:t>
            </a:r>
            <a:r>
              <a:rPr lang="en-US" sz="1000" dirty="0">
                <a:latin typeface="Adobe Garamond Pro" charset="0"/>
                <a:ea typeface="Adobe Garamond Pro" charset="0"/>
                <a:cs typeface="Adobe Garamond Pro" charset="0"/>
              </a:rPr>
              <a:t>. </a:t>
            </a:r>
            <a:r>
              <a:rPr lang="en-US" sz="1000" dirty="0" smtClean="0">
                <a:latin typeface="Adobe Garamond Pro" charset="0"/>
                <a:ea typeface="Adobe Garamond Pro" charset="0"/>
                <a:cs typeface="Adobe Garamond Pro" charset="0"/>
              </a:rPr>
              <a:t>2015.</a:t>
            </a:r>
            <a:endParaRPr lang="en-US" sz="1000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59" y="0"/>
            <a:ext cx="7701145" cy="5143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2678" y="4466971"/>
            <a:ext cx="6678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dobe Garamond Pro" charset="0"/>
                <a:ea typeface="Adobe Garamond Pro" charset="0"/>
                <a:cs typeface="Adobe Garamond Pro" charset="0"/>
              </a:rPr>
              <a:t>Land M, Hauser L, Jun S-R, et al. Insights from 20 years of bacterial genome sequencing. </a:t>
            </a:r>
            <a:r>
              <a:rPr lang="en-US" sz="1000" dirty="0" smtClean="0">
                <a:latin typeface="Adobe Garamond Pro" charset="0"/>
                <a:ea typeface="Adobe Garamond Pro" charset="0"/>
                <a:cs typeface="Adobe Garamond Pro" charset="0"/>
              </a:rPr>
              <a:t> </a:t>
            </a:r>
            <a:r>
              <a:rPr lang="en-US" sz="1000" i="1" dirty="0" smtClean="0">
                <a:latin typeface="Adobe Garamond Pro" charset="0"/>
                <a:ea typeface="Adobe Garamond Pro" charset="0"/>
                <a:cs typeface="Adobe Garamond Pro" charset="0"/>
              </a:rPr>
              <a:t>Functional </a:t>
            </a:r>
            <a:r>
              <a:rPr lang="en-US" sz="1000" i="1" dirty="0">
                <a:latin typeface="Adobe Garamond Pro" charset="0"/>
                <a:ea typeface="Adobe Garamond Pro" charset="0"/>
                <a:cs typeface="Adobe Garamond Pro" charset="0"/>
              </a:rPr>
              <a:t>&amp; Integrative Genomics</a:t>
            </a:r>
            <a:r>
              <a:rPr lang="en-US" sz="1000" dirty="0">
                <a:latin typeface="Adobe Garamond Pro" charset="0"/>
                <a:ea typeface="Adobe Garamond Pro" charset="0"/>
                <a:cs typeface="Adobe Garamond Pro" charset="0"/>
              </a:rPr>
              <a:t>. </a:t>
            </a:r>
            <a:r>
              <a:rPr lang="en-US" sz="1000" dirty="0" smtClean="0">
                <a:latin typeface="Adobe Garamond Pro" charset="0"/>
                <a:ea typeface="Adobe Garamond Pro" charset="0"/>
                <a:cs typeface="Adobe Garamond Pro" charset="0"/>
              </a:rPr>
              <a:t>2015.</a:t>
            </a:r>
            <a:endParaRPr lang="en-US" sz="1000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2917" y="4713192"/>
            <a:ext cx="6678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dobe Garamond Pro" charset="0"/>
                <a:ea typeface="Adobe Garamond Pro" charset="0"/>
                <a:cs typeface="Adobe Garamond Pro" charset="0"/>
              </a:rPr>
              <a:t>Land M, Hauser L, Jun S-R, et al. Insights from 20 years of bacterial genome sequencing. </a:t>
            </a:r>
            <a:r>
              <a:rPr lang="en-US" sz="1000" dirty="0" smtClean="0">
                <a:latin typeface="Adobe Garamond Pro" charset="0"/>
                <a:ea typeface="Adobe Garamond Pro" charset="0"/>
                <a:cs typeface="Adobe Garamond Pro" charset="0"/>
              </a:rPr>
              <a:t> </a:t>
            </a:r>
            <a:r>
              <a:rPr lang="en-US" sz="1000" i="1" dirty="0" smtClean="0">
                <a:latin typeface="Adobe Garamond Pro" charset="0"/>
                <a:ea typeface="Adobe Garamond Pro" charset="0"/>
                <a:cs typeface="Adobe Garamond Pro" charset="0"/>
              </a:rPr>
              <a:t>Functional </a:t>
            </a:r>
            <a:r>
              <a:rPr lang="en-US" sz="1000" i="1" dirty="0">
                <a:latin typeface="Adobe Garamond Pro" charset="0"/>
                <a:ea typeface="Adobe Garamond Pro" charset="0"/>
                <a:cs typeface="Adobe Garamond Pro" charset="0"/>
              </a:rPr>
              <a:t>&amp; Integrative Genomics</a:t>
            </a:r>
            <a:r>
              <a:rPr lang="en-US" sz="1000" dirty="0">
                <a:latin typeface="Adobe Garamond Pro" charset="0"/>
                <a:ea typeface="Adobe Garamond Pro" charset="0"/>
                <a:cs typeface="Adobe Garamond Pro" charset="0"/>
              </a:rPr>
              <a:t>. </a:t>
            </a:r>
            <a:r>
              <a:rPr lang="en-US" sz="1000" dirty="0" smtClean="0">
                <a:latin typeface="Adobe Garamond Pro" charset="0"/>
                <a:ea typeface="Adobe Garamond Pro" charset="0"/>
                <a:cs typeface="Adobe Garamond Pro" charset="0"/>
              </a:rPr>
              <a:t>2015.</a:t>
            </a:r>
            <a:endParaRPr lang="en-US" sz="1000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59" y="0"/>
            <a:ext cx="7701145" cy="5143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2678" y="4466971"/>
            <a:ext cx="6678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dobe Garamond Pro" charset="0"/>
                <a:ea typeface="Adobe Garamond Pro" charset="0"/>
                <a:cs typeface="Adobe Garamond Pro" charset="0"/>
              </a:rPr>
              <a:t>Land M, Hauser L, Jun S-R, et al. Insights from 20 years of bacterial genome sequencing. </a:t>
            </a:r>
            <a:r>
              <a:rPr lang="en-US" sz="1000" dirty="0" smtClean="0">
                <a:latin typeface="Adobe Garamond Pro" charset="0"/>
                <a:ea typeface="Adobe Garamond Pro" charset="0"/>
                <a:cs typeface="Adobe Garamond Pro" charset="0"/>
              </a:rPr>
              <a:t> </a:t>
            </a:r>
            <a:r>
              <a:rPr lang="en-US" sz="1000" i="1" dirty="0" smtClean="0">
                <a:latin typeface="Adobe Garamond Pro" charset="0"/>
                <a:ea typeface="Adobe Garamond Pro" charset="0"/>
                <a:cs typeface="Adobe Garamond Pro" charset="0"/>
              </a:rPr>
              <a:t>Functional </a:t>
            </a:r>
            <a:r>
              <a:rPr lang="en-US" sz="1000" i="1" dirty="0">
                <a:latin typeface="Adobe Garamond Pro" charset="0"/>
                <a:ea typeface="Adobe Garamond Pro" charset="0"/>
                <a:cs typeface="Adobe Garamond Pro" charset="0"/>
              </a:rPr>
              <a:t>&amp; Integrative Genomics</a:t>
            </a:r>
            <a:r>
              <a:rPr lang="en-US" sz="1000" dirty="0">
                <a:latin typeface="Adobe Garamond Pro" charset="0"/>
                <a:ea typeface="Adobe Garamond Pro" charset="0"/>
                <a:cs typeface="Adobe Garamond Pro" charset="0"/>
              </a:rPr>
              <a:t>. </a:t>
            </a:r>
            <a:r>
              <a:rPr lang="en-US" sz="1000" dirty="0" smtClean="0">
                <a:latin typeface="Adobe Garamond Pro" charset="0"/>
                <a:ea typeface="Adobe Garamond Pro" charset="0"/>
                <a:cs typeface="Adobe Garamond Pro" charset="0"/>
              </a:rPr>
              <a:t>2015.</a:t>
            </a:r>
            <a:endParaRPr lang="en-US" sz="1000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29" y="403412"/>
            <a:ext cx="7038846" cy="41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23" y="342894"/>
            <a:ext cx="7171765" cy="4658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0517" y="2026021"/>
            <a:ext cx="696557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“…[As of 2009,] high-impact </a:t>
            </a:r>
            <a:r>
              <a:rPr lang="en-US" dirty="0">
                <a:latin typeface="Adobe Garamond Pro" charset="0"/>
                <a:ea typeface="Adobe Garamond Pro" charset="0"/>
                <a:cs typeface="Adobe Garamond Pro" charset="0"/>
              </a:rPr>
              <a:t>general interest journals no longer considered sequencing an entire genome a remarkable feat or worthy of </a:t>
            </a:r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publication.”</a:t>
            </a:r>
            <a:endParaRPr lang="en-US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0517" y="2994210"/>
            <a:ext cx="6965578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“…new </a:t>
            </a:r>
            <a:r>
              <a:rPr lang="en-US" dirty="0">
                <a:latin typeface="Adobe Garamond Pro" charset="0"/>
                <a:ea typeface="Adobe Garamond Pro" charset="0"/>
                <a:cs typeface="Adobe Garamond Pro" charset="0"/>
              </a:rPr>
              <a:t>genome sequences were rapidly accumulating in public databases but lacking formal publications that would inform readers of the rationale for why the sequence was generated, or a description of the methods used to produce and annotate the sequence and contextual information about the source </a:t>
            </a:r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organism.”</a:t>
            </a:r>
            <a:endParaRPr lang="en-US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0936" y="466159"/>
            <a:ext cx="649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Where do we go now?</a:t>
            </a:r>
            <a:endParaRPr lang="en-US" sz="2800" b="1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0936" y="466159"/>
            <a:ext cx="649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How’d we get here?</a:t>
            </a:r>
            <a:endParaRPr lang="en-US" sz="2800" b="1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89" y="0"/>
            <a:ext cx="71038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84" y="0"/>
            <a:ext cx="670373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0517" y="2994210"/>
            <a:ext cx="696557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“[Genome] announcements inform readers of the availability of new genome sequences and provide the rationale for sequencing a particular organism, as well as the details of the methodologies and protocols used in assembly of the genome sequence.”</a:t>
            </a:r>
            <a:endParaRPr lang="en-US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0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0936" y="466159"/>
            <a:ext cx="649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Genome Announcements: Journal Info</a:t>
            </a:r>
            <a:endParaRPr lang="en-US" sz="2800" b="1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936" y="989379"/>
            <a:ext cx="6635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Online only</a:t>
            </a: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Open access</a:t>
            </a: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Editorial review rather than peer review</a:t>
            </a: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$500 publication fee ($750 for non-ASM members)</a:t>
            </a: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endParaRPr lang="en-US" sz="2400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0936" y="466159"/>
            <a:ext cx="649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Genome Announcements: Parameters</a:t>
            </a:r>
            <a:endParaRPr lang="en-US" sz="2800" b="1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936" y="989379"/>
            <a:ext cx="6366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50 word abstract; 500 word </a:t>
            </a: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limit</a:t>
            </a: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Limitations on subheadings</a:t>
            </a:r>
            <a:endParaRPr lang="en-US" sz="2400" dirty="0" smtClean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No figures</a:t>
            </a: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Does not preclude subsequent publications</a:t>
            </a: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endParaRPr lang="en-US" sz="2400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45" y="1144101"/>
            <a:ext cx="7279341" cy="3958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0936" y="159216"/>
            <a:ext cx="649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Parameters</a:t>
            </a:r>
            <a:endParaRPr lang="en-US" sz="2800" b="1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0936" y="556926"/>
            <a:ext cx="636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Can be for a single phage genome…</a:t>
            </a:r>
            <a:endParaRPr lang="en-US" sz="2400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89" y="1144101"/>
            <a:ext cx="6644653" cy="3958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0936" y="159216"/>
            <a:ext cx="649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Parameters</a:t>
            </a:r>
            <a:endParaRPr lang="en-US" sz="2800" b="1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0936" y="556926"/>
            <a:ext cx="636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Or for a couple phage genomes…</a:t>
            </a:r>
            <a:endParaRPr lang="en-US" sz="2400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03" y="1144101"/>
            <a:ext cx="6587625" cy="3958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0936" y="159216"/>
            <a:ext cx="649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Parameters</a:t>
            </a:r>
            <a:endParaRPr lang="en-US" sz="2800" b="1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0936" y="556926"/>
            <a:ext cx="636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Or for many phage genomes…</a:t>
            </a:r>
            <a:endParaRPr lang="en-US" sz="2400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0936" y="159216"/>
            <a:ext cx="649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Parameters</a:t>
            </a:r>
            <a:endParaRPr lang="en-US" sz="2800" b="1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0936" y="556926"/>
            <a:ext cx="636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Or for a single bacterial genome…</a:t>
            </a:r>
            <a:endParaRPr lang="en-US" sz="2400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82" y="1066798"/>
            <a:ext cx="7229688" cy="37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0936" y="159216"/>
            <a:ext cx="649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Parameters</a:t>
            </a:r>
            <a:endParaRPr lang="en-US" sz="2800" b="1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0936" y="556926"/>
            <a:ext cx="636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Or primarily revenge-based</a:t>
            </a:r>
            <a:endParaRPr lang="en-US" sz="2400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42" y="1080146"/>
            <a:ext cx="7174703" cy="3775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4142" y="1018591"/>
            <a:ext cx="696557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“While </a:t>
            </a:r>
            <a:r>
              <a:rPr lang="en-US" dirty="0">
                <a:latin typeface="Adobe Garamond Pro" charset="0"/>
                <a:ea typeface="Adobe Garamond Pro" charset="0"/>
                <a:cs typeface="Adobe Garamond Pro" charset="0"/>
              </a:rPr>
              <a:t>returning home from Durban, South Africa, three microbiologists and a 10-year-old child became sick</a:t>
            </a:r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…”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4142" y="1794889"/>
            <a:ext cx="696557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Adobe Garamond Pro" charset="0"/>
                <a:ea typeface="Adobe Garamond Pro" charset="0"/>
                <a:cs typeface="Adobe Garamond Pro" charset="0"/>
              </a:rPr>
              <a:t>“</a:t>
            </a:r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For </a:t>
            </a:r>
            <a:r>
              <a:rPr lang="en-US" dirty="0">
                <a:latin typeface="Adobe Garamond Pro" charset="0"/>
                <a:ea typeface="Adobe Garamond Pro" charset="0"/>
                <a:cs typeface="Adobe Garamond Pro" charset="0"/>
              </a:rPr>
              <a:t>one adult, a phage biologist, the identification of bacteremia with Gram-negative rods prompted hospital </a:t>
            </a:r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admission, </a:t>
            </a:r>
            <a:r>
              <a:rPr lang="en-US" dirty="0">
                <a:latin typeface="Adobe Garamond Pro" charset="0"/>
                <a:ea typeface="Adobe Garamond Pro" charset="0"/>
                <a:cs typeface="Adobe Garamond Pro" charset="0"/>
              </a:rPr>
              <a:t>after which abnormal liver function was observed and typhoid fever was </a:t>
            </a:r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diagnosed…the </a:t>
            </a:r>
            <a:r>
              <a:rPr lang="en-US" dirty="0">
                <a:latin typeface="Adobe Garamond Pro" charset="0"/>
                <a:ea typeface="Adobe Garamond Pro" charset="0"/>
                <a:cs typeface="Adobe Garamond Pro" charset="0"/>
              </a:rPr>
              <a:t>patient was released after 5 days and returned to normal health</a:t>
            </a:r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.”</a:t>
            </a:r>
            <a:endParaRPr lang="en-US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4142" y="3125185"/>
            <a:ext cx="696557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“[There is] an </a:t>
            </a:r>
            <a:r>
              <a:rPr lang="en-US" dirty="0">
                <a:latin typeface="Adobe Garamond Pro" charset="0"/>
                <a:ea typeface="Adobe Garamond Pro" charset="0"/>
                <a:cs typeface="Adobe Garamond Pro" charset="0"/>
              </a:rPr>
              <a:t>additional </a:t>
            </a:r>
            <a:r>
              <a:rPr lang="en-US" dirty="0" err="1">
                <a:latin typeface="Adobe Garamond Pro" charset="0"/>
                <a:ea typeface="Adobe Garamond Pro" charset="0"/>
                <a:cs typeface="Adobe Garamond Pro" charset="0"/>
              </a:rPr>
              <a:t>prophage</a:t>
            </a:r>
            <a:r>
              <a:rPr lang="en-US" dirty="0">
                <a:latin typeface="Adobe Garamond Pro" charset="0"/>
                <a:ea typeface="Adobe Garamond Pro" charset="0"/>
                <a:cs typeface="Adobe Garamond Pro" charset="0"/>
              </a:rPr>
              <a:t> </a:t>
            </a:r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inserted between coordinates 2,755,509 and 2,789,459 </a:t>
            </a:r>
            <a:r>
              <a:rPr lang="en-US" dirty="0">
                <a:latin typeface="Adobe Garamond Pro" charset="0"/>
                <a:ea typeface="Adobe Garamond Pro" charset="0"/>
                <a:cs typeface="Adobe Garamond Pro" charset="0"/>
              </a:rPr>
              <a:t>of the Durban </a:t>
            </a:r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genome.”</a:t>
            </a:r>
            <a:endParaRPr lang="en-US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4142" y="3901483"/>
            <a:ext cx="696557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“There is no evidence that the professional work of the phage biologist contributed to the acquisition of the </a:t>
            </a:r>
            <a:r>
              <a:rPr lang="en-US" dirty="0" err="1" smtClean="0">
                <a:latin typeface="Adobe Garamond Pro" charset="0"/>
                <a:ea typeface="Adobe Garamond Pro" charset="0"/>
                <a:cs typeface="Adobe Garamond Pro" charset="0"/>
              </a:rPr>
              <a:t>ELPhiS</a:t>
            </a:r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 </a:t>
            </a:r>
            <a:r>
              <a:rPr lang="en-US" dirty="0" err="1" smtClean="0">
                <a:latin typeface="Adobe Garamond Pro" charset="0"/>
                <a:ea typeface="Adobe Garamond Pro" charset="0"/>
                <a:cs typeface="Adobe Garamond Pro" charset="0"/>
              </a:rPr>
              <a:t>prophage</a:t>
            </a:r>
            <a:r>
              <a:rPr lang="en-US" dirty="0" smtClean="0">
                <a:latin typeface="Adobe Garamond Pro" charset="0"/>
                <a:ea typeface="Adobe Garamond Pro" charset="0"/>
                <a:cs typeface="Adobe Garamond Pro" charset="0"/>
              </a:rPr>
              <a:t> by strain Durban.”</a:t>
            </a:r>
            <a:endParaRPr lang="en-US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9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0936" y="466159"/>
            <a:ext cx="649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Writing a Genome Announcement</a:t>
            </a:r>
            <a:endParaRPr lang="en-US" sz="2800" b="1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936" y="989379"/>
            <a:ext cx="636624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Settle on phage(s) and ensure they’re in </a:t>
            </a:r>
            <a:r>
              <a:rPr lang="en-US" sz="2400" dirty="0" err="1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GenBank</a:t>
            </a:r>
            <a:endParaRPr lang="en-US" sz="2400" dirty="0" smtClean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Collect lots of information about genome(s)</a:t>
            </a: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Decide what’s worthy of inclusion</a:t>
            </a: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endParaRPr lang="en-US" sz="2400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8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38742" y="573741"/>
            <a:ext cx="7271464" cy="4220621"/>
            <a:chOff x="1760929" y="2540000"/>
            <a:chExt cx="6812507" cy="3954224"/>
          </a:xfrm>
        </p:grpSpPr>
        <p:pic>
          <p:nvPicPr>
            <p:cNvPr id="4" name="Picture 3" descr="CSR168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3420" y="2540000"/>
              <a:ext cx="3429000" cy="3530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60929" y="6094115"/>
              <a:ext cx="681250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Century Gothic"/>
                  <a:cs typeface="Century Gothic"/>
                </a:rPr>
                <a:t>from</a:t>
              </a:r>
              <a:r>
                <a:rPr lang="en-US" sz="1350" b="1" dirty="0">
                  <a:solidFill>
                    <a:prstClr val="black"/>
                  </a:solidFill>
                  <a:latin typeface="Century Gothic"/>
                  <a:cs typeface="Century Gothic"/>
                </a:rPr>
                <a:t> </a:t>
              </a:r>
              <a:r>
                <a:rPr lang="en-US" sz="1350" i="1" dirty="0">
                  <a:solidFill>
                    <a:prstClr val="black"/>
                  </a:solidFill>
                  <a:latin typeface="Century Gothic"/>
                  <a:cs typeface="Century Gothic"/>
                </a:rPr>
                <a:t>The Economist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521178" y="1642985"/>
            <a:ext cx="672358" cy="1956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209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0936" y="466159"/>
            <a:ext cx="649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Genome Announcement Contents</a:t>
            </a:r>
            <a:endParaRPr lang="en-US" sz="2800" b="1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936" y="989379"/>
            <a:ext cx="636624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Rationale for sequencing</a:t>
            </a:r>
            <a:endParaRPr lang="en-US" sz="2400" dirty="0" smtClean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Details of sequencing and annotation protocols</a:t>
            </a: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(A bit of) results of sequencing/annotation</a:t>
            </a:r>
            <a:endParaRPr lang="en-US" sz="2400" dirty="0" smtClean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endParaRPr lang="en-US" sz="2400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0936" y="466159"/>
            <a:ext cx="649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This Workshop</a:t>
            </a:r>
            <a:endParaRPr lang="en-US" sz="2800" b="1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936" y="989379"/>
            <a:ext cx="636624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Work in small groups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Goals</a:t>
            </a:r>
            <a:endParaRPr lang="en-US" sz="2400" b="1" dirty="0" smtClean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Write actual genome announcements</a:t>
            </a: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Learn to investigate genomes</a:t>
            </a:r>
            <a:endParaRPr lang="en-US" sz="2400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84" y="0"/>
            <a:ext cx="38777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6023" y="4405741"/>
            <a:ext cx="688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333333"/>
                </a:solidFill>
                <a:latin typeface="Adobe Garamond Pro" charset="0"/>
                <a:ea typeface="Adobe Garamond Pro" charset="0"/>
                <a:cs typeface="Adobe Garamond Pro" charset="0"/>
              </a:rPr>
              <a:t>Wetterstrand</a:t>
            </a:r>
            <a:r>
              <a:rPr lang="en-US" sz="1200" dirty="0">
                <a:solidFill>
                  <a:srgbClr val="333333"/>
                </a:solidFill>
                <a:latin typeface="Adobe Garamond Pro" charset="0"/>
                <a:ea typeface="Adobe Garamond Pro" charset="0"/>
                <a:cs typeface="Adobe Garamond Pro" charset="0"/>
              </a:rPr>
              <a:t> KA. DNA Sequencing Costs: Data from the NHGRI Genome Sequencing Program (GSP) Available at: </a:t>
            </a:r>
            <a:r>
              <a:rPr lang="en-US" sz="1200" dirty="0">
                <a:solidFill>
                  <a:srgbClr val="222266"/>
                </a:solidFill>
                <a:latin typeface="Adobe Garamond Pro" charset="0"/>
                <a:ea typeface="Adobe Garamond Pro" charset="0"/>
                <a:cs typeface="Adobe Garamond Pro" charset="0"/>
                <a:hlinkClick r:id="rId2"/>
              </a:rPr>
              <a:t>www.genome.gov/sequencingcostsdata</a:t>
            </a:r>
            <a:r>
              <a:rPr lang="en-US" sz="1200" dirty="0">
                <a:solidFill>
                  <a:srgbClr val="333333"/>
                </a:solidFill>
                <a:latin typeface="Adobe Garamond Pro" charset="0"/>
                <a:ea typeface="Adobe Garamond Pro" charset="0"/>
                <a:cs typeface="Adobe Garamond Pro" charset="0"/>
              </a:rPr>
              <a:t>. Accessed </a:t>
            </a:r>
            <a:r>
              <a:rPr lang="en-US" sz="1200" dirty="0" smtClean="0">
                <a:solidFill>
                  <a:srgbClr val="333333"/>
                </a:solidFill>
                <a:latin typeface="Adobe Garamond Pro" charset="0"/>
                <a:ea typeface="Adobe Garamond Pro" charset="0"/>
                <a:cs typeface="Adobe Garamond Pro" charset="0"/>
              </a:rPr>
              <a:t>June 11, 2017.</a:t>
            </a:r>
            <a:endParaRPr lang="en-US" sz="1200" dirty="0">
              <a:solidFill>
                <a:srgbClr val="333333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59" y="206188"/>
            <a:ext cx="5483412" cy="41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3" y="304299"/>
            <a:ext cx="6380626" cy="430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2917" y="4713192"/>
            <a:ext cx="6678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dobe Garamond Pro" charset="0"/>
                <a:ea typeface="Adobe Garamond Pro" charset="0"/>
                <a:cs typeface="Adobe Garamond Pro" charset="0"/>
              </a:rPr>
              <a:t>Land M, Hauser L, Jun S-R, et al. Insights from 20 years of bacterial genome sequencing. </a:t>
            </a:r>
            <a:r>
              <a:rPr lang="en-US" sz="1000" dirty="0" smtClean="0">
                <a:latin typeface="Adobe Garamond Pro" charset="0"/>
                <a:ea typeface="Adobe Garamond Pro" charset="0"/>
                <a:cs typeface="Adobe Garamond Pro" charset="0"/>
              </a:rPr>
              <a:t> </a:t>
            </a:r>
            <a:r>
              <a:rPr lang="en-US" sz="1000" i="1" dirty="0" smtClean="0">
                <a:latin typeface="Adobe Garamond Pro" charset="0"/>
                <a:ea typeface="Adobe Garamond Pro" charset="0"/>
                <a:cs typeface="Adobe Garamond Pro" charset="0"/>
              </a:rPr>
              <a:t>Functional </a:t>
            </a:r>
            <a:r>
              <a:rPr lang="en-US" sz="1000" i="1" dirty="0">
                <a:latin typeface="Adobe Garamond Pro" charset="0"/>
                <a:ea typeface="Adobe Garamond Pro" charset="0"/>
                <a:cs typeface="Adobe Garamond Pro" charset="0"/>
              </a:rPr>
              <a:t>&amp; Integrative Genomics</a:t>
            </a:r>
            <a:r>
              <a:rPr lang="en-US" sz="1000" dirty="0">
                <a:latin typeface="Adobe Garamond Pro" charset="0"/>
                <a:ea typeface="Adobe Garamond Pro" charset="0"/>
                <a:cs typeface="Adobe Garamond Pro" charset="0"/>
              </a:rPr>
              <a:t>. </a:t>
            </a:r>
            <a:r>
              <a:rPr lang="en-US" sz="1000" dirty="0" smtClean="0">
                <a:latin typeface="Adobe Garamond Pro" charset="0"/>
                <a:ea typeface="Adobe Garamond Pro" charset="0"/>
                <a:cs typeface="Adobe Garamond Pro" charset="0"/>
              </a:rPr>
              <a:t>2015.</a:t>
            </a:r>
            <a:endParaRPr lang="en-US" sz="1000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59" y="0"/>
            <a:ext cx="7701145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2678" y="4466971"/>
            <a:ext cx="6678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dobe Garamond Pro" charset="0"/>
                <a:ea typeface="Adobe Garamond Pro" charset="0"/>
                <a:cs typeface="Adobe Garamond Pro" charset="0"/>
              </a:rPr>
              <a:t>Land M, Hauser L, Jun S-R, et al. Insights from 20 years of bacterial genome sequencing. </a:t>
            </a:r>
            <a:r>
              <a:rPr lang="en-US" sz="1000" dirty="0" smtClean="0">
                <a:latin typeface="Adobe Garamond Pro" charset="0"/>
                <a:ea typeface="Adobe Garamond Pro" charset="0"/>
                <a:cs typeface="Adobe Garamond Pro" charset="0"/>
              </a:rPr>
              <a:t> </a:t>
            </a:r>
            <a:r>
              <a:rPr lang="en-US" sz="1000" i="1" dirty="0" smtClean="0">
                <a:latin typeface="Adobe Garamond Pro" charset="0"/>
                <a:ea typeface="Adobe Garamond Pro" charset="0"/>
                <a:cs typeface="Adobe Garamond Pro" charset="0"/>
              </a:rPr>
              <a:t>Functional </a:t>
            </a:r>
            <a:r>
              <a:rPr lang="en-US" sz="1000" i="1" dirty="0">
                <a:latin typeface="Adobe Garamond Pro" charset="0"/>
                <a:ea typeface="Adobe Garamond Pro" charset="0"/>
                <a:cs typeface="Adobe Garamond Pro" charset="0"/>
              </a:rPr>
              <a:t>&amp; Integrative Genomics</a:t>
            </a:r>
            <a:r>
              <a:rPr lang="en-US" sz="1000" dirty="0">
                <a:latin typeface="Adobe Garamond Pro" charset="0"/>
                <a:ea typeface="Adobe Garamond Pro" charset="0"/>
                <a:cs typeface="Adobe Garamond Pro" charset="0"/>
              </a:rPr>
              <a:t>. </a:t>
            </a:r>
            <a:r>
              <a:rPr lang="en-US" sz="1000" dirty="0" smtClean="0">
                <a:latin typeface="Adobe Garamond Pro" charset="0"/>
                <a:ea typeface="Adobe Garamond Pro" charset="0"/>
                <a:cs typeface="Adobe Garamond Pro" charset="0"/>
              </a:rPr>
              <a:t>2015.</a:t>
            </a:r>
            <a:endParaRPr lang="en-US" sz="1000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6259" y="0"/>
            <a:ext cx="3415553" cy="717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4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0936" y="466159"/>
            <a:ext cx="649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Genome papers through recent history</a:t>
            </a:r>
            <a:endParaRPr lang="en-US" sz="2800" b="1" dirty="0">
              <a:solidFill>
                <a:prstClr val="black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34" y="0"/>
            <a:ext cx="6440145" cy="4354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3689" y="4286543"/>
            <a:ext cx="103224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1998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6089" y="3578657"/>
            <a:ext cx="2699675" cy="12311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Stats</a:t>
            </a: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Nature</a:t>
            </a: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Cited by: 7402</a:t>
            </a:r>
          </a:p>
        </p:txBody>
      </p:sp>
    </p:spTree>
    <p:extLst>
      <p:ext uri="{BB962C8B-B14F-4D97-AF65-F5344CB8AC3E}">
        <p14:creationId xmlns:p14="http://schemas.microsoft.com/office/powerpoint/2010/main" val="35895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5" y="83568"/>
            <a:ext cx="7368988" cy="3882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6089" y="3578657"/>
            <a:ext cx="2699675" cy="12311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Stats</a:t>
            </a: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PNAS</a:t>
            </a:r>
          </a:p>
          <a:p>
            <a:pPr marL="194310" indent="-19431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Cited by: 765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3689" y="4286543"/>
            <a:ext cx="103224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dobe Garamond Pro" charset="0"/>
                <a:ea typeface="Adobe Garamond Pro" charset="0"/>
                <a:cs typeface="Adobe Garamond Pro" charset="0"/>
              </a:rPr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9048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8688</TotalTime>
  <Words>575</Words>
  <Application>Microsoft Macintosh PowerPoint</Application>
  <PresentationFormat>On-screen Show (16:9)</PresentationFormat>
  <Paragraphs>69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Adobe Garamond Pro</vt:lpstr>
      <vt:lpstr>Calibri</vt:lpstr>
      <vt:lpstr>Century Gothic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Russell</dc:creator>
  <cp:lastModifiedBy>Russell, Daniel Andrew</cp:lastModifiedBy>
  <cp:revision>177</cp:revision>
  <dcterms:created xsi:type="dcterms:W3CDTF">2011-12-15T03:15:48Z</dcterms:created>
  <dcterms:modified xsi:type="dcterms:W3CDTF">2017-06-11T21:32:05Z</dcterms:modified>
</cp:coreProperties>
</file>