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282" r:id="rId4"/>
    <p:sldId id="269" r:id="rId5"/>
    <p:sldId id="277" r:id="rId6"/>
    <p:sldId id="278" r:id="rId7"/>
    <p:sldId id="279" r:id="rId8"/>
    <p:sldId id="280" r:id="rId9"/>
    <p:sldId id="281" r:id="rId10"/>
    <p:sldId id="259" r:id="rId11"/>
    <p:sldId id="283" r:id="rId12"/>
    <p:sldId id="284" r:id="rId13"/>
    <p:sldId id="292" r:id="rId14"/>
    <p:sldId id="288" r:id="rId15"/>
    <p:sldId id="289" r:id="rId16"/>
    <p:sldId id="290" r:id="rId17"/>
    <p:sldId id="291" r:id="rId18"/>
    <p:sldId id="293" r:id="rId19"/>
    <p:sldId id="287" r:id="rId20"/>
    <p:sldId id="285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286" r:id="rId30"/>
    <p:sldId id="306" r:id="rId31"/>
    <p:sldId id="308" r:id="rId32"/>
    <p:sldId id="307" r:id="rId33"/>
    <p:sldId id="309" r:id="rId34"/>
    <p:sldId id="310" r:id="rId35"/>
    <p:sldId id="265" r:id="rId36"/>
    <p:sldId id="266" r:id="rId37"/>
    <p:sldId id="294" r:id="rId38"/>
    <p:sldId id="260" r:id="rId39"/>
    <p:sldId id="264" r:id="rId40"/>
    <p:sldId id="262" r:id="rId41"/>
    <p:sldId id="263" r:id="rId42"/>
    <p:sldId id="261" r:id="rId43"/>
    <p:sldId id="295" r:id="rId44"/>
    <p:sldId id="296" r:id="rId45"/>
    <p:sldId id="297" r:id="rId46"/>
    <p:sldId id="267" r:id="rId47"/>
    <p:sldId id="268" r:id="rId48"/>
    <p:sldId id="258" r:id="rId49"/>
    <p:sldId id="311" r:id="rId50"/>
    <p:sldId id="312" r:id="rId51"/>
    <p:sldId id="319" r:id="rId52"/>
    <p:sldId id="313" r:id="rId53"/>
    <p:sldId id="314" r:id="rId54"/>
    <p:sldId id="316" r:id="rId55"/>
    <p:sldId id="315" r:id="rId56"/>
    <p:sldId id="318" r:id="rId57"/>
    <p:sldId id="32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73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347C-E711-9544-BD82-6CDD1248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4A5C4-D0D7-C147-BF65-9B805E9C7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E534-60CF-9241-82FE-A8EC90FD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917E5-9461-814C-8010-0FED9D58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26454-9ED4-5043-8981-76215FAC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07CB3-9138-E642-824F-04BCA509D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EA062-0C9D-B64B-8DB9-E6AEB0BCC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6829-2927-CD40-A7AA-02210911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8DE44-F297-C345-9A9C-C0436A83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1B2B9-6206-7B4A-BCF2-F3837C3B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5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6114-F7FB-FD46-B4D0-5F7E8DC5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C7C1-DA6C-2D41-9F49-53CAFFF5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F5A94-250C-6745-97E9-D9BF1DC9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C75-38F0-1444-BBCD-A4B3D608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532A2-33B7-E140-BFFB-CD491456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F387-0F50-944B-92E6-FD255588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34FF3-C733-034F-9B16-F3C292D1D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FDB4-1097-8246-B8C2-B5195919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6063-FBBA-E34B-9E5C-527466F2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CC22A-5810-EA46-9533-D970359A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8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2D69-6A3D-E941-A180-BB94586E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E40CF-15F1-FE46-A28C-2ADF369CF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49C35-A747-AE4E-A5B1-9001389A7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55379-C204-9948-BBF6-C4A8E6AC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86135-084B-F340-96C9-B53B773A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9D414-63FE-A14C-BE1C-C767A24F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17AE-1EB2-944B-8A6E-72D7A1FD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E5A45-627F-2840-93BB-15708C6F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B32CB-4356-B24E-9833-164AF3F47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5D3FB-229F-3245-8DF6-3502AEC09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7A4EE-8A28-4640-A5C8-9ACBFC911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9B2A8-B446-7345-91CE-EADF597F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CB085-76F8-A641-AD37-ED68531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7D66E-DED3-F94B-A695-97B77281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9599-54A8-E64E-8E47-1FEE18C8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BE8EE-7424-AA4C-89CD-7D7FB9FF2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DB013-68D8-1947-99EB-2155F5CF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F7919-1EDA-684C-BD62-39B9A485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1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92BA3-39FF-4A4C-9991-120E5211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DF466-A012-4148-AC56-57557621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4CA63-5542-BD43-9B77-47E09B94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5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D408-A0FF-D94D-82D5-43B04344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3EAE-B361-9845-B8C3-3796A2CA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A9ACE-CD5B-1E4C-A3B4-8A42FAEDA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7E8B1-8814-304C-BE18-F18208ED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A83F1-CDEA-A049-A2BE-98CE0542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521D3-2B36-FB4E-9E70-F3D595127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37291-C280-7E4A-8FB0-93DA6353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3AE5F-CF1D-CD41-8868-23A759C45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BC777-4F75-B947-BC8F-45E03D331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A2D9E-8F4F-D34F-B7F1-C6A42C7F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E9011-09D9-A241-AAEA-758FB929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6E535-D43E-B04C-A12B-9379FD99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2F5F6-A8A3-9948-9C6D-D31C27D3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232" y="2957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2F152-AE7D-BC4C-ABE4-A4176460C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6232" y="1435480"/>
            <a:ext cx="9774936" cy="456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2D98-4AC8-154B-8FCB-0F277A6B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9C7D-D300-3A4C-B0EB-E16A2124819E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E09F-EDDF-1A42-97DF-D809F7576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AAB30-C2EE-2E48-B0A2-9D589AC58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BD6E-6486-A545-9E5F-2EF224037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Lucida Sans" panose="020B0602030504020204" pitchFamily="34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6953-9741-8E4D-91F0-3121A1B7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(phage) name?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FF2394-3A4F-8947-8A18-98ECD9346B85}"/>
              </a:ext>
            </a:extLst>
          </p:cNvPr>
          <p:cNvSpPr txBox="1">
            <a:spLocks/>
          </p:cNvSpPr>
          <p:nvPr/>
        </p:nvSpPr>
        <p:spPr>
          <a:xfrm>
            <a:off x="1856232" y="9942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400" dirty="0"/>
              <a:t>Dan Russell</a:t>
            </a:r>
          </a:p>
        </p:txBody>
      </p:sp>
    </p:spTree>
    <p:extLst>
      <p:ext uri="{BB962C8B-B14F-4D97-AF65-F5344CB8AC3E}">
        <p14:creationId xmlns:p14="http://schemas.microsoft.com/office/powerpoint/2010/main" val="275364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AAE7B5-0854-D24E-93C0-DFCF6DF8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97" y="-1204645"/>
            <a:ext cx="12092683" cy="90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9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513956"/>
            <a:ext cx="2360168" cy="605947"/>
          </a:xfrm>
        </p:spPr>
        <p:txBody>
          <a:bodyPr>
            <a:normAutofit/>
          </a:bodyPr>
          <a:lstStyle/>
          <a:p>
            <a:r>
              <a:rPr lang="en-US" sz="2800" dirty="0"/>
              <a:t>Pauline: 7?!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E0824-5012-FE43-B540-48A3438B6ABE}"/>
              </a:ext>
            </a:extLst>
          </p:cNvPr>
          <p:cNvGrpSpPr/>
          <p:nvPr/>
        </p:nvGrpSpPr>
        <p:grpSpPr>
          <a:xfrm>
            <a:off x="1778000" y="1695926"/>
            <a:ext cx="9194800" cy="2463800"/>
            <a:chOff x="1778000" y="1695926"/>
            <a:chExt cx="9194800" cy="2463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1BC82-3E46-CD4D-81A3-95CE018E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8000" y="2242026"/>
              <a:ext cx="9194800" cy="19177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9C9E88-6DCA-B446-BED4-C98BBCF4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1500" y="1695926"/>
              <a:ext cx="4533900" cy="54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8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898" y="1333500"/>
            <a:ext cx="2813939" cy="154400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Happy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8746363" y="1333500"/>
            <a:ext cx="1937004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Sad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47A428-D4CD-0248-9D7E-47AECC6B78BB}"/>
              </a:ext>
            </a:extLst>
          </p:cNvPr>
          <p:cNvGrpSpPr/>
          <p:nvPr/>
        </p:nvGrpSpPr>
        <p:grpSpPr>
          <a:xfrm>
            <a:off x="4456969" y="1802527"/>
            <a:ext cx="5171028" cy="630474"/>
            <a:chOff x="4456969" y="1802527"/>
            <a:chExt cx="5171028" cy="63047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46DFF8E-3595-284C-A094-F262906D482F}"/>
                </a:ext>
              </a:extLst>
            </p:cNvPr>
            <p:cNvSpPr txBox="1">
              <a:spLocks/>
            </p:cNvSpPr>
            <p:nvPr/>
          </p:nvSpPr>
          <p:spPr>
            <a:xfrm>
              <a:off x="4456969" y="1827054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19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7FB6AD6-49D8-A14A-AA61-E276C9BC21B5}"/>
                </a:ext>
              </a:extLst>
            </p:cNvPr>
            <p:cNvSpPr txBox="1">
              <a:spLocks/>
            </p:cNvSpPr>
            <p:nvPr/>
          </p:nvSpPr>
          <p:spPr>
            <a:xfrm>
              <a:off x="7864729" y="1802527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48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898" y="1333500"/>
            <a:ext cx="2813939" cy="154400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Failure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8746362" y="1333500"/>
            <a:ext cx="2874137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Success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456969" y="1827054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7575962" y="1827053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9690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33500"/>
            <a:ext cx="3792537" cy="154400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Star Trek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8746362" y="1333500"/>
            <a:ext cx="3166237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Star Wars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261134" y="1799906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7367872" y="1827053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68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33500"/>
            <a:ext cx="3792537" cy="154400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Batman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8263762" y="1346200"/>
            <a:ext cx="3534538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Superman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D8011-13A5-054E-9715-93C4820E9216}"/>
              </a:ext>
            </a:extLst>
          </p:cNvPr>
          <p:cNvGrpSpPr/>
          <p:nvPr/>
        </p:nvGrpSpPr>
        <p:grpSpPr>
          <a:xfrm>
            <a:off x="4261134" y="1799906"/>
            <a:ext cx="4666806" cy="607694"/>
            <a:chOff x="4261134" y="1799906"/>
            <a:chExt cx="4666806" cy="60769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46DFF8E-3595-284C-A094-F262906D482F}"/>
                </a:ext>
              </a:extLst>
            </p:cNvPr>
            <p:cNvSpPr txBox="1">
              <a:spLocks/>
            </p:cNvSpPr>
            <p:nvPr/>
          </p:nvSpPr>
          <p:spPr>
            <a:xfrm>
              <a:off x="4261134" y="1799906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7FB6AD6-49D8-A14A-AA61-E276C9BC21B5}"/>
                </a:ext>
              </a:extLst>
            </p:cNvPr>
            <p:cNvSpPr txBox="1">
              <a:spLocks/>
            </p:cNvSpPr>
            <p:nvPr/>
          </p:nvSpPr>
          <p:spPr>
            <a:xfrm>
              <a:off x="7164672" y="1801653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4800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5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33500"/>
            <a:ext cx="3792537" cy="154400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Mulan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8263762" y="1346200"/>
            <a:ext cx="3534538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Belle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D615FD-9495-AA45-AFFA-63791017A9C6}"/>
              </a:ext>
            </a:extLst>
          </p:cNvPr>
          <p:cNvGrpSpPr/>
          <p:nvPr/>
        </p:nvGrpSpPr>
        <p:grpSpPr>
          <a:xfrm>
            <a:off x="4261134" y="1799906"/>
            <a:ext cx="4666806" cy="607694"/>
            <a:chOff x="4261134" y="1799906"/>
            <a:chExt cx="4666806" cy="60769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46DFF8E-3595-284C-A094-F262906D482F}"/>
                </a:ext>
              </a:extLst>
            </p:cNvPr>
            <p:cNvSpPr txBox="1">
              <a:spLocks/>
            </p:cNvSpPr>
            <p:nvPr/>
          </p:nvSpPr>
          <p:spPr>
            <a:xfrm>
              <a:off x="4261134" y="1799906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48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7FB6AD6-49D8-A14A-AA61-E276C9BC21B5}"/>
                </a:ext>
              </a:extLst>
            </p:cNvPr>
            <p:cNvSpPr txBox="1">
              <a:spLocks/>
            </p:cNvSpPr>
            <p:nvPr/>
          </p:nvSpPr>
          <p:spPr>
            <a:xfrm>
              <a:off x="7164672" y="1801653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4800" dirty="0">
                  <a:solidFill>
                    <a:schemeClr val="accent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3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33500"/>
            <a:ext cx="3792537" cy="1544003"/>
          </a:xfrm>
        </p:spPr>
        <p:txBody>
          <a:bodyPr>
            <a:normAutofit/>
          </a:bodyPr>
          <a:lstStyle/>
          <a:p>
            <a:pPr algn="r"/>
            <a:r>
              <a:rPr lang="en-US" sz="4800" dirty="0"/>
              <a:t>Rapper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8263762" y="1346200"/>
            <a:ext cx="3534538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Scientist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400834" y="1825306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37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7098697" y="1825306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3736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3087400" y="478188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8662416" y="4767501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35CF6-ADEE-B14B-8ED6-59D298C0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84" y="3937000"/>
            <a:ext cx="2266950" cy="22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66569-1E08-EF4A-ABF2-01362B821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300" y="3973609"/>
            <a:ext cx="2222500" cy="222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99BB9-0FB6-2A47-A77A-6182977FB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783" y="626965"/>
            <a:ext cx="2479533" cy="247953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F7F51A1-31DE-A34D-AFCB-DF87E250C474}"/>
              </a:ext>
            </a:extLst>
          </p:cNvPr>
          <p:cNvSpPr txBox="1">
            <a:spLocks/>
          </p:cNvSpPr>
          <p:nvPr/>
        </p:nvSpPr>
        <p:spPr>
          <a:xfrm>
            <a:off x="3684300" y="1563757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4184044-1581-0F4F-AC12-36B99041F0CA}"/>
              </a:ext>
            </a:extLst>
          </p:cNvPr>
          <p:cNvSpPr txBox="1">
            <a:spLocks/>
          </p:cNvSpPr>
          <p:nvPr/>
        </p:nvSpPr>
        <p:spPr>
          <a:xfrm>
            <a:off x="6389529" y="1563757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06E11D-4B4F-5A41-A55C-7651A330F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600" y="626965"/>
            <a:ext cx="3898900" cy="2580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A27B4F-51A5-E744-B3E3-A59F8D7A6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586" y="670325"/>
            <a:ext cx="7746997" cy="618767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28A75FF-A903-9942-BEBE-308D92237C7A}"/>
              </a:ext>
            </a:extLst>
          </p:cNvPr>
          <p:cNvSpPr txBox="1">
            <a:spLocks/>
          </p:cNvSpPr>
          <p:nvPr/>
        </p:nvSpPr>
        <p:spPr>
          <a:xfrm>
            <a:off x="4346082" y="3490112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304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32" y="938056"/>
            <a:ext cx="1763268" cy="605947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Mother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7708900" y="953618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Father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2EDE64-7947-2949-A7E3-FE784B30EECF}"/>
              </a:ext>
            </a:extLst>
          </p:cNvPr>
          <p:cNvGrpSpPr/>
          <p:nvPr/>
        </p:nvGrpSpPr>
        <p:grpSpPr>
          <a:xfrm>
            <a:off x="2948432" y="1785304"/>
            <a:ext cx="7427468" cy="621509"/>
            <a:chOff x="2948432" y="1785304"/>
            <a:chExt cx="7427468" cy="621509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75F11209-7923-1E46-86F9-932B661625B2}"/>
                </a:ext>
              </a:extLst>
            </p:cNvPr>
            <p:cNvSpPr txBox="1">
              <a:spLocks/>
            </p:cNvSpPr>
            <p:nvPr/>
          </p:nvSpPr>
          <p:spPr>
            <a:xfrm>
              <a:off x="2948432" y="1785304"/>
              <a:ext cx="26141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/>
                <a:t>Grandmother</a:t>
              </a: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50EE215-E844-8C4A-9E0F-440E285D41D8}"/>
                </a:ext>
              </a:extLst>
            </p:cNvPr>
            <p:cNvSpPr txBox="1">
              <a:spLocks/>
            </p:cNvSpPr>
            <p:nvPr/>
          </p:nvSpPr>
          <p:spPr>
            <a:xfrm>
              <a:off x="7708900" y="1800866"/>
              <a:ext cx="2667000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/>
                <a:t>Grandfather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6912DA-9535-444F-B71B-1C8A48C7D3D3}"/>
              </a:ext>
            </a:extLst>
          </p:cNvPr>
          <p:cNvGrpSpPr/>
          <p:nvPr/>
        </p:nvGrpSpPr>
        <p:grpSpPr>
          <a:xfrm>
            <a:off x="3799332" y="2645087"/>
            <a:ext cx="5672836" cy="613416"/>
            <a:chOff x="3799332" y="2645087"/>
            <a:chExt cx="5672836" cy="613416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75349809-4635-F348-AFA0-F77FFD87350A}"/>
                </a:ext>
              </a:extLst>
            </p:cNvPr>
            <p:cNvSpPr txBox="1">
              <a:spLocks/>
            </p:cNvSpPr>
            <p:nvPr/>
          </p:nvSpPr>
          <p:spPr>
            <a:xfrm>
              <a:off x="3799332" y="2652556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/>
                <a:t>Sister</a:t>
              </a:r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A494005-01B8-0445-BE36-5492161C9BA0}"/>
                </a:ext>
              </a:extLst>
            </p:cNvPr>
            <p:cNvSpPr txBox="1">
              <a:spLocks/>
            </p:cNvSpPr>
            <p:nvPr/>
          </p:nvSpPr>
          <p:spPr>
            <a:xfrm>
              <a:off x="7708900" y="2645087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/>
                <a:t>Brother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183282-77C3-834B-BB39-97B1F0ADB2A0}"/>
              </a:ext>
            </a:extLst>
          </p:cNvPr>
          <p:cNvGrpSpPr/>
          <p:nvPr/>
        </p:nvGrpSpPr>
        <p:grpSpPr>
          <a:xfrm>
            <a:off x="2948432" y="3499804"/>
            <a:ext cx="7427468" cy="605947"/>
            <a:chOff x="2948432" y="3499804"/>
            <a:chExt cx="7427468" cy="605947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F798F46D-DBC5-8E43-AC3F-E262D8BDF7D9}"/>
                </a:ext>
              </a:extLst>
            </p:cNvPr>
            <p:cNvSpPr txBox="1">
              <a:spLocks/>
            </p:cNvSpPr>
            <p:nvPr/>
          </p:nvSpPr>
          <p:spPr>
            <a:xfrm>
              <a:off x="2948432" y="3499804"/>
              <a:ext cx="26141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/>
                <a:t>Daughter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895D5A81-652F-B24B-A3A9-673ED2F38B68}"/>
                </a:ext>
              </a:extLst>
            </p:cNvPr>
            <p:cNvSpPr txBox="1">
              <a:spLocks/>
            </p:cNvSpPr>
            <p:nvPr/>
          </p:nvSpPr>
          <p:spPr>
            <a:xfrm>
              <a:off x="7708900" y="3499804"/>
              <a:ext cx="2667000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/>
                <a:t>Son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E85E17-F8B0-A240-A1AE-3596C3ECA027}"/>
              </a:ext>
            </a:extLst>
          </p:cNvPr>
          <p:cNvGrpSpPr/>
          <p:nvPr/>
        </p:nvGrpSpPr>
        <p:grpSpPr>
          <a:xfrm>
            <a:off x="2948432" y="4347052"/>
            <a:ext cx="7427468" cy="613087"/>
            <a:chOff x="2948432" y="4347052"/>
            <a:chExt cx="7427468" cy="613087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35E72460-806D-5F42-9DE9-53F760479038}"/>
                </a:ext>
              </a:extLst>
            </p:cNvPr>
            <p:cNvSpPr txBox="1">
              <a:spLocks/>
            </p:cNvSpPr>
            <p:nvPr/>
          </p:nvSpPr>
          <p:spPr>
            <a:xfrm>
              <a:off x="2948432" y="4347052"/>
              <a:ext cx="26141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/>
                <a:t>Aunt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0A9002C-DD85-2842-9A75-3585DCC6EAA4}"/>
                </a:ext>
              </a:extLst>
            </p:cNvPr>
            <p:cNvSpPr txBox="1">
              <a:spLocks/>
            </p:cNvSpPr>
            <p:nvPr/>
          </p:nvSpPr>
          <p:spPr>
            <a:xfrm>
              <a:off x="7708900" y="4354192"/>
              <a:ext cx="2667000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/>
                <a:t>Uncle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49598-4477-124C-8FFE-87BA2EC312B4}"/>
              </a:ext>
            </a:extLst>
          </p:cNvPr>
          <p:cNvGrpSpPr/>
          <p:nvPr/>
        </p:nvGrpSpPr>
        <p:grpSpPr>
          <a:xfrm>
            <a:off x="4693539" y="952664"/>
            <a:ext cx="4037711" cy="606901"/>
            <a:chOff x="4693539" y="952664"/>
            <a:chExt cx="4037711" cy="606901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46DFF8E-3595-284C-A094-F262906D482F}"/>
                </a:ext>
              </a:extLst>
            </p:cNvPr>
            <p:cNvSpPr txBox="1">
              <a:spLocks/>
            </p:cNvSpPr>
            <p:nvPr/>
          </p:nvSpPr>
          <p:spPr>
            <a:xfrm>
              <a:off x="4693539" y="952664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accent6"/>
                  </a:solidFill>
                </a:rPr>
                <a:t>117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7FB6AD6-49D8-A14A-AA61-E276C9BC21B5}"/>
                </a:ext>
              </a:extLst>
            </p:cNvPr>
            <p:cNvSpPr txBox="1">
              <a:spLocks/>
            </p:cNvSpPr>
            <p:nvPr/>
          </p:nvSpPr>
          <p:spPr>
            <a:xfrm>
              <a:off x="6967982" y="953618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63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6240F6-7F6C-D747-B6FD-5829C2574817}"/>
              </a:ext>
            </a:extLst>
          </p:cNvPr>
          <p:cNvGrpSpPr/>
          <p:nvPr/>
        </p:nvGrpSpPr>
        <p:grpSpPr>
          <a:xfrm>
            <a:off x="2948432" y="5194300"/>
            <a:ext cx="7427468" cy="605947"/>
            <a:chOff x="2948432" y="5194300"/>
            <a:chExt cx="7427468" cy="605947"/>
          </a:xfrm>
        </p:grpSpPr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71AD7303-EEBF-E949-995B-5FEC3FF26818}"/>
                </a:ext>
              </a:extLst>
            </p:cNvPr>
            <p:cNvSpPr txBox="1">
              <a:spLocks/>
            </p:cNvSpPr>
            <p:nvPr/>
          </p:nvSpPr>
          <p:spPr>
            <a:xfrm>
              <a:off x="2948432" y="5194300"/>
              <a:ext cx="26141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/>
                <a:t>Girlfriend</a:t>
              </a: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B42F3D65-E180-2A41-A3A7-746878D51332}"/>
                </a:ext>
              </a:extLst>
            </p:cNvPr>
            <p:cNvSpPr txBox="1">
              <a:spLocks/>
            </p:cNvSpPr>
            <p:nvPr/>
          </p:nvSpPr>
          <p:spPr>
            <a:xfrm>
              <a:off x="7708900" y="5194300"/>
              <a:ext cx="2667000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/>
                <a:t>Boyfriend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B05840-DBB1-AF41-82C0-FF51F9CFBA31}"/>
              </a:ext>
            </a:extLst>
          </p:cNvPr>
          <p:cNvGrpSpPr/>
          <p:nvPr/>
        </p:nvGrpSpPr>
        <p:grpSpPr>
          <a:xfrm>
            <a:off x="4680966" y="1802610"/>
            <a:ext cx="4050284" cy="605947"/>
            <a:chOff x="4680966" y="1802610"/>
            <a:chExt cx="4050284" cy="605947"/>
          </a:xfrm>
        </p:grpSpPr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C3B2826A-E2EA-FB4E-BB1C-E6C15B774D09}"/>
                </a:ext>
              </a:extLst>
            </p:cNvPr>
            <p:cNvSpPr txBox="1">
              <a:spLocks/>
            </p:cNvSpPr>
            <p:nvPr/>
          </p:nvSpPr>
          <p:spPr>
            <a:xfrm>
              <a:off x="4680966" y="1802610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accent6"/>
                  </a:solidFill>
                </a:rPr>
                <a:t>63</a:t>
              </a: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D2A568A8-DA27-EB48-9D8B-0EE252330601}"/>
                </a:ext>
              </a:extLst>
            </p:cNvPr>
            <p:cNvSpPr txBox="1">
              <a:spLocks/>
            </p:cNvSpPr>
            <p:nvPr/>
          </p:nvSpPr>
          <p:spPr>
            <a:xfrm>
              <a:off x="6967982" y="1802610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31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66FC49-3FE4-3C42-81DB-098B5C7666B1}"/>
              </a:ext>
            </a:extLst>
          </p:cNvPr>
          <p:cNvGrpSpPr/>
          <p:nvPr/>
        </p:nvGrpSpPr>
        <p:grpSpPr>
          <a:xfrm>
            <a:off x="4680966" y="2639692"/>
            <a:ext cx="4050284" cy="605947"/>
            <a:chOff x="4680966" y="2639692"/>
            <a:chExt cx="4050284" cy="605947"/>
          </a:xfrm>
        </p:grpSpPr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83BCF219-8714-6D42-99D4-752E1CF69987}"/>
                </a:ext>
              </a:extLst>
            </p:cNvPr>
            <p:cNvSpPr txBox="1">
              <a:spLocks/>
            </p:cNvSpPr>
            <p:nvPr/>
          </p:nvSpPr>
          <p:spPr>
            <a:xfrm>
              <a:off x="4680966" y="2639692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accent6"/>
                  </a:solidFill>
                </a:rPr>
                <a:t>77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6376A8F9-B8C2-0D4E-ACBC-CC3BB5CC71AF}"/>
                </a:ext>
              </a:extLst>
            </p:cNvPr>
            <p:cNvSpPr txBox="1">
              <a:spLocks/>
            </p:cNvSpPr>
            <p:nvPr/>
          </p:nvSpPr>
          <p:spPr>
            <a:xfrm>
              <a:off x="6967982" y="2639692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74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552D2C-E7DD-7C4E-A797-59C191B676BF}"/>
              </a:ext>
            </a:extLst>
          </p:cNvPr>
          <p:cNvGrpSpPr/>
          <p:nvPr/>
        </p:nvGrpSpPr>
        <p:grpSpPr>
          <a:xfrm>
            <a:off x="4680966" y="3499804"/>
            <a:ext cx="4050284" cy="605947"/>
            <a:chOff x="4680966" y="3499804"/>
            <a:chExt cx="4050284" cy="605947"/>
          </a:xfrm>
        </p:grpSpPr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A599077E-6586-714F-ADAC-B1B08784ED89}"/>
                </a:ext>
              </a:extLst>
            </p:cNvPr>
            <p:cNvSpPr txBox="1">
              <a:spLocks/>
            </p:cNvSpPr>
            <p:nvPr/>
          </p:nvSpPr>
          <p:spPr>
            <a:xfrm>
              <a:off x="4680966" y="3499804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accent6"/>
                  </a:solidFill>
                </a:rPr>
                <a:t>20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D23D601C-0D43-3D48-8775-2D26F34578ED}"/>
                </a:ext>
              </a:extLst>
            </p:cNvPr>
            <p:cNvSpPr txBox="1">
              <a:spLocks/>
            </p:cNvSpPr>
            <p:nvPr/>
          </p:nvSpPr>
          <p:spPr>
            <a:xfrm>
              <a:off x="6967982" y="3499804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19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A60C9C-BF1A-A04A-BE93-546C28DAD1D2}"/>
              </a:ext>
            </a:extLst>
          </p:cNvPr>
          <p:cNvGrpSpPr/>
          <p:nvPr/>
        </p:nvGrpSpPr>
        <p:grpSpPr>
          <a:xfrm>
            <a:off x="4693539" y="4354192"/>
            <a:ext cx="4050284" cy="605947"/>
            <a:chOff x="4693539" y="4354192"/>
            <a:chExt cx="4050284" cy="605947"/>
          </a:xfrm>
        </p:grpSpPr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D8309B80-4581-AF4D-9384-0B27EC7A9B42}"/>
                </a:ext>
              </a:extLst>
            </p:cNvPr>
            <p:cNvSpPr txBox="1">
              <a:spLocks/>
            </p:cNvSpPr>
            <p:nvPr/>
          </p:nvSpPr>
          <p:spPr>
            <a:xfrm>
              <a:off x="4693539" y="4354192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72176055-165F-CC43-8437-ACB918D2C9B1}"/>
                </a:ext>
              </a:extLst>
            </p:cNvPr>
            <p:cNvSpPr txBox="1">
              <a:spLocks/>
            </p:cNvSpPr>
            <p:nvPr/>
          </p:nvSpPr>
          <p:spPr>
            <a:xfrm>
              <a:off x="6980555" y="4354192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>
                  <a:solidFill>
                    <a:schemeClr val="accent6"/>
                  </a:solidFill>
                </a:rPr>
                <a:t>11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0557B-5E91-E04D-98F3-C9E640989509}"/>
              </a:ext>
            </a:extLst>
          </p:cNvPr>
          <p:cNvGrpSpPr/>
          <p:nvPr/>
        </p:nvGrpSpPr>
        <p:grpSpPr>
          <a:xfrm>
            <a:off x="4693539" y="5194299"/>
            <a:ext cx="4266184" cy="613088"/>
            <a:chOff x="4693539" y="5194299"/>
            <a:chExt cx="4266184" cy="613088"/>
          </a:xfrm>
        </p:grpSpPr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89D60015-C9C7-5945-97A6-E488560C21A8}"/>
                </a:ext>
              </a:extLst>
            </p:cNvPr>
            <p:cNvSpPr txBox="1">
              <a:spLocks/>
            </p:cNvSpPr>
            <p:nvPr/>
          </p:nvSpPr>
          <p:spPr>
            <a:xfrm>
              <a:off x="4693539" y="5201440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accent6"/>
                  </a:solidFill>
                </a:rPr>
                <a:t>13</a:t>
              </a: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C7F9557C-59FB-2D4B-BBCC-F73C7E74FCE9}"/>
                </a:ext>
              </a:extLst>
            </p:cNvPr>
            <p:cNvSpPr txBox="1">
              <a:spLocks/>
            </p:cNvSpPr>
            <p:nvPr/>
          </p:nvSpPr>
          <p:spPr>
            <a:xfrm>
              <a:off x="7196455" y="5194299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0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721C8-26A0-4B4A-A47F-FC9C47ED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944" y="139700"/>
            <a:ext cx="700475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C5CBF0-1FBD-1B4C-A316-F7F79A5C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32" y="938056"/>
            <a:ext cx="1763268" cy="605947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Mother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C4F3E2-A1DE-644D-92E6-47BC7DA808B0}"/>
              </a:ext>
            </a:extLst>
          </p:cNvPr>
          <p:cNvSpPr txBox="1">
            <a:spLocks/>
          </p:cNvSpPr>
          <p:nvPr/>
        </p:nvSpPr>
        <p:spPr>
          <a:xfrm>
            <a:off x="7708900" y="953618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Father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F11209-7923-1E46-86F9-932B661625B2}"/>
              </a:ext>
            </a:extLst>
          </p:cNvPr>
          <p:cNvSpPr txBox="1">
            <a:spLocks/>
          </p:cNvSpPr>
          <p:nvPr/>
        </p:nvSpPr>
        <p:spPr>
          <a:xfrm>
            <a:off x="2948432" y="1785304"/>
            <a:ext cx="26141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/>
              <a:t>Grandmother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0EE215-E844-8C4A-9E0F-440E285D41D8}"/>
              </a:ext>
            </a:extLst>
          </p:cNvPr>
          <p:cNvSpPr txBox="1">
            <a:spLocks/>
          </p:cNvSpPr>
          <p:nvPr/>
        </p:nvSpPr>
        <p:spPr>
          <a:xfrm>
            <a:off x="7708900" y="1800866"/>
            <a:ext cx="2667000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Grandfather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349809-4635-F348-AFA0-F77FFD87350A}"/>
              </a:ext>
            </a:extLst>
          </p:cNvPr>
          <p:cNvSpPr txBox="1">
            <a:spLocks/>
          </p:cNvSpPr>
          <p:nvPr/>
        </p:nvSpPr>
        <p:spPr>
          <a:xfrm>
            <a:off x="3799332" y="2652556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/>
              <a:t>Sister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494005-01B8-0445-BE36-5492161C9BA0}"/>
              </a:ext>
            </a:extLst>
          </p:cNvPr>
          <p:cNvSpPr txBox="1">
            <a:spLocks/>
          </p:cNvSpPr>
          <p:nvPr/>
        </p:nvSpPr>
        <p:spPr>
          <a:xfrm>
            <a:off x="7708900" y="2645087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Brother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98F46D-DBC5-8E43-AC3F-E262D8BDF7D9}"/>
              </a:ext>
            </a:extLst>
          </p:cNvPr>
          <p:cNvSpPr txBox="1">
            <a:spLocks/>
          </p:cNvSpPr>
          <p:nvPr/>
        </p:nvSpPr>
        <p:spPr>
          <a:xfrm>
            <a:off x="2948432" y="3499804"/>
            <a:ext cx="26141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/>
              <a:t>Daughter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5D5A81-652F-B24B-A3A9-673ED2F38B68}"/>
              </a:ext>
            </a:extLst>
          </p:cNvPr>
          <p:cNvSpPr txBox="1">
            <a:spLocks/>
          </p:cNvSpPr>
          <p:nvPr/>
        </p:nvSpPr>
        <p:spPr>
          <a:xfrm>
            <a:off x="7708900" y="3499804"/>
            <a:ext cx="2667000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Son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E72460-806D-5F42-9DE9-53F760479038}"/>
              </a:ext>
            </a:extLst>
          </p:cNvPr>
          <p:cNvSpPr txBox="1">
            <a:spLocks/>
          </p:cNvSpPr>
          <p:nvPr/>
        </p:nvSpPr>
        <p:spPr>
          <a:xfrm>
            <a:off x="2948432" y="4347052"/>
            <a:ext cx="26141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/>
              <a:t>Aunt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A9002C-DD85-2842-9A75-3585DCC6EAA4}"/>
              </a:ext>
            </a:extLst>
          </p:cNvPr>
          <p:cNvSpPr txBox="1">
            <a:spLocks/>
          </p:cNvSpPr>
          <p:nvPr/>
        </p:nvSpPr>
        <p:spPr>
          <a:xfrm>
            <a:off x="7708900" y="4354192"/>
            <a:ext cx="2667000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Uncle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49598-4477-124C-8FFE-87BA2EC312B4}"/>
              </a:ext>
            </a:extLst>
          </p:cNvPr>
          <p:cNvGrpSpPr/>
          <p:nvPr/>
        </p:nvGrpSpPr>
        <p:grpSpPr>
          <a:xfrm>
            <a:off x="4693539" y="952664"/>
            <a:ext cx="4037711" cy="606901"/>
            <a:chOff x="4693539" y="952664"/>
            <a:chExt cx="4037711" cy="606901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46DFF8E-3595-284C-A094-F262906D482F}"/>
                </a:ext>
              </a:extLst>
            </p:cNvPr>
            <p:cNvSpPr txBox="1">
              <a:spLocks/>
            </p:cNvSpPr>
            <p:nvPr/>
          </p:nvSpPr>
          <p:spPr>
            <a:xfrm>
              <a:off x="4693539" y="952664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r"/>
              <a:r>
                <a:rPr lang="en-US" sz="2800" dirty="0">
                  <a:solidFill>
                    <a:schemeClr val="accent6"/>
                  </a:solidFill>
                </a:rPr>
                <a:t>117</a:t>
              </a: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7FB6AD6-49D8-A14A-AA61-E276C9BC21B5}"/>
                </a:ext>
              </a:extLst>
            </p:cNvPr>
            <p:cNvSpPr txBox="1">
              <a:spLocks/>
            </p:cNvSpPr>
            <p:nvPr/>
          </p:nvSpPr>
          <p:spPr>
            <a:xfrm>
              <a:off x="6967982" y="953618"/>
              <a:ext cx="1763268" cy="6059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Lucida Sans" panose="020B0602030504020204" pitchFamily="34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63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AD7303-EEBF-E949-995B-5FEC3FF26818}"/>
              </a:ext>
            </a:extLst>
          </p:cNvPr>
          <p:cNvSpPr txBox="1">
            <a:spLocks/>
          </p:cNvSpPr>
          <p:nvPr/>
        </p:nvSpPr>
        <p:spPr>
          <a:xfrm>
            <a:off x="2948432" y="5194300"/>
            <a:ext cx="26141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/>
              <a:t>Girlfriend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2F3D65-E180-2A41-A3A7-746878D51332}"/>
              </a:ext>
            </a:extLst>
          </p:cNvPr>
          <p:cNvSpPr txBox="1">
            <a:spLocks/>
          </p:cNvSpPr>
          <p:nvPr/>
        </p:nvSpPr>
        <p:spPr>
          <a:xfrm>
            <a:off x="7708900" y="5194300"/>
            <a:ext cx="2667000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/>
              <a:t>Boyfriend*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2826A-E2EA-FB4E-BB1C-E6C15B774D09}"/>
              </a:ext>
            </a:extLst>
          </p:cNvPr>
          <p:cNvSpPr txBox="1">
            <a:spLocks/>
          </p:cNvSpPr>
          <p:nvPr/>
        </p:nvSpPr>
        <p:spPr>
          <a:xfrm>
            <a:off x="4680966" y="180261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>
                <a:solidFill>
                  <a:schemeClr val="accent6"/>
                </a:solidFill>
              </a:rPr>
              <a:t>63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2A568A8-DA27-EB48-9D8B-0EE252330601}"/>
              </a:ext>
            </a:extLst>
          </p:cNvPr>
          <p:cNvSpPr txBox="1">
            <a:spLocks/>
          </p:cNvSpPr>
          <p:nvPr/>
        </p:nvSpPr>
        <p:spPr>
          <a:xfrm>
            <a:off x="6967982" y="180261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3BCF219-8714-6D42-99D4-752E1CF69987}"/>
              </a:ext>
            </a:extLst>
          </p:cNvPr>
          <p:cNvSpPr txBox="1">
            <a:spLocks/>
          </p:cNvSpPr>
          <p:nvPr/>
        </p:nvSpPr>
        <p:spPr>
          <a:xfrm>
            <a:off x="4680966" y="2639692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>
                <a:solidFill>
                  <a:schemeClr val="accent6"/>
                </a:solidFill>
              </a:rPr>
              <a:t>77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376A8F9-B8C2-0D4E-ACBC-CC3BB5CC71AF}"/>
              </a:ext>
            </a:extLst>
          </p:cNvPr>
          <p:cNvSpPr txBox="1">
            <a:spLocks/>
          </p:cNvSpPr>
          <p:nvPr/>
        </p:nvSpPr>
        <p:spPr>
          <a:xfrm>
            <a:off x="6967982" y="2639692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74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599077E-6586-714F-ADAC-B1B08784ED89}"/>
              </a:ext>
            </a:extLst>
          </p:cNvPr>
          <p:cNvSpPr txBox="1">
            <a:spLocks/>
          </p:cNvSpPr>
          <p:nvPr/>
        </p:nvSpPr>
        <p:spPr>
          <a:xfrm>
            <a:off x="4680966" y="3499804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>
                <a:solidFill>
                  <a:schemeClr val="accent6"/>
                </a:solidFill>
              </a:rPr>
              <a:t>20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23D601C-0D43-3D48-8775-2D26F34578ED}"/>
              </a:ext>
            </a:extLst>
          </p:cNvPr>
          <p:cNvSpPr txBox="1">
            <a:spLocks/>
          </p:cNvSpPr>
          <p:nvPr/>
        </p:nvSpPr>
        <p:spPr>
          <a:xfrm>
            <a:off x="6967982" y="3499804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8309B80-4581-AF4D-9384-0B27EC7A9B42}"/>
              </a:ext>
            </a:extLst>
          </p:cNvPr>
          <p:cNvSpPr txBox="1">
            <a:spLocks/>
          </p:cNvSpPr>
          <p:nvPr/>
        </p:nvSpPr>
        <p:spPr>
          <a:xfrm>
            <a:off x="4693539" y="4354192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176055-165F-CC43-8437-ACB918D2C9B1}"/>
              </a:ext>
            </a:extLst>
          </p:cNvPr>
          <p:cNvSpPr txBox="1">
            <a:spLocks/>
          </p:cNvSpPr>
          <p:nvPr/>
        </p:nvSpPr>
        <p:spPr>
          <a:xfrm>
            <a:off x="6980555" y="4354192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chemeClr val="accent6"/>
                </a:solidFill>
              </a:rPr>
              <a:t>11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9D60015-C9C7-5945-97A6-E488560C21A8}"/>
              </a:ext>
            </a:extLst>
          </p:cNvPr>
          <p:cNvSpPr txBox="1">
            <a:spLocks/>
          </p:cNvSpPr>
          <p:nvPr/>
        </p:nvSpPr>
        <p:spPr>
          <a:xfrm>
            <a:off x="4693539" y="520144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2800" dirty="0">
                <a:solidFill>
                  <a:schemeClr val="accent6"/>
                </a:solidFill>
              </a:rPr>
              <a:t>13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7F9557C-59FB-2D4B-BBCC-F73C7E74FCE9}"/>
              </a:ext>
            </a:extLst>
          </p:cNvPr>
          <p:cNvSpPr txBox="1">
            <a:spLocks/>
          </p:cNvSpPr>
          <p:nvPr/>
        </p:nvSpPr>
        <p:spPr>
          <a:xfrm>
            <a:off x="7196455" y="5194299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AA720F-384B-B94C-9730-896268EE4EEE}"/>
              </a:ext>
            </a:extLst>
          </p:cNvPr>
          <p:cNvGrpSpPr/>
          <p:nvPr/>
        </p:nvGrpSpPr>
        <p:grpSpPr>
          <a:xfrm>
            <a:off x="1974850" y="36192"/>
            <a:ext cx="10077450" cy="6553200"/>
            <a:chOff x="1974850" y="125092"/>
            <a:chExt cx="10077450" cy="65532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97AC2D1-471B-EE42-B2E6-E6080B2FA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4850" y="125092"/>
              <a:ext cx="9359900" cy="6553200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F8BB01-BB05-F54B-83BA-62A9AC7B7D3D}"/>
                </a:ext>
              </a:extLst>
            </p:cNvPr>
            <p:cNvCxnSpPr/>
            <p:nvPr/>
          </p:nvCxnSpPr>
          <p:spPr>
            <a:xfrm flipH="1">
              <a:off x="11125200" y="6375400"/>
              <a:ext cx="9271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84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446730" y="1723706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80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7124097" y="172370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215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CD305-6080-8B4B-9A52-79EA5694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540779"/>
            <a:ext cx="3124200" cy="317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14B50-F18E-7B42-9D87-960992E2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763" y="318529"/>
            <a:ext cx="2870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446730" y="1723706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80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7124097" y="172370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39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CD305-6080-8B4B-9A52-79EA5694E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540779"/>
            <a:ext cx="3124200" cy="317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E9BD9F-B18E-1D46-A333-07690470E0EA}"/>
              </a:ext>
            </a:extLst>
          </p:cNvPr>
          <p:cNvSpPr txBox="1">
            <a:spLocks/>
          </p:cNvSpPr>
          <p:nvPr/>
        </p:nvSpPr>
        <p:spPr>
          <a:xfrm>
            <a:off x="8254095" y="1254676"/>
            <a:ext cx="3534538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Professor</a:t>
            </a:r>
          </a:p>
        </p:txBody>
      </p:sp>
    </p:spTree>
    <p:extLst>
      <p:ext uri="{BB962C8B-B14F-4D97-AF65-F5344CB8AC3E}">
        <p14:creationId xmlns:p14="http://schemas.microsoft.com/office/powerpoint/2010/main" val="38252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767366" y="172370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33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7124097" y="172370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39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9BD9F-B18E-1D46-A333-07690470E0EA}"/>
              </a:ext>
            </a:extLst>
          </p:cNvPr>
          <p:cNvSpPr txBox="1">
            <a:spLocks/>
          </p:cNvSpPr>
          <p:nvPr/>
        </p:nvSpPr>
        <p:spPr>
          <a:xfrm>
            <a:off x="8254095" y="1254676"/>
            <a:ext cx="3534538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9C20E-F141-9D49-A32E-376F5C3B8E1B}"/>
              </a:ext>
            </a:extLst>
          </p:cNvPr>
          <p:cNvSpPr txBox="1">
            <a:spLocks/>
          </p:cNvSpPr>
          <p:nvPr/>
        </p:nvSpPr>
        <p:spPr>
          <a:xfrm>
            <a:off x="1866098" y="1254675"/>
            <a:ext cx="3534538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/>
              <a:t>Mascot</a:t>
            </a:r>
          </a:p>
        </p:txBody>
      </p:sp>
    </p:spTree>
    <p:extLst>
      <p:ext uri="{BB962C8B-B14F-4D97-AF65-F5344CB8AC3E}">
        <p14:creationId xmlns:p14="http://schemas.microsoft.com/office/powerpoint/2010/main" val="285349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767366" y="172370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99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7124097" y="172370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39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9BD9F-B18E-1D46-A333-07690470E0EA}"/>
              </a:ext>
            </a:extLst>
          </p:cNvPr>
          <p:cNvSpPr txBox="1">
            <a:spLocks/>
          </p:cNvSpPr>
          <p:nvPr/>
        </p:nvSpPr>
        <p:spPr>
          <a:xfrm>
            <a:off x="8254095" y="1254676"/>
            <a:ext cx="3534538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9C20E-F141-9D49-A32E-376F5C3B8E1B}"/>
              </a:ext>
            </a:extLst>
          </p:cNvPr>
          <p:cNvSpPr txBox="1">
            <a:spLocks/>
          </p:cNvSpPr>
          <p:nvPr/>
        </p:nvSpPr>
        <p:spPr>
          <a:xfrm>
            <a:off x="1244600" y="1254675"/>
            <a:ext cx="4156036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/>
              <a:t>Lab partner</a:t>
            </a:r>
          </a:p>
        </p:txBody>
      </p:sp>
    </p:spTree>
    <p:extLst>
      <p:ext uri="{BB962C8B-B14F-4D97-AF65-F5344CB8AC3E}">
        <p14:creationId xmlns:p14="http://schemas.microsoft.com/office/powerpoint/2010/main" val="238195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767366" y="1723705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99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6844697" y="174561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153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9BD9F-B18E-1D46-A333-07690470E0EA}"/>
              </a:ext>
            </a:extLst>
          </p:cNvPr>
          <p:cNvSpPr txBox="1">
            <a:spLocks/>
          </p:cNvSpPr>
          <p:nvPr/>
        </p:nvSpPr>
        <p:spPr>
          <a:xfrm>
            <a:off x="8254094" y="1280076"/>
            <a:ext cx="3937905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Discoverer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9C20E-F141-9D49-A32E-376F5C3B8E1B}"/>
              </a:ext>
            </a:extLst>
          </p:cNvPr>
          <p:cNvSpPr txBox="1">
            <a:spLocks/>
          </p:cNvSpPr>
          <p:nvPr/>
        </p:nvSpPr>
        <p:spPr>
          <a:xfrm>
            <a:off x="1244600" y="1254675"/>
            <a:ext cx="4156036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/>
              <a:t>Lab partner</a:t>
            </a:r>
          </a:p>
        </p:txBody>
      </p:sp>
    </p:spTree>
    <p:extLst>
      <p:ext uri="{BB962C8B-B14F-4D97-AF65-F5344CB8AC3E}">
        <p14:creationId xmlns:p14="http://schemas.microsoft.com/office/powerpoint/2010/main" val="8656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747973" y="174561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222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6844697" y="174561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153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9BD9F-B18E-1D46-A333-07690470E0EA}"/>
              </a:ext>
            </a:extLst>
          </p:cNvPr>
          <p:cNvSpPr txBox="1">
            <a:spLocks/>
          </p:cNvSpPr>
          <p:nvPr/>
        </p:nvSpPr>
        <p:spPr>
          <a:xfrm>
            <a:off x="8254094" y="1280076"/>
            <a:ext cx="3937905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Discoverer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9C20E-F141-9D49-A32E-376F5C3B8E1B}"/>
              </a:ext>
            </a:extLst>
          </p:cNvPr>
          <p:cNvSpPr txBox="1">
            <a:spLocks/>
          </p:cNvSpPr>
          <p:nvPr/>
        </p:nvSpPr>
        <p:spPr>
          <a:xfrm>
            <a:off x="908395" y="1276581"/>
            <a:ext cx="4156036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/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10209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6DFF8E-3595-284C-A094-F262906D482F}"/>
              </a:ext>
            </a:extLst>
          </p:cNvPr>
          <p:cNvSpPr txBox="1">
            <a:spLocks/>
          </p:cNvSpPr>
          <p:nvPr/>
        </p:nvSpPr>
        <p:spPr>
          <a:xfrm>
            <a:off x="4747973" y="174561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chemeClr val="accent1"/>
                </a:solidFill>
              </a:rPr>
              <a:t>222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7FB6AD6-49D8-A14A-AA61-E276C9BC21B5}"/>
              </a:ext>
            </a:extLst>
          </p:cNvPr>
          <p:cNvSpPr txBox="1">
            <a:spLocks/>
          </p:cNvSpPr>
          <p:nvPr/>
        </p:nvSpPr>
        <p:spPr>
          <a:xfrm>
            <a:off x="6844697" y="1745610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1"/>
                </a:solidFill>
              </a:rPr>
              <a:t>324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9BD9F-B18E-1D46-A333-07690470E0EA}"/>
              </a:ext>
            </a:extLst>
          </p:cNvPr>
          <p:cNvSpPr txBox="1">
            <a:spLocks/>
          </p:cNvSpPr>
          <p:nvPr/>
        </p:nvSpPr>
        <p:spPr>
          <a:xfrm>
            <a:off x="8254094" y="1280076"/>
            <a:ext cx="3937905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800" dirty="0"/>
              <a:t>Character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9C20E-F141-9D49-A32E-376F5C3B8E1B}"/>
              </a:ext>
            </a:extLst>
          </p:cNvPr>
          <p:cNvSpPr txBox="1">
            <a:spLocks/>
          </p:cNvSpPr>
          <p:nvPr/>
        </p:nvSpPr>
        <p:spPr>
          <a:xfrm>
            <a:off x="908395" y="1276581"/>
            <a:ext cx="4156036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/>
              <a:t>Friend</a:t>
            </a:r>
          </a:p>
        </p:txBody>
      </p:sp>
    </p:spTree>
    <p:extLst>
      <p:ext uri="{BB962C8B-B14F-4D97-AF65-F5344CB8AC3E}">
        <p14:creationId xmlns:p14="http://schemas.microsoft.com/office/powerpoint/2010/main" val="3224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E9BD9F-B18E-1D46-A333-07690470E0EA}"/>
              </a:ext>
            </a:extLst>
          </p:cNvPr>
          <p:cNvSpPr txBox="1">
            <a:spLocks/>
          </p:cNvSpPr>
          <p:nvPr/>
        </p:nvSpPr>
        <p:spPr>
          <a:xfrm>
            <a:off x="1536700" y="929873"/>
            <a:ext cx="10363200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4000" dirty="0"/>
              <a:t>Characters &gt; Moms &gt;&gt;&gt; Professors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45828A-9AC7-8346-9E79-E9DA005C3E3A}"/>
              </a:ext>
            </a:extLst>
          </p:cNvPr>
          <p:cNvSpPr txBox="1">
            <a:spLocks/>
          </p:cNvSpPr>
          <p:nvPr/>
        </p:nvSpPr>
        <p:spPr>
          <a:xfrm>
            <a:off x="1536700" y="2445852"/>
            <a:ext cx="10363200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4000" dirty="0"/>
              <a:t>Dogs ≈ Friends</a:t>
            </a:r>
            <a:r>
              <a:rPr lang="en-US" b="0" dirty="0"/>
              <a:t> </a:t>
            </a:r>
            <a:endParaRPr lang="en-US" sz="4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D64E06D-0692-F340-ADFD-BEB0DBA906D7}"/>
              </a:ext>
            </a:extLst>
          </p:cNvPr>
          <p:cNvSpPr txBox="1">
            <a:spLocks/>
          </p:cNvSpPr>
          <p:nvPr/>
        </p:nvSpPr>
        <p:spPr>
          <a:xfrm>
            <a:off x="1536700" y="3989855"/>
            <a:ext cx="10363200" cy="154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sz="4000" dirty="0"/>
              <a:t>Cats </a:t>
            </a:r>
            <a:r>
              <a:rPr lang="en-US" b="0" dirty="0"/>
              <a:t>≠</a:t>
            </a:r>
            <a:r>
              <a:rPr lang="en-US" sz="4000" dirty="0"/>
              <a:t> Friends</a:t>
            </a:r>
            <a:r>
              <a:rPr lang="en-US" b="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933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B98A7FB-C931-1D4C-ABF6-2A0FA83D77FD}"/>
              </a:ext>
            </a:extLst>
          </p:cNvPr>
          <p:cNvSpPr txBox="1">
            <a:spLocks/>
          </p:cNvSpPr>
          <p:nvPr/>
        </p:nvSpPr>
        <p:spPr>
          <a:xfrm>
            <a:off x="1856232" y="2957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Languages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317CFB-7F8A-E94A-9EFA-BBB765F4E46F}"/>
              </a:ext>
            </a:extLst>
          </p:cNvPr>
          <p:cNvSpPr txBox="1">
            <a:spLocks/>
          </p:cNvSpPr>
          <p:nvPr/>
        </p:nvSpPr>
        <p:spPr>
          <a:xfrm>
            <a:off x="2592832" y="1070452"/>
            <a:ext cx="9774936" cy="506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Latin		</a:t>
            </a:r>
            <a:r>
              <a:rPr lang="en-US" sz="2800" dirty="0">
                <a:solidFill>
                  <a:schemeClr val="accent1"/>
                </a:solidFill>
              </a:rPr>
              <a:t>157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Greek		</a:t>
            </a:r>
            <a:r>
              <a:rPr lang="en-US" sz="2800" dirty="0">
                <a:solidFill>
                  <a:schemeClr val="accent1"/>
                </a:solidFill>
              </a:rPr>
              <a:t>112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Spanish	</a:t>
            </a:r>
            <a:r>
              <a:rPr lang="en-US" sz="2800" dirty="0">
                <a:solidFill>
                  <a:schemeClr val="accent1"/>
                </a:solidFill>
              </a:rPr>
              <a:t>55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French		</a:t>
            </a:r>
            <a:r>
              <a:rPr lang="en-US" sz="2800" dirty="0">
                <a:solidFill>
                  <a:schemeClr val="accent1"/>
                </a:solidFill>
              </a:rPr>
              <a:t>48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German	</a:t>
            </a:r>
            <a:r>
              <a:rPr lang="en-US" sz="2800" dirty="0">
                <a:solidFill>
                  <a:schemeClr val="accent1"/>
                </a:solidFill>
              </a:rPr>
              <a:t>40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Japanese	</a:t>
            </a:r>
            <a:r>
              <a:rPr lang="en-US" sz="2800" dirty="0">
                <a:solidFill>
                  <a:schemeClr val="accent1"/>
                </a:solidFill>
              </a:rPr>
              <a:t>33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English	</a:t>
            </a:r>
            <a:r>
              <a:rPr lang="en-US" sz="2800" dirty="0">
                <a:solidFill>
                  <a:schemeClr val="accent1"/>
                </a:solidFill>
              </a:rPr>
              <a:t>24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Chinese	</a:t>
            </a:r>
            <a:r>
              <a:rPr lang="en-US" sz="2800" dirty="0">
                <a:solidFill>
                  <a:schemeClr val="accent1"/>
                </a:solidFill>
              </a:rPr>
              <a:t>18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Italian		</a:t>
            </a:r>
            <a:r>
              <a:rPr lang="en-US" sz="2800" dirty="0">
                <a:solidFill>
                  <a:schemeClr val="accent1"/>
                </a:solidFill>
              </a:rPr>
              <a:t>17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Arabic		</a:t>
            </a:r>
            <a:r>
              <a:rPr lang="en-US" sz="2800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CCD434-8748-BD4E-B302-43581D9F6AD1}"/>
              </a:ext>
            </a:extLst>
          </p:cNvPr>
          <p:cNvSpPr/>
          <p:nvPr/>
        </p:nvSpPr>
        <p:spPr>
          <a:xfrm>
            <a:off x="3162300" y="1108552"/>
            <a:ext cx="1879600" cy="112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F58FA92-96A1-5F44-B9F7-B22E09BE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96" y="190500"/>
            <a:ext cx="8411115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B98A7FB-C931-1D4C-ABF6-2A0FA83D77FD}"/>
              </a:ext>
            </a:extLst>
          </p:cNvPr>
          <p:cNvSpPr txBox="1">
            <a:spLocks/>
          </p:cNvSpPr>
          <p:nvPr/>
        </p:nvSpPr>
        <p:spPr>
          <a:xfrm>
            <a:off x="1856232" y="2957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Foods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317CFB-7F8A-E94A-9EFA-BBB765F4E46F}"/>
              </a:ext>
            </a:extLst>
          </p:cNvPr>
          <p:cNvSpPr txBox="1">
            <a:spLocks/>
          </p:cNvSpPr>
          <p:nvPr/>
        </p:nvSpPr>
        <p:spPr>
          <a:xfrm>
            <a:off x="2592832" y="1070452"/>
            <a:ext cx="9774936" cy="506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Cheese	</a:t>
            </a:r>
            <a:r>
              <a:rPr lang="en-US" sz="2800" dirty="0">
                <a:solidFill>
                  <a:schemeClr val="accent1"/>
                </a:solidFill>
              </a:rPr>
              <a:t>13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Lollipop	</a:t>
            </a:r>
            <a:r>
              <a:rPr lang="en-US" sz="2800" dirty="0">
                <a:solidFill>
                  <a:schemeClr val="accent1"/>
                </a:solidFill>
              </a:rPr>
              <a:t>11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Vegetable	</a:t>
            </a:r>
            <a:r>
              <a:rPr lang="en-US" sz="2800" dirty="0">
                <a:solidFill>
                  <a:schemeClr val="accent1"/>
                </a:solidFill>
              </a:rPr>
              <a:t>10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Fruit		</a:t>
            </a:r>
            <a:r>
              <a:rPr lang="en-US" sz="2800" dirty="0">
                <a:solidFill>
                  <a:schemeClr val="accent1"/>
                </a:solidFill>
              </a:rPr>
              <a:t>9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Tomato	</a:t>
            </a:r>
            <a:r>
              <a:rPr lang="en-US" sz="2800" dirty="0">
                <a:solidFill>
                  <a:schemeClr val="accent1"/>
                </a:solidFill>
              </a:rPr>
              <a:t>8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Cherry		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Bread		</a:t>
            </a:r>
            <a:r>
              <a:rPr lang="en-US" sz="2800" dirty="0">
                <a:solidFill>
                  <a:schemeClr val="accent1"/>
                </a:solidFill>
              </a:rPr>
              <a:t>6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Chocolate	</a:t>
            </a:r>
            <a:r>
              <a:rPr lang="en-US" sz="2800" dirty="0">
                <a:solidFill>
                  <a:schemeClr val="accent1"/>
                </a:solidFill>
              </a:rPr>
              <a:t>5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Ice Cream	</a:t>
            </a:r>
            <a:r>
              <a:rPr lang="en-US" sz="2800" dirty="0">
                <a:solidFill>
                  <a:schemeClr val="accent1"/>
                </a:solidFill>
              </a:rPr>
              <a:t>5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Pizza		</a:t>
            </a:r>
            <a:r>
              <a:rPr lang="en-US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59561-7BC1-CA4E-AB94-DC136EE86FB6}"/>
              </a:ext>
            </a:extLst>
          </p:cNvPr>
          <p:cNvSpPr/>
          <p:nvPr/>
        </p:nvSpPr>
        <p:spPr>
          <a:xfrm>
            <a:off x="3251200" y="2197100"/>
            <a:ext cx="1981200" cy="181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D85216-6162-2B4E-B840-C587FA99872B}"/>
              </a:ext>
            </a:extLst>
          </p:cNvPr>
          <p:cNvSpPr/>
          <p:nvPr/>
        </p:nvSpPr>
        <p:spPr>
          <a:xfrm>
            <a:off x="3251200" y="1786175"/>
            <a:ext cx="1981200" cy="41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98F1F-6AFB-864B-A8E5-7450CAB81E27}"/>
              </a:ext>
            </a:extLst>
          </p:cNvPr>
          <p:cNvSpPr/>
          <p:nvPr/>
        </p:nvSpPr>
        <p:spPr>
          <a:xfrm>
            <a:off x="3251200" y="1277813"/>
            <a:ext cx="1981200" cy="41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B98A7FB-C931-1D4C-ABF6-2A0FA83D77FD}"/>
              </a:ext>
            </a:extLst>
          </p:cNvPr>
          <p:cNvSpPr txBox="1">
            <a:spLocks/>
          </p:cNvSpPr>
          <p:nvPr/>
        </p:nvSpPr>
        <p:spPr>
          <a:xfrm>
            <a:off x="1856232" y="2957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Cardinal Directions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317CFB-7F8A-E94A-9EFA-BBB765F4E46F}"/>
              </a:ext>
            </a:extLst>
          </p:cNvPr>
          <p:cNvSpPr txBox="1">
            <a:spLocks/>
          </p:cNvSpPr>
          <p:nvPr/>
        </p:nvSpPr>
        <p:spPr>
          <a:xfrm>
            <a:off x="2592832" y="1248252"/>
            <a:ext cx="9774936" cy="5063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West		</a:t>
            </a:r>
            <a:r>
              <a:rPr lang="en-US" sz="2800" dirty="0">
                <a:solidFill>
                  <a:schemeClr val="accent1"/>
                </a:solidFill>
              </a:rPr>
              <a:t>21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South		</a:t>
            </a:r>
            <a:r>
              <a:rPr lang="en-US" sz="2800" dirty="0">
                <a:solidFill>
                  <a:schemeClr val="accent1"/>
                </a:solidFill>
              </a:rPr>
              <a:t>16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North		</a:t>
            </a:r>
            <a:r>
              <a:rPr lang="en-US" sz="2800" dirty="0">
                <a:solidFill>
                  <a:schemeClr val="accent1"/>
                </a:solidFill>
              </a:rPr>
              <a:t>9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East		</a:t>
            </a:r>
            <a:r>
              <a:rPr lang="en-US" sz="2800" dirty="0">
                <a:solidFill>
                  <a:schemeClr val="accent1"/>
                </a:solidFill>
              </a:rPr>
              <a:t>4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32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B98A7FB-C931-1D4C-ABF6-2A0FA83D77FD}"/>
              </a:ext>
            </a:extLst>
          </p:cNvPr>
          <p:cNvSpPr txBox="1">
            <a:spLocks/>
          </p:cNvSpPr>
          <p:nvPr/>
        </p:nvSpPr>
        <p:spPr>
          <a:xfrm>
            <a:off x="1856232" y="2957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Numbers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317CFB-7F8A-E94A-9EFA-BBB765F4E46F}"/>
              </a:ext>
            </a:extLst>
          </p:cNvPr>
          <p:cNvSpPr txBox="1">
            <a:spLocks/>
          </p:cNvSpPr>
          <p:nvPr/>
        </p:nvSpPr>
        <p:spPr>
          <a:xfrm>
            <a:off x="2592832" y="1070452"/>
            <a:ext cx="9774936" cy="506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One		</a:t>
            </a:r>
            <a:r>
              <a:rPr lang="en-US" sz="2800" dirty="0">
                <a:solidFill>
                  <a:schemeClr val="accent1"/>
                </a:solidFill>
              </a:rPr>
              <a:t>44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Two		</a:t>
            </a:r>
            <a:r>
              <a:rPr lang="en-US" sz="2800" dirty="0">
                <a:solidFill>
                  <a:schemeClr val="accent1"/>
                </a:solidFill>
              </a:rPr>
              <a:t>224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Three		</a:t>
            </a:r>
            <a:r>
              <a:rPr lang="en-US" sz="2800" dirty="0">
                <a:solidFill>
                  <a:schemeClr val="accent1"/>
                </a:solidFill>
              </a:rPr>
              <a:t>62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Four		</a:t>
            </a:r>
            <a:r>
              <a:rPr lang="en-US" sz="2800" dirty="0">
                <a:solidFill>
                  <a:schemeClr val="accent1"/>
                </a:solidFill>
              </a:rPr>
              <a:t>16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Five		</a:t>
            </a:r>
            <a:r>
              <a:rPr lang="en-US" sz="2800" dirty="0">
                <a:solidFill>
                  <a:schemeClr val="accent1"/>
                </a:solidFill>
              </a:rPr>
              <a:t>13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Six		</a:t>
            </a:r>
            <a:r>
              <a:rPr lang="en-US" sz="2800" dirty="0">
                <a:solidFill>
                  <a:schemeClr val="accent1"/>
                </a:solidFill>
              </a:rPr>
              <a:t>16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Seven		</a:t>
            </a:r>
            <a:r>
              <a:rPr lang="en-US" sz="2800" dirty="0">
                <a:solidFill>
                  <a:schemeClr val="accent1"/>
                </a:solidFill>
              </a:rPr>
              <a:t>9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Eight		</a:t>
            </a:r>
            <a:r>
              <a:rPr lang="en-US" sz="2800" dirty="0">
                <a:solidFill>
                  <a:schemeClr val="accent1"/>
                </a:solidFill>
              </a:rPr>
              <a:t>5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Nine		</a:t>
            </a:r>
            <a:r>
              <a:rPr lang="en-US" sz="2800" dirty="0">
                <a:solidFill>
                  <a:schemeClr val="accent1"/>
                </a:solidFill>
              </a:rPr>
              <a:t>2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Ten		</a:t>
            </a:r>
            <a:r>
              <a:rPr lang="en-US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4541B3-7148-234C-8A42-FFA7D4E3299F}"/>
              </a:ext>
            </a:extLst>
          </p:cNvPr>
          <p:cNvSpPr/>
          <p:nvPr/>
        </p:nvSpPr>
        <p:spPr>
          <a:xfrm>
            <a:off x="3263900" y="1172306"/>
            <a:ext cx="1981200" cy="4682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9A530-30F9-A641-9370-EA461866AFA8}"/>
              </a:ext>
            </a:extLst>
          </p:cNvPr>
          <p:cNvSpPr/>
          <p:nvPr/>
        </p:nvSpPr>
        <p:spPr>
          <a:xfrm>
            <a:off x="1765300" y="295752"/>
            <a:ext cx="2514600" cy="774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B98A7FB-C931-1D4C-ABF6-2A0FA83D77FD}"/>
              </a:ext>
            </a:extLst>
          </p:cNvPr>
          <p:cNvSpPr txBox="1">
            <a:spLocks/>
          </p:cNvSpPr>
          <p:nvPr/>
        </p:nvSpPr>
        <p:spPr>
          <a:xfrm>
            <a:off x="1856232" y="2957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Pop culture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317CFB-7F8A-E94A-9EFA-BBB765F4E46F}"/>
              </a:ext>
            </a:extLst>
          </p:cNvPr>
          <p:cNvSpPr txBox="1">
            <a:spLocks/>
          </p:cNvSpPr>
          <p:nvPr/>
        </p:nvSpPr>
        <p:spPr>
          <a:xfrm>
            <a:off x="2592832" y="1299052"/>
            <a:ext cx="9774936" cy="5063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Harry Potter			</a:t>
            </a:r>
            <a:r>
              <a:rPr lang="en-US" sz="2800" dirty="0">
                <a:solidFill>
                  <a:schemeClr val="accent1"/>
                </a:solidFill>
              </a:rPr>
              <a:t>38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Game of Thrones		</a:t>
            </a:r>
            <a:r>
              <a:rPr lang="en-US" sz="2800" dirty="0">
                <a:solidFill>
                  <a:schemeClr val="accent1"/>
                </a:solidFill>
              </a:rPr>
              <a:t>19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Star Wars			</a:t>
            </a:r>
            <a:r>
              <a:rPr lang="en-US" sz="2800" dirty="0">
                <a:solidFill>
                  <a:schemeClr val="accent1"/>
                </a:solidFill>
              </a:rPr>
              <a:t>17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Pokémon			</a:t>
            </a:r>
            <a:r>
              <a:rPr lang="en-US" sz="2800" dirty="0">
                <a:solidFill>
                  <a:schemeClr val="accent1"/>
                </a:solidFill>
              </a:rPr>
              <a:t>17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</a:t>
            </a:r>
            <a:r>
              <a:rPr lang="en-US" sz="2800" b="0" dirty="0" err="1"/>
              <a:t>Spongebob</a:t>
            </a:r>
            <a:r>
              <a:rPr lang="en-US" sz="2800" b="0" dirty="0"/>
              <a:t>			</a:t>
            </a:r>
            <a:r>
              <a:rPr lang="en-US" sz="2800" dirty="0">
                <a:solidFill>
                  <a:schemeClr val="accent1"/>
                </a:solidFill>
              </a:rPr>
              <a:t>14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Grey’s Anatomy		</a:t>
            </a:r>
            <a:r>
              <a:rPr lang="en-US" sz="2800" dirty="0">
                <a:solidFill>
                  <a:schemeClr val="accent1"/>
                </a:solidFill>
              </a:rPr>
              <a:t>13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Star Trek			</a:t>
            </a:r>
            <a:r>
              <a:rPr lang="en-US" sz="2800" dirty="0">
                <a:solidFill>
                  <a:schemeClr val="accent1"/>
                </a:solidFill>
              </a:rPr>
              <a:t>9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Lord of the Rings		</a:t>
            </a:r>
            <a:r>
              <a:rPr lang="en-US" sz="2800" dirty="0">
                <a:solidFill>
                  <a:schemeClr val="accent1"/>
                </a:solidFill>
              </a:rPr>
              <a:t>9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0" dirty="0"/>
              <a:t> The Hunger Games	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40227-76BA-464C-812B-07A842CE742D}"/>
              </a:ext>
            </a:extLst>
          </p:cNvPr>
          <p:cNvSpPr/>
          <p:nvPr/>
        </p:nvSpPr>
        <p:spPr>
          <a:xfrm>
            <a:off x="3238500" y="1181100"/>
            <a:ext cx="3390900" cy="96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AB98A7FB-C931-1D4C-ABF6-2A0FA83D77FD}"/>
              </a:ext>
            </a:extLst>
          </p:cNvPr>
          <p:cNvSpPr txBox="1">
            <a:spLocks/>
          </p:cNvSpPr>
          <p:nvPr/>
        </p:nvSpPr>
        <p:spPr>
          <a:xfrm>
            <a:off x="1856232" y="295753"/>
            <a:ext cx="9774936" cy="98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Harry Potter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8C4B48-A929-D34B-A1FE-523A3E879C9A}"/>
              </a:ext>
            </a:extLst>
          </p:cNvPr>
          <p:cNvSpPr/>
          <p:nvPr/>
        </p:nvSpPr>
        <p:spPr>
          <a:xfrm>
            <a:off x="2159000" y="1254857"/>
            <a:ext cx="9383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Lucida Sans" panose="020B0602030504020204" pitchFamily="34" charset="77"/>
              </a:rPr>
              <a:t>“Like most milestones, there is no ‘right age’…Harry Potter is categorized as a middle-grade read, which typically encompasses </a:t>
            </a:r>
            <a:r>
              <a:rPr lang="en-US" sz="2000" b="1" dirty="0">
                <a:solidFill>
                  <a:srgbClr val="222222"/>
                </a:solidFill>
                <a:latin typeface="Lucida Sans" panose="020B0602030504020204" pitchFamily="34" charset="77"/>
              </a:rPr>
              <a:t>9</a:t>
            </a:r>
            <a:r>
              <a:rPr lang="en-US" sz="2000" dirty="0">
                <a:solidFill>
                  <a:srgbClr val="222222"/>
                </a:solidFill>
                <a:latin typeface="Lucida Sans" panose="020B0602030504020204" pitchFamily="34" charset="77"/>
              </a:rPr>
              <a:t>–to–</a:t>
            </a:r>
            <a:r>
              <a:rPr lang="en-US" sz="2000" b="1" dirty="0">
                <a:solidFill>
                  <a:srgbClr val="222222"/>
                </a:solidFill>
                <a:latin typeface="Lucida Sans" panose="020B0602030504020204" pitchFamily="34" charset="77"/>
              </a:rPr>
              <a:t>12</a:t>
            </a:r>
            <a:r>
              <a:rPr lang="en-US" sz="2000" dirty="0">
                <a:solidFill>
                  <a:srgbClr val="222222"/>
                </a:solidFill>
                <a:latin typeface="Lucida Sans" panose="020B0602030504020204" pitchFamily="34" charset="77"/>
              </a:rPr>
              <a:t>-year-olds.”</a:t>
            </a:r>
            <a:endParaRPr lang="en-US" sz="2000" dirty="0">
              <a:latin typeface="Lucida Sans" panose="020B0602030504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2239E-E1BB-F04D-8218-91BBAC26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49" y="2226661"/>
            <a:ext cx="6187079" cy="1256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D169AF-B1E9-F648-9D29-88CECCBFC976}"/>
              </a:ext>
            </a:extLst>
          </p:cNvPr>
          <p:cNvSpPr/>
          <p:nvPr/>
        </p:nvSpPr>
        <p:spPr>
          <a:xfrm>
            <a:off x="2159000" y="3731357"/>
            <a:ext cx="9383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Lucida Sans" panose="020B0602030504020204" pitchFamily="34" charset="77"/>
              </a:rPr>
              <a:t>9-12 year </a:t>
            </a:r>
            <a:r>
              <a:rPr lang="en-US" sz="2800" dirty="0" err="1">
                <a:solidFill>
                  <a:srgbClr val="222222"/>
                </a:solidFill>
                <a:latin typeface="Lucida Sans" panose="020B0602030504020204" pitchFamily="34" charset="77"/>
              </a:rPr>
              <a:t>olds</a:t>
            </a:r>
            <a:r>
              <a:rPr lang="en-US" sz="2800" dirty="0">
                <a:solidFill>
                  <a:srgbClr val="222222"/>
                </a:solidFill>
                <a:latin typeface="Lucida Sans" panose="020B0602030504020204" pitchFamily="34" charset="77"/>
              </a:rPr>
              <a:t> in 2007 were born in 1995-1998</a:t>
            </a:r>
            <a:endParaRPr lang="en-US" sz="2800" dirty="0">
              <a:latin typeface="Lucida Sans" panose="020B0602030504020204" pitchFamily="34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D359C5-F686-AA4C-B100-337B720F6B21}"/>
              </a:ext>
            </a:extLst>
          </p:cNvPr>
          <p:cNvSpPr/>
          <p:nvPr/>
        </p:nvSpPr>
        <p:spPr>
          <a:xfrm>
            <a:off x="2159000" y="4522540"/>
            <a:ext cx="9383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Lucida Sans" panose="020B0602030504020204" pitchFamily="34" charset="77"/>
              </a:rPr>
              <a:t>Those born in 1995-1998 were 18 in 2013-2016</a:t>
            </a:r>
            <a:endParaRPr lang="en-US" sz="28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384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7404B-E9BD-1D47-A7EE-CDD3D2F1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73" y="259422"/>
            <a:ext cx="10350500" cy="6400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E03F6-C466-D74A-B397-B7DAAEFF0BD8}"/>
              </a:ext>
            </a:extLst>
          </p:cNvPr>
          <p:cNvGrpSpPr/>
          <p:nvPr/>
        </p:nvGrpSpPr>
        <p:grpSpPr>
          <a:xfrm>
            <a:off x="7772400" y="3463461"/>
            <a:ext cx="3302000" cy="732004"/>
            <a:chOff x="7835900" y="3463461"/>
            <a:chExt cx="3302000" cy="73200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F49BE3-6A0C-3B40-BCAA-F530AD3F2BD2}"/>
                </a:ext>
              </a:extLst>
            </p:cNvPr>
            <p:cNvCxnSpPr/>
            <p:nvPr/>
          </p:nvCxnSpPr>
          <p:spPr>
            <a:xfrm>
              <a:off x="7835900" y="3644900"/>
              <a:ext cx="3302000" cy="0"/>
            </a:xfrm>
            <a:prstGeom prst="line">
              <a:avLst/>
            </a:prstGeom>
            <a:ln w="38100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30AEE4-2229-514A-A930-80BAE69974A6}"/>
                </a:ext>
              </a:extLst>
            </p:cNvPr>
            <p:cNvSpPr txBox="1"/>
            <p:nvPr/>
          </p:nvSpPr>
          <p:spPr>
            <a:xfrm>
              <a:off x="8585595" y="3733800"/>
              <a:ext cx="1802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40FF"/>
                  </a:solidFill>
                </a:rPr>
                <a:t>Potter Bump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9D5979-F7DC-D14C-A171-C1C38B51D8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600" y="3463461"/>
              <a:ext cx="0" cy="337478"/>
            </a:xfrm>
            <a:prstGeom prst="line">
              <a:avLst/>
            </a:prstGeom>
            <a:ln w="38100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E2297D0-0676-A743-9643-F8B46021E6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7900" y="3476161"/>
              <a:ext cx="0" cy="337478"/>
            </a:xfrm>
            <a:prstGeom prst="line">
              <a:avLst/>
            </a:prstGeom>
            <a:ln w="38100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3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7404B-E9BD-1D47-A7EE-CDD3D2F1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73" y="270646"/>
            <a:ext cx="10350500" cy="63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81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7404B-E9BD-1D47-A7EE-CDD3D2F1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73" y="273092"/>
            <a:ext cx="10350500" cy="63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52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AC586-09F2-564B-B822-8D62CB31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98" y="145098"/>
            <a:ext cx="6447155" cy="64471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A06CC9B-D030-DA43-ABFC-82E734CC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932" y="244953"/>
            <a:ext cx="9774936" cy="984504"/>
          </a:xfrm>
        </p:spPr>
        <p:txBody>
          <a:bodyPr/>
          <a:lstStyle/>
          <a:p>
            <a:r>
              <a:rPr lang="en-US" dirty="0"/>
              <a:t>Nicolas Cage</a:t>
            </a:r>
          </a:p>
        </p:txBody>
      </p:sp>
    </p:spTree>
    <p:extLst>
      <p:ext uri="{BB962C8B-B14F-4D97-AF65-F5344CB8AC3E}">
        <p14:creationId xmlns:p14="http://schemas.microsoft.com/office/powerpoint/2010/main" val="29861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E54BE-4826-914E-8697-C3F33D1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16646"/>
              </p:ext>
            </p:extLst>
          </p:nvPr>
        </p:nvGraphicFramePr>
        <p:xfrm>
          <a:off x="1950630" y="1280257"/>
          <a:ext cx="9680538" cy="194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6">
                  <a:extLst>
                    <a:ext uri="{9D8B030D-6E8A-4147-A177-3AD203B41FA5}">
                      <a16:colId xmlns:a16="http://schemas.microsoft.com/office/drawing/2014/main" val="3020998235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640696448"/>
                    </a:ext>
                  </a:extLst>
                </a:gridCol>
                <a:gridCol w="5959833">
                  <a:extLst>
                    <a:ext uri="{9D8B030D-6E8A-4147-A177-3AD203B41FA5}">
                      <a16:colId xmlns:a16="http://schemas.microsoft.com/office/drawing/2014/main" val="2265800200"/>
                    </a:ext>
                  </a:extLst>
                </a:gridCol>
              </a:tblGrid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Phage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76156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Lucida Sans" panose="020B0602030504020204" pitchFamily="34" charset="77"/>
                        </a:rPr>
                        <a:t>NicholasCagous</a:t>
                      </a:r>
                      <a:endParaRPr lang="en-US" sz="1600" b="1" dirty="0">
                        <a:latin typeface="Lucida Sans" panose="020B0602030504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The name is a play on the name Nicholas Cage, a famous actor.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80908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E2DD87-22B0-9547-AA1B-E93594F1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984" y="3443804"/>
            <a:ext cx="2993592" cy="3014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28E91-C8B7-BB44-A36F-04C82D311ABC}"/>
              </a:ext>
            </a:extLst>
          </p:cNvPr>
          <p:cNvSpPr txBox="1"/>
          <p:nvPr/>
        </p:nvSpPr>
        <p:spPr>
          <a:xfrm>
            <a:off x="6099282" y="3443804"/>
            <a:ext cx="437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Sans" panose="020B0602030504020204" pitchFamily="34" charset="77"/>
              </a:rPr>
              <a:t>Averages</a:t>
            </a:r>
          </a:p>
          <a:p>
            <a:r>
              <a:rPr lang="en-US" sz="2400" b="1" dirty="0">
                <a:latin typeface="Lucida Sans" panose="020B0602030504020204" pitchFamily="34" charset="77"/>
              </a:rPr>
              <a:t>38.3 </a:t>
            </a:r>
            <a:r>
              <a:rPr lang="en-US" sz="2400" b="1" dirty="0" err="1">
                <a:latin typeface="Lucida Sans" panose="020B0602030504020204" pitchFamily="34" charset="77"/>
              </a:rPr>
              <a:t>metascore</a:t>
            </a:r>
            <a:endParaRPr lang="en-US" sz="2400" b="1" dirty="0">
              <a:latin typeface="Lucida Sans" panose="020B0602030504020204" pitchFamily="34" charset="77"/>
            </a:endParaRPr>
          </a:p>
          <a:p>
            <a:r>
              <a:rPr lang="en-US" sz="2400" b="1" dirty="0">
                <a:latin typeface="Lucida Sans" panose="020B0602030504020204" pitchFamily="34" charset="77"/>
              </a:rPr>
              <a:t>$43M box office</a:t>
            </a:r>
          </a:p>
        </p:txBody>
      </p:sp>
    </p:spTree>
    <p:extLst>
      <p:ext uri="{BB962C8B-B14F-4D97-AF65-F5344CB8AC3E}">
        <p14:creationId xmlns:p14="http://schemas.microsoft.com/office/powerpoint/2010/main" val="35158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9675C67-F647-0F4B-8CA6-A699207F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37" y="2070"/>
            <a:ext cx="7133563" cy="68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77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E54BE-4826-914E-8697-C3F33D1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327386"/>
              </p:ext>
            </p:extLst>
          </p:nvPr>
        </p:nvGraphicFramePr>
        <p:xfrm>
          <a:off x="1950630" y="1280257"/>
          <a:ext cx="9680538" cy="292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6">
                  <a:extLst>
                    <a:ext uri="{9D8B030D-6E8A-4147-A177-3AD203B41FA5}">
                      <a16:colId xmlns:a16="http://schemas.microsoft.com/office/drawing/2014/main" val="3020998235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640696448"/>
                    </a:ext>
                  </a:extLst>
                </a:gridCol>
                <a:gridCol w="5959833">
                  <a:extLst>
                    <a:ext uri="{9D8B030D-6E8A-4147-A177-3AD203B41FA5}">
                      <a16:colId xmlns:a16="http://schemas.microsoft.com/office/drawing/2014/main" val="2265800200"/>
                    </a:ext>
                  </a:extLst>
                </a:gridCol>
              </a:tblGrid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Phage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76156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Lucida Sans" panose="020B0602030504020204" pitchFamily="34" charset="77"/>
                        </a:rPr>
                        <a:t>NicholasCagous</a:t>
                      </a:r>
                      <a:endParaRPr lang="en-US" sz="1600" b="1" dirty="0">
                        <a:latin typeface="Lucida Sans" panose="020B0602030504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The name is a play on the name Nicholas Cage, a famous actor.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809086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Lucida Sans" panose="020B0602030504020204" pitchFamily="34" charset="77"/>
                        </a:rPr>
                        <a:t>Nicholasp</a:t>
                      </a:r>
                      <a:endParaRPr lang="en-US" sz="1600" b="1" dirty="0">
                        <a:latin typeface="Lucida Sans" panose="020B0602030504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Named after the extremely talented actor Nicholas Cage.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90093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E4540B7-8068-534B-B578-3BF4A3DC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06" y="3517900"/>
            <a:ext cx="3708378" cy="3035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14687-D797-FE4E-AAFC-9D0CDF80C268}"/>
              </a:ext>
            </a:extLst>
          </p:cNvPr>
          <p:cNvSpPr txBox="1"/>
          <p:nvPr/>
        </p:nvSpPr>
        <p:spPr>
          <a:xfrm>
            <a:off x="5887960" y="4227342"/>
            <a:ext cx="437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Sans" panose="020B0602030504020204" pitchFamily="34" charset="77"/>
              </a:rPr>
              <a:t>Averages</a:t>
            </a:r>
          </a:p>
          <a:p>
            <a:r>
              <a:rPr lang="en-US" sz="2400" b="1" dirty="0">
                <a:latin typeface="Lucida Sans" panose="020B0602030504020204" pitchFamily="34" charset="77"/>
              </a:rPr>
              <a:t>29.3 </a:t>
            </a:r>
            <a:r>
              <a:rPr lang="en-US" sz="2400" b="1" dirty="0" err="1">
                <a:latin typeface="Lucida Sans" panose="020B0602030504020204" pitchFamily="34" charset="77"/>
              </a:rPr>
              <a:t>metascore</a:t>
            </a:r>
            <a:endParaRPr lang="en-US" sz="2400" b="1" dirty="0">
              <a:latin typeface="Lucida Sans" panose="020B0602030504020204" pitchFamily="34" charset="77"/>
            </a:endParaRPr>
          </a:p>
          <a:p>
            <a:r>
              <a:rPr lang="en-US" sz="2400" b="1" dirty="0">
                <a:latin typeface="Lucida Sans" panose="020B0602030504020204" pitchFamily="34" charset="77"/>
              </a:rPr>
              <a:t>$5M box office</a:t>
            </a:r>
          </a:p>
        </p:txBody>
      </p:sp>
    </p:spTree>
    <p:extLst>
      <p:ext uri="{BB962C8B-B14F-4D97-AF65-F5344CB8AC3E}">
        <p14:creationId xmlns:p14="http://schemas.microsoft.com/office/powerpoint/2010/main" val="29709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E54BE-4826-914E-8697-C3F33D1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73558"/>
              </p:ext>
            </p:extLst>
          </p:nvPr>
        </p:nvGraphicFramePr>
        <p:xfrm>
          <a:off x="1950630" y="1280257"/>
          <a:ext cx="9680538" cy="389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6">
                  <a:extLst>
                    <a:ext uri="{9D8B030D-6E8A-4147-A177-3AD203B41FA5}">
                      <a16:colId xmlns:a16="http://schemas.microsoft.com/office/drawing/2014/main" val="3020998235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640696448"/>
                    </a:ext>
                  </a:extLst>
                </a:gridCol>
                <a:gridCol w="5959833">
                  <a:extLst>
                    <a:ext uri="{9D8B030D-6E8A-4147-A177-3AD203B41FA5}">
                      <a16:colId xmlns:a16="http://schemas.microsoft.com/office/drawing/2014/main" val="2265800200"/>
                    </a:ext>
                  </a:extLst>
                </a:gridCol>
              </a:tblGrid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Phage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76156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Lucida Sans" panose="020B0602030504020204" pitchFamily="34" charset="77"/>
                        </a:rPr>
                        <a:t>NicholasCagous</a:t>
                      </a:r>
                      <a:endParaRPr lang="en-US" sz="1600" b="1" dirty="0">
                        <a:latin typeface="Lucida Sans" panose="020B0602030504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The name is a play on the name Nicholas Cage, a famous actor.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809086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Lucida Sans" panose="020B0602030504020204" pitchFamily="34" charset="77"/>
                        </a:rPr>
                        <a:t>Nicholasp</a:t>
                      </a:r>
                      <a:endParaRPr lang="en-US" sz="1600" b="1" dirty="0">
                        <a:latin typeface="Lucida Sans" panose="020B0602030504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Named after the extremely talented actor Nicholas Cage.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900931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Nicholas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We named our phage as a tribute to </a:t>
                      </a:r>
                      <a:r>
                        <a:rPr lang="en-US" u="sng" dirty="0">
                          <a:latin typeface="Lucida Sans" panose="020B0602030504020204" pitchFamily="34" charset="77"/>
                        </a:rPr>
                        <a:t>the</a:t>
                      </a:r>
                      <a:r>
                        <a:rPr lang="en-US" dirty="0">
                          <a:latin typeface="Lucida Sans" panose="020B0602030504020204" pitchFamily="34" charset="77"/>
                        </a:rPr>
                        <a:t> great actor of our time, Nicolas Cage.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31574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EACC1A-8821-514D-8B59-A6D2171C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2" y="3696414"/>
            <a:ext cx="5664200" cy="279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A883A-6AB6-7E41-88F4-D234FB0B0773}"/>
              </a:ext>
            </a:extLst>
          </p:cNvPr>
          <p:cNvSpPr txBox="1"/>
          <p:nvPr/>
        </p:nvSpPr>
        <p:spPr>
          <a:xfrm>
            <a:off x="7704060" y="5232961"/>
            <a:ext cx="437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Sans" panose="020B0602030504020204" pitchFamily="34" charset="77"/>
              </a:rPr>
              <a:t>Averages</a:t>
            </a:r>
          </a:p>
          <a:p>
            <a:r>
              <a:rPr lang="en-US" sz="2400" b="1" dirty="0">
                <a:latin typeface="Lucida Sans" panose="020B0602030504020204" pitchFamily="34" charset="77"/>
              </a:rPr>
              <a:t>48.4 </a:t>
            </a:r>
            <a:r>
              <a:rPr lang="en-US" sz="2400" b="1" dirty="0" err="1">
                <a:latin typeface="Lucida Sans" panose="020B0602030504020204" pitchFamily="34" charset="77"/>
              </a:rPr>
              <a:t>metascore</a:t>
            </a:r>
            <a:endParaRPr lang="en-US" sz="2400" b="1" dirty="0">
              <a:latin typeface="Lucida Sans" panose="020B0602030504020204" pitchFamily="34" charset="77"/>
            </a:endParaRPr>
          </a:p>
          <a:p>
            <a:r>
              <a:rPr lang="en-US" sz="2400" b="1" dirty="0">
                <a:latin typeface="Lucida Sans" panose="020B0602030504020204" pitchFamily="34" charset="77"/>
              </a:rPr>
              <a:t>$7.6M box office</a:t>
            </a:r>
          </a:p>
        </p:txBody>
      </p:sp>
    </p:spTree>
    <p:extLst>
      <p:ext uri="{BB962C8B-B14F-4D97-AF65-F5344CB8AC3E}">
        <p14:creationId xmlns:p14="http://schemas.microsoft.com/office/powerpoint/2010/main" val="11241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E54BE-4826-914E-8697-C3F33D1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67688"/>
              </p:ext>
            </p:extLst>
          </p:nvPr>
        </p:nvGraphicFramePr>
        <p:xfrm>
          <a:off x="1950630" y="1280257"/>
          <a:ext cx="9680538" cy="194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6">
                  <a:extLst>
                    <a:ext uri="{9D8B030D-6E8A-4147-A177-3AD203B41FA5}">
                      <a16:colId xmlns:a16="http://schemas.microsoft.com/office/drawing/2014/main" val="3020998235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640696448"/>
                    </a:ext>
                  </a:extLst>
                </a:gridCol>
                <a:gridCol w="5959833">
                  <a:extLst>
                    <a:ext uri="{9D8B030D-6E8A-4147-A177-3AD203B41FA5}">
                      <a16:colId xmlns:a16="http://schemas.microsoft.com/office/drawing/2014/main" val="2265800200"/>
                    </a:ext>
                  </a:extLst>
                </a:gridCol>
              </a:tblGrid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Phage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76156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Cage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The name reflects its ability to make a good gel better and a bad gel worse (referencing the common rule towards Nicolas Cage and movies).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0921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D698872-8B2C-0242-86CD-F95598A741C4}"/>
              </a:ext>
            </a:extLst>
          </p:cNvPr>
          <p:cNvSpPr/>
          <p:nvPr/>
        </p:nvSpPr>
        <p:spPr>
          <a:xfrm>
            <a:off x="3136900" y="374402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333333"/>
                </a:solidFill>
                <a:latin typeface="Franklin Gothic Book" panose="020B0503020102020204" pitchFamily="34" charset="0"/>
              </a:rPr>
              <a:t>Rage</a:t>
            </a:r>
            <a:r>
              <a:rPr lang="en-US" sz="24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 is the rare Nicolas Cage action thriller lacking enough energy to reach "so bad it's good" territory.</a:t>
            </a:r>
          </a:p>
          <a:p>
            <a:endParaRPr lang="en-US" sz="2400" dirty="0">
              <a:solidFill>
                <a:srgbClr val="333333"/>
              </a:solidFill>
              <a:latin typeface="Franklin Gothic Book" panose="020B0503020102020204" pitchFamily="34" charset="0"/>
            </a:endParaRPr>
          </a:p>
          <a:p>
            <a:pPr algn="r"/>
            <a:r>
              <a:rPr lang="en-US" sz="2400" dirty="0">
                <a:solidFill>
                  <a:srgbClr val="333333"/>
                </a:solidFill>
                <a:latin typeface="Franklin Gothic Book" panose="020B0503020102020204" pitchFamily="34" charset="0"/>
              </a:rPr>
              <a:t>--Rotten Tomatoes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E54BE-4826-914E-8697-C3F33D1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189"/>
              </p:ext>
            </p:extLst>
          </p:nvPr>
        </p:nvGraphicFramePr>
        <p:xfrm>
          <a:off x="1950630" y="1280257"/>
          <a:ext cx="9680538" cy="34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6">
                  <a:extLst>
                    <a:ext uri="{9D8B030D-6E8A-4147-A177-3AD203B41FA5}">
                      <a16:colId xmlns:a16="http://schemas.microsoft.com/office/drawing/2014/main" val="3020998235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640696448"/>
                    </a:ext>
                  </a:extLst>
                </a:gridCol>
                <a:gridCol w="5959833">
                  <a:extLst>
                    <a:ext uri="{9D8B030D-6E8A-4147-A177-3AD203B41FA5}">
                      <a16:colId xmlns:a16="http://schemas.microsoft.com/office/drawing/2014/main" val="2265800200"/>
                    </a:ext>
                  </a:extLst>
                </a:gridCol>
              </a:tblGrid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Phage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76156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Cage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The name reflects its ability to make a good gel better and a bad gel worse (referencing the common rule towards Nicolas Cage and movies).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09211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Lotus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Nicholas Cage starred in a movie titled "Frozen Ground" in 2013, which is what I had to dig through to collect soil samples this winter semester. It was a "National Treasure" when I finally found a phage.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048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87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E54BE-4826-914E-8697-C3F33D1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451973"/>
              </p:ext>
            </p:extLst>
          </p:nvPr>
        </p:nvGraphicFramePr>
        <p:xfrm>
          <a:off x="1950630" y="1280257"/>
          <a:ext cx="9680538" cy="438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6">
                  <a:extLst>
                    <a:ext uri="{9D8B030D-6E8A-4147-A177-3AD203B41FA5}">
                      <a16:colId xmlns:a16="http://schemas.microsoft.com/office/drawing/2014/main" val="3020998235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640696448"/>
                    </a:ext>
                  </a:extLst>
                </a:gridCol>
                <a:gridCol w="5959833">
                  <a:extLst>
                    <a:ext uri="{9D8B030D-6E8A-4147-A177-3AD203B41FA5}">
                      <a16:colId xmlns:a16="http://schemas.microsoft.com/office/drawing/2014/main" val="2265800200"/>
                    </a:ext>
                  </a:extLst>
                </a:gridCol>
              </a:tblGrid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Phage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76156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Cage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The name reflects its ability to make a good gel better and a bad gel worse (referencing the common rule towards Nicolas Cage and movies).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09211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Lotus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Nicholas Cage starred in a movie titled "Frozen Ground" in 2013, which is what I had to dig through to collect soil samples this winter semester. It was a "National Treasure" when I finally found a phage.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048140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Lucida Sans" panose="020B0602030504020204" pitchFamily="34" charset="77"/>
                        </a:rPr>
                        <a:t>CicholasNage</a:t>
                      </a:r>
                      <a:endParaRPr lang="en-US" sz="1600" b="1" dirty="0">
                        <a:latin typeface="Lucida Sans" panose="020B0602030504020204" pitchFamily="34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This phage is not named after Nicholas Cage, but inspired by him.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32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993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EE54BE-4826-914E-8697-C3F33D15D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77844"/>
              </p:ext>
            </p:extLst>
          </p:nvPr>
        </p:nvGraphicFramePr>
        <p:xfrm>
          <a:off x="1950630" y="1280257"/>
          <a:ext cx="9680538" cy="1947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46">
                  <a:extLst>
                    <a:ext uri="{9D8B030D-6E8A-4147-A177-3AD203B41FA5}">
                      <a16:colId xmlns:a16="http://schemas.microsoft.com/office/drawing/2014/main" val="3020998235"/>
                    </a:ext>
                  </a:extLst>
                </a:gridCol>
                <a:gridCol w="1726059">
                  <a:extLst>
                    <a:ext uri="{9D8B030D-6E8A-4147-A177-3AD203B41FA5}">
                      <a16:colId xmlns:a16="http://schemas.microsoft.com/office/drawing/2014/main" val="2640696448"/>
                    </a:ext>
                  </a:extLst>
                </a:gridCol>
                <a:gridCol w="5959833">
                  <a:extLst>
                    <a:ext uri="{9D8B030D-6E8A-4147-A177-3AD203B41FA5}">
                      <a16:colId xmlns:a16="http://schemas.microsoft.com/office/drawing/2014/main" val="2265800200"/>
                    </a:ext>
                  </a:extLst>
                </a:gridCol>
              </a:tblGrid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Phage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Lucida Sans" panose="020B0602030504020204" pitchFamily="34" charset="77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761565"/>
                  </a:ext>
                </a:extLst>
              </a:tr>
              <a:tr h="9738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Inigo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Lucida Sans" panose="020B0602030504020204" pitchFamily="34" charset="77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Favorite movie-The Princess Bride. </a:t>
                      </a:r>
                    </a:p>
                    <a:p>
                      <a:r>
                        <a:rPr lang="en-US" dirty="0">
                          <a:latin typeface="Lucida Sans" panose="020B0602030504020204" pitchFamily="34" charset="77"/>
                        </a:rPr>
                        <a:t>(This phage was labeled Nicolas Phage when it was sent to Pitt.)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0921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5C9FB6B-42A2-8747-98EF-3BEC878EFE98}"/>
              </a:ext>
            </a:extLst>
          </p:cNvPr>
          <p:cNvSpPr/>
          <p:nvPr/>
        </p:nvSpPr>
        <p:spPr>
          <a:xfrm>
            <a:off x="5740400" y="2616200"/>
            <a:ext cx="57785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CEE12-5C7C-2942-962D-0399A576DDD6}"/>
              </a:ext>
            </a:extLst>
          </p:cNvPr>
          <p:cNvSpPr/>
          <p:nvPr/>
        </p:nvSpPr>
        <p:spPr>
          <a:xfrm>
            <a:off x="1950630" y="36971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Lucida Sans" panose="020B0602030504020204" pitchFamily="34" charset="77"/>
              </a:rPr>
              <a:t>Nicolas			2009	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Lucida Sans" panose="020B0602030504020204" pitchFamily="34" charset="77"/>
              </a:rPr>
              <a:t>Nicholasp3			2012 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Lucida Sans" panose="020B0602030504020204" pitchFamily="34" charset="77"/>
              </a:rPr>
              <a:t>NicolasC</a:t>
            </a:r>
            <a:r>
              <a:rPr lang="en-US" sz="2400" b="1" dirty="0">
                <a:latin typeface="Lucida Sans" panose="020B0602030504020204" pitchFamily="34" charset="77"/>
              </a:rPr>
              <a:t>			2014	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Lucida Sans" panose="020B0602030504020204" pitchFamily="34" charset="77"/>
              </a:rPr>
              <a:t>Nicolasphaqe</a:t>
            </a:r>
            <a:r>
              <a:rPr lang="en-US" sz="2400" b="1" dirty="0">
                <a:latin typeface="Lucida Sans" panose="020B0602030504020204" pitchFamily="34" charset="77"/>
              </a:rPr>
              <a:t>		2014	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Lucida Sans" panose="020B0602030504020204" pitchFamily="34" charset="77"/>
              </a:rPr>
              <a:t>NicholasCage</a:t>
            </a:r>
            <a:r>
              <a:rPr lang="en-US" sz="2400" b="1" dirty="0">
                <a:latin typeface="Lucida Sans" panose="020B0602030504020204" pitchFamily="34" charset="77"/>
              </a:rPr>
              <a:t>		2014</a:t>
            </a:r>
            <a:r>
              <a:rPr lang="en-US" b="1" dirty="0">
                <a:latin typeface="Lucida Sans" panose="020B0602030504020204" pitchFamily="34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71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354CA-8696-4F47-8C73-54A0AA19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2" y="174659"/>
            <a:ext cx="4554842" cy="604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4BCE6-F131-C549-9F4B-E239CA160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38" y="234109"/>
            <a:ext cx="5269691" cy="3129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3EFBAB-F9A9-3B48-9DB5-1450AAEF28EE}"/>
              </a:ext>
            </a:extLst>
          </p:cNvPr>
          <p:cNvSpPr/>
          <p:nvPr/>
        </p:nvSpPr>
        <p:spPr>
          <a:xfrm>
            <a:off x="1587500" y="1473200"/>
            <a:ext cx="5022638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D6BB5-A84B-8C4F-83DB-113A9C442CC3}"/>
              </a:ext>
            </a:extLst>
          </p:cNvPr>
          <p:cNvSpPr/>
          <p:nvPr/>
        </p:nvSpPr>
        <p:spPr>
          <a:xfrm>
            <a:off x="6610138" y="-444500"/>
            <a:ext cx="5022638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Nicolas Cage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354CA-8696-4F47-8C73-54A0AA19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2" y="174659"/>
            <a:ext cx="4554842" cy="60435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A9E1BF-C87D-CE45-9FE4-09E5F84F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275" y="1897833"/>
            <a:ext cx="5528945" cy="4833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14A4F-43C7-6949-9D46-35B10D76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362" y="123289"/>
            <a:ext cx="5488177" cy="30822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3F28E-FB93-5445-AB41-71DBCC02E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0" y="2892631"/>
            <a:ext cx="5499100" cy="2912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22FBC6-6A9F-A347-899D-15F0D544B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00" y="3835999"/>
            <a:ext cx="5990039" cy="8027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C0282F-B093-2B4A-A3D9-EFC3A7A64B80}"/>
              </a:ext>
            </a:extLst>
          </p:cNvPr>
          <p:cNvSpPr/>
          <p:nvPr/>
        </p:nvSpPr>
        <p:spPr>
          <a:xfrm>
            <a:off x="6613467" y="2892631"/>
            <a:ext cx="5424932" cy="382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4D2B7B-8A51-9445-9890-A012C909A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69" y="1320395"/>
            <a:ext cx="11012237" cy="4266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0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“Dark Side”: Rejected Names</a:t>
            </a:r>
          </a:p>
        </p:txBody>
      </p:sp>
    </p:spTree>
    <p:extLst>
      <p:ext uri="{BB962C8B-B14F-4D97-AF65-F5344CB8AC3E}">
        <p14:creationId xmlns:p14="http://schemas.microsoft.com/office/powerpoint/2010/main" val="2857384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13,000 names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674EC3-4FAA-BC4B-8064-195264EADB01}"/>
              </a:ext>
            </a:extLst>
          </p:cNvPr>
          <p:cNvGrpSpPr/>
          <p:nvPr/>
        </p:nvGrpSpPr>
        <p:grpSpPr>
          <a:xfrm>
            <a:off x="1716023" y="1419510"/>
            <a:ext cx="4846320" cy="4422189"/>
            <a:chOff x="1716023" y="1419510"/>
            <a:chExt cx="4846320" cy="44221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DF4445-8C34-CE42-94A8-0ACE01485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18838"/>
            <a:stretch/>
          </p:blipFill>
          <p:spPr>
            <a:xfrm>
              <a:off x="1716023" y="1419510"/>
              <a:ext cx="4846320" cy="11768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C8C755-F7AC-3A4F-92C1-252C5A240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2376"/>
            <a:stretch/>
          </p:blipFill>
          <p:spPr>
            <a:xfrm>
              <a:off x="1716024" y="2654604"/>
              <a:ext cx="4804191" cy="318709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3E7BA-E799-A049-997A-3F6D59D882C0}"/>
              </a:ext>
            </a:extLst>
          </p:cNvPr>
          <p:cNvGrpSpPr/>
          <p:nvPr/>
        </p:nvGrpSpPr>
        <p:grpSpPr>
          <a:xfrm>
            <a:off x="6925057" y="1419509"/>
            <a:ext cx="4854174" cy="4422190"/>
            <a:chOff x="6925057" y="1419509"/>
            <a:chExt cx="4854174" cy="4422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1AB1FC-FCD8-4A48-962D-B7AA317AC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" r="21676"/>
            <a:stretch/>
          </p:blipFill>
          <p:spPr>
            <a:xfrm>
              <a:off x="6973824" y="2620737"/>
              <a:ext cx="4805407" cy="32209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A1C8F0-B3B0-A646-AC2B-9261D9544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18838"/>
            <a:stretch/>
          </p:blipFill>
          <p:spPr>
            <a:xfrm>
              <a:off x="6925057" y="1419509"/>
              <a:ext cx="4846320" cy="1176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3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353EB1-3557-9741-8EA2-7323D961C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71" y="108806"/>
            <a:ext cx="8548330" cy="65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37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2E188-25F8-9947-9195-804ECBE8AE25}"/>
              </a:ext>
            </a:extLst>
          </p:cNvPr>
          <p:cNvSpPr/>
          <p:nvPr/>
        </p:nvSpPr>
        <p:spPr>
          <a:xfrm>
            <a:off x="2230030" y="1165957"/>
            <a:ext cx="6096000" cy="52783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JIBTJA825			2012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AMDG1886			2013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LT19Z44			2013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MM2A13			2013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AaCp3613			2013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TTx2				2013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JJTA120194			2014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J073097			2016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G4zz			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XxXx</a:t>
            </a:r>
            <a:r>
              <a:rPr lang="en-US" sz="2400" dirty="0">
                <a:latin typeface="Lucida Sans" panose="020B0602030504020204" pitchFamily="34" charset="77"/>
              </a:rPr>
              <a:t>			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Pzzzz</a:t>
            </a:r>
            <a:r>
              <a:rPr lang="en-US" sz="2400" dirty="0">
                <a:latin typeface="Lucida Sans" panose="020B0602030504020204" pitchFamily="34" charset="77"/>
              </a:rPr>
              <a:t>				2017</a:t>
            </a:r>
          </a:p>
          <a:p>
            <a:pPr>
              <a:spcAft>
                <a:spcPts val="600"/>
              </a:spcAft>
            </a:pPr>
            <a:endParaRPr lang="en-US" dirty="0">
              <a:latin typeface="Lucida Sans" panose="020B0602030504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98D47-8BBE-A64E-A917-A4E86C249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191357"/>
            <a:ext cx="4550066" cy="45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Homophones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2E188-25F8-9947-9195-804ECBE8AE25}"/>
              </a:ext>
            </a:extLst>
          </p:cNvPr>
          <p:cNvSpPr/>
          <p:nvPr/>
        </p:nvSpPr>
        <p:spPr>
          <a:xfrm>
            <a:off x="2230030" y="1165957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Pear/pair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Would/wood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Led/</a:t>
            </a:r>
            <a:r>
              <a:rPr lang="en-US" sz="2400" dirty="0" err="1">
                <a:latin typeface="Lucida Sans" panose="020B0602030504020204" pitchFamily="34" charset="77"/>
              </a:rPr>
              <a:t>Pb</a:t>
            </a:r>
            <a:r>
              <a:rPr lang="en-US" sz="2400" dirty="0">
                <a:latin typeface="Lucida Sans" panose="020B0602030504020204" pitchFamily="34" charset="77"/>
              </a:rPr>
              <a:t>/lead</a:t>
            </a:r>
          </a:p>
        </p:txBody>
      </p:sp>
    </p:spTree>
    <p:extLst>
      <p:ext uri="{BB962C8B-B14F-4D97-AF65-F5344CB8AC3E}">
        <p14:creationId xmlns:p14="http://schemas.microsoft.com/office/powerpoint/2010/main" val="5338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Cheating/Stretching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2E188-25F8-9947-9195-804ECBE8AE25}"/>
              </a:ext>
            </a:extLst>
          </p:cNvPr>
          <p:cNvSpPr/>
          <p:nvPr/>
        </p:nvSpPr>
        <p:spPr>
          <a:xfrm>
            <a:off x="2230030" y="1165957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B00M3R	2018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Fr3d	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Sprinkkles</a:t>
            </a:r>
            <a:r>
              <a:rPr lang="en-US" sz="2400" dirty="0">
                <a:latin typeface="Lucida Sans" panose="020B0602030504020204" pitchFamily="34" charset="77"/>
              </a:rPr>
              <a:t>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Franklinnn</a:t>
            </a:r>
            <a:r>
              <a:rPr lang="en-US" sz="2400" dirty="0">
                <a:latin typeface="Lucida Sans" panose="020B0602030504020204" pitchFamily="34" charset="77"/>
              </a:rPr>
              <a:t>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Sushiiii</a:t>
            </a:r>
            <a:r>
              <a:rPr lang="en-US" sz="2400" dirty="0">
                <a:latin typeface="Lucida Sans" panose="020B0602030504020204" pitchFamily="34" charset="77"/>
              </a:rPr>
              <a:t>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Nooodle</a:t>
            </a:r>
            <a:r>
              <a:rPr lang="en-US" sz="2400" dirty="0">
                <a:latin typeface="Lucida Sans" panose="020B0602030504020204" pitchFamily="34" charset="77"/>
              </a:rPr>
              <a:t>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Lolaa</a:t>
            </a:r>
            <a:r>
              <a:rPr lang="en-US" sz="2400" dirty="0">
                <a:latin typeface="Lucida Sans" panose="020B0602030504020204" pitchFamily="34" charset="77"/>
              </a:rPr>
              <a:t>	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Traviss</a:t>
            </a:r>
            <a:r>
              <a:rPr lang="en-US" sz="2400" dirty="0">
                <a:latin typeface="Lucida Sans" panose="020B0602030504020204" pitchFamily="34" charset="77"/>
              </a:rPr>
              <a:t>	2015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Phill</a:t>
            </a:r>
            <a:r>
              <a:rPr lang="en-US" sz="2400" dirty="0">
                <a:latin typeface="Lucida Sans" panose="020B0602030504020204" pitchFamily="34" charset="77"/>
              </a:rPr>
              <a:t>		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491AF-6FCB-FE4D-B079-3A8D518F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191357"/>
            <a:ext cx="4550066" cy="4550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47438-4490-C845-9DE9-B35382E06AF6}"/>
              </a:ext>
            </a:extLst>
          </p:cNvPr>
          <p:cNvSpPr/>
          <p:nvPr/>
        </p:nvSpPr>
        <p:spPr>
          <a:xfrm>
            <a:off x="2230030" y="1165957"/>
            <a:ext cx="6096000" cy="53707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Lucida Sans" panose="020B0602030504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Philll</a:t>
            </a:r>
            <a:r>
              <a:rPr lang="en-US" sz="2400" dirty="0">
                <a:latin typeface="Lucida Sans" panose="020B0602030504020204" pitchFamily="34" charset="77"/>
              </a:rPr>
              <a:t>	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Lucee</a:t>
            </a:r>
            <a:r>
              <a:rPr lang="en-US" sz="2400" dirty="0">
                <a:latin typeface="Lucida Sans" panose="020B0602030504020204" pitchFamily="34" charset="77"/>
              </a:rPr>
              <a:t>		2016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LUCEE	2016</a:t>
            </a:r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64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Unacceptable, but funny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2E188-25F8-9947-9195-804ECBE8AE25}"/>
              </a:ext>
            </a:extLst>
          </p:cNvPr>
          <p:cNvSpPr/>
          <p:nvPr/>
        </p:nvSpPr>
        <p:spPr>
          <a:xfrm>
            <a:off x="2230030" y="1165957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MileyVyrus</a:t>
            </a:r>
            <a:r>
              <a:rPr lang="en-US" sz="2400" dirty="0">
                <a:latin typeface="Lucida Sans" panose="020B0602030504020204" pitchFamily="34" charset="77"/>
              </a:rPr>
              <a:t>		2012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TheGreatPhagby</a:t>
            </a:r>
            <a:r>
              <a:rPr lang="en-US" sz="2400" dirty="0">
                <a:latin typeface="Lucida Sans" panose="020B0602030504020204" pitchFamily="34" charset="77"/>
              </a:rPr>
              <a:t>	2014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RebaMcEnplaque</a:t>
            </a:r>
            <a:r>
              <a:rPr lang="en-US" sz="2400" dirty="0">
                <a:latin typeface="Lucida Sans" panose="020B0602030504020204" pitchFamily="34" charset="77"/>
              </a:rPr>
              <a:t>	2015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JohntheBactist</a:t>
            </a:r>
            <a:r>
              <a:rPr lang="en-US" sz="2400" dirty="0">
                <a:latin typeface="Lucida Sans" panose="020B0602030504020204" pitchFamily="34" charset="77"/>
              </a:rPr>
              <a:t>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LyseLyseBaby</a:t>
            </a:r>
            <a:r>
              <a:rPr lang="en-US" sz="2400" dirty="0">
                <a:latin typeface="Lucida Sans" panose="020B0602030504020204" pitchFamily="34" charset="77"/>
              </a:rPr>
              <a:t>	2014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Secretphgent</a:t>
            </a:r>
            <a:r>
              <a:rPr lang="en-US" sz="2400" dirty="0">
                <a:latin typeface="Lucida Sans" panose="020B0602030504020204" pitchFamily="34" charset="77"/>
              </a:rPr>
              <a:t>	2018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Babygotplack</a:t>
            </a:r>
            <a:r>
              <a:rPr lang="en-US" sz="2400" dirty="0">
                <a:latin typeface="Lucida Sans" panose="020B0602030504020204" pitchFamily="34" charset="77"/>
              </a:rPr>
              <a:t>	2016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CondoleezaLyze</a:t>
            </a:r>
            <a:r>
              <a:rPr lang="en-US" sz="2400" dirty="0">
                <a:latin typeface="Lucida Sans" panose="020B0602030504020204" pitchFamily="34" charset="77"/>
              </a:rPr>
              <a:t>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NotaphaageJK</a:t>
            </a:r>
            <a:r>
              <a:rPr lang="en-US" sz="2400" dirty="0">
                <a:latin typeface="Lucida Sans" panose="020B0602030504020204" pitchFamily="34" charset="77"/>
              </a:rPr>
              <a:t>	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491AF-6FCB-FE4D-B079-3A8D518F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276519"/>
            <a:ext cx="4550066" cy="43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AC586-09F2-564B-B822-8D62CB31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98" y="145098"/>
            <a:ext cx="6447155" cy="64471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3E29D0-B394-1242-B44D-A2459730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2E188-25F8-9947-9195-804ECBE8AE25}"/>
              </a:ext>
            </a:extLst>
          </p:cNvPr>
          <p:cNvSpPr/>
          <p:nvPr/>
        </p:nvSpPr>
        <p:spPr>
          <a:xfrm>
            <a:off x="2230030" y="1165957"/>
            <a:ext cx="6096000" cy="4478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NicholasPhg</a:t>
            </a:r>
            <a:r>
              <a:rPr lang="en-US" sz="2400" dirty="0">
                <a:latin typeface="Lucida Sans" panose="020B0602030504020204" pitchFamily="34" charset="77"/>
              </a:rPr>
              <a:t>		2012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NicolasFayge</a:t>
            </a:r>
            <a:r>
              <a:rPr lang="en-US" sz="2400" dirty="0">
                <a:latin typeface="Lucida Sans" panose="020B0602030504020204" pitchFamily="34" charset="77"/>
              </a:rPr>
              <a:t>	2012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NicolasPhagous</a:t>
            </a:r>
            <a:r>
              <a:rPr lang="en-US" sz="2400" dirty="0">
                <a:latin typeface="Lucida Sans" panose="020B0602030504020204" pitchFamily="34" charset="77"/>
              </a:rPr>
              <a:t>	2013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ucida Sans" panose="020B0602030504020204" pitchFamily="34" charset="77"/>
              </a:rPr>
              <a:t>NicolasPh8ge	2014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CagePhage</a:t>
            </a:r>
            <a:r>
              <a:rPr lang="en-US" sz="2400" dirty="0">
                <a:latin typeface="Lucida Sans" panose="020B0602030504020204" pitchFamily="34" charset="77"/>
              </a:rPr>
              <a:t>		2014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NicolasCage</a:t>
            </a:r>
            <a:r>
              <a:rPr lang="en-US" sz="2400" dirty="0">
                <a:latin typeface="Lucida Sans" panose="020B0602030504020204" pitchFamily="34" charset="77"/>
              </a:rPr>
              <a:t>		2015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NicolasCage</a:t>
            </a:r>
            <a:r>
              <a:rPr lang="en-US" sz="2400" dirty="0">
                <a:latin typeface="Lucida Sans" panose="020B0602030504020204" pitchFamily="34" charset="77"/>
              </a:rPr>
              <a:t>		2016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NicolasCage</a:t>
            </a:r>
            <a:r>
              <a:rPr lang="en-US" sz="2400" dirty="0">
                <a:latin typeface="Lucida Sans" panose="020B0602030504020204" pitchFamily="34" charset="77"/>
              </a:rPr>
              <a:t>	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NicolasCage</a:t>
            </a:r>
            <a:r>
              <a:rPr lang="en-US" sz="2400" dirty="0">
                <a:latin typeface="Lucida Sans" panose="020B0602030504020204" pitchFamily="34" charset="77"/>
              </a:rPr>
              <a:t>		2017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Lucida Sans" panose="020B0602030504020204" pitchFamily="34" charset="77"/>
              </a:rPr>
              <a:t>NicolasCage</a:t>
            </a:r>
            <a:r>
              <a:rPr lang="en-US" sz="2400" dirty="0">
                <a:latin typeface="Lucida Sans" panose="020B0602030504020204" pitchFamily="34" charset="77"/>
              </a:rPr>
              <a:t>		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491AF-6FCB-FE4D-B079-3A8D518F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162" y="1276519"/>
            <a:ext cx="4379742" cy="43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had to reject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D02E6-2807-664E-8E06-3667F8D5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586" y="670325"/>
            <a:ext cx="7746997" cy="61876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34827-4E91-1648-9553-E76E20F5014D}"/>
              </a:ext>
            </a:extLst>
          </p:cNvPr>
          <p:cNvSpPr txBox="1">
            <a:spLocks/>
          </p:cNvSpPr>
          <p:nvPr/>
        </p:nvSpPr>
        <p:spPr>
          <a:xfrm>
            <a:off x="4346082" y="3490112"/>
            <a:ext cx="1763268" cy="605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187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8469-77A4-F541-B80E-5EA9DB79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0321D9-8EB8-6243-AA1B-D5B070C3168E}"/>
              </a:ext>
            </a:extLst>
          </p:cNvPr>
          <p:cNvSpPr txBox="1">
            <a:spLocks/>
          </p:cNvSpPr>
          <p:nvPr/>
        </p:nvSpPr>
        <p:spPr>
          <a:xfrm>
            <a:off x="2064050" y="1141712"/>
            <a:ext cx="9774936" cy="4381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/>
              <a:t>Do a good job naming your phages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/>
              <a:t>Tell us why you chose the name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0" dirty="0"/>
              <a:t>Mine the data!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5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32BC087-AA59-0440-91B1-A9CDAC04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610" y="173127"/>
            <a:ext cx="93091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DDDEFB6-55DB-174B-8A33-FC273D68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00" y="114300"/>
            <a:ext cx="7577600" cy="65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D0EC4-BC79-9E43-8E58-A1933EBED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75" y="63500"/>
            <a:ext cx="782456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9DAD50-EC18-BC4C-AB60-B6A70D8F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23" y="203200"/>
            <a:ext cx="86635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9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E4AF6A-74D3-7C41-978F-2E87A4BCCEA7}" vid="{44E3225C-1D21-3949-BC76-1C3AE94BCB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631</Words>
  <Application>Microsoft Macintosh PowerPoint</Application>
  <PresentationFormat>Widescreen</PresentationFormat>
  <Paragraphs>316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Franklin Gothic Book</vt:lpstr>
      <vt:lpstr>Lucida Sans</vt:lpstr>
      <vt:lpstr>Verdana</vt:lpstr>
      <vt:lpstr>Office Theme</vt:lpstr>
      <vt:lpstr>What’s in a (phage) name?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Pauline: 7?!</vt:lpstr>
      <vt:lpstr>Happy</vt:lpstr>
      <vt:lpstr>Failure</vt:lpstr>
      <vt:lpstr>Star Trek</vt:lpstr>
      <vt:lpstr>Batman</vt:lpstr>
      <vt:lpstr>Mulan</vt:lpstr>
      <vt:lpstr>Rapper</vt:lpstr>
      <vt:lpstr>PowerPoint Presentation</vt:lpstr>
      <vt:lpstr>Mother</vt:lpstr>
      <vt:lpstr>Mother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Nicolas Cage</vt:lpstr>
      <vt:lpstr>Nicolas Cage</vt:lpstr>
      <vt:lpstr>Nicolas Cage</vt:lpstr>
      <vt:lpstr>Nicolas Cage</vt:lpstr>
      <vt:lpstr>Nicolas Cage</vt:lpstr>
      <vt:lpstr>Nicolas Cage</vt:lpstr>
      <vt:lpstr>Nicolas Cage</vt:lpstr>
      <vt:lpstr>Nicolas Cage</vt:lpstr>
      <vt:lpstr>Nicolas Cage</vt:lpstr>
      <vt:lpstr>Nicolas Cage</vt:lpstr>
      <vt:lpstr>The “Dark Side”: Rejected Names</vt:lpstr>
      <vt:lpstr>More than 13,000 names</vt:lpstr>
      <vt:lpstr>Nonsense</vt:lpstr>
      <vt:lpstr>Homophones</vt:lpstr>
      <vt:lpstr>Cheating/Stretching</vt:lpstr>
      <vt:lpstr>Unacceptable, but funny</vt:lpstr>
      <vt:lpstr>PowerPoint Presentation</vt:lpstr>
      <vt:lpstr>Most common…</vt:lpstr>
      <vt:lpstr>Never had to reject</vt:lpstr>
      <vt:lpstr>Conclusions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Daniel Andrew</dc:creator>
  <cp:lastModifiedBy>Russell, Daniel Andrew</cp:lastModifiedBy>
  <cp:revision>181</cp:revision>
  <dcterms:created xsi:type="dcterms:W3CDTF">2018-05-30T16:01:46Z</dcterms:created>
  <dcterms:modified xsi:type="dcterms:W3CDTF">2018-06-11T16:14:30Z</dcterms:modified>
</cp:coreProperties>
</file>