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8" r:id="rId3"/>
    <p:sldId id="295" r:id="rId4"/>
    <p:sldId id="263" r:id="rId5"/>
    <p:sldId id="258" r:id="rId6"/>
    <p:sldId id="266" r:id="rId7"/>
    <p:sldId id="267" r:id="rId8"/>
    <p:sldId id="303" r:id="rId9"/>
    <p:sldId id="296" r:id="rId10"/>
    <p:sldId id="297" r:id="rId11"/>
    <p:sldId id="275" r:id="rId12"/>
    <p:sldId id="288" r:id="rId13"/>
    <p:sldId id="289" r:id="rId14"/>
    <p:sldId id="290" r:id="rId15"/>
    <p:sldId id="277" r:id="rId16"/>
    <p:sldId id="301" r:id="rId17"/>
    <p:sldId id="276" r:id="rId18"/>
    <p:sldId id="291" r:id="rId19"/>
    <p:sldId id="278" r:id="rId20"/>
    <p:sldId id="279" r:id="rId21"/>
    <p:sldId id="280" r:id="rId22"/>
    <p:sldId id="299" r:id="rId23"/>
    <p:sldId id="287" r:id="rId24"/>
    <p:sldId id="302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7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6" autoAdjust="0"/>
    <p:restoredTop sz="93673"/>
  </p:normalViewPr>
  <p:slideViewPr>
    <p:cSldViewPr snapToGrid="0" snapToObjects="1">
      <p:cViewPr>
        <p:scale>
          <a:sx n="152" d="100"/>
          <a:sy n="152" d="100"/>
        </p:scale>
        <p:origin x="1328" y="3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E4319-2B66-B64C-A56D-5D252305039A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94004-6DDD-BD46-9677-30F563F75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72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5A2E1-E317-5E47-A0F6-D94F935DF61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D2C60-4111-F040-8A53-067CBD4F84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3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C15720-209F-A046-8472-AD7FB8E1E25D}" type="slidenum">
              <a:rPr lang="en-US"/>
              <a:pPr/>
              <a:t>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5EFE0-7341-3F47-9B81-DFC67507C279}" type="slidenum">
              <a:rPr lang="en-US"/>
              <a:pPr/>
              <a:t>7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62000" y="571501"/>
            <a:ext cx="7924800" cy="3993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1" y="4686301"/>
            <a:ext cx="2130425" cy="35599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39" y="4681537"/>
            <a:ext cx="587375" cy="366713"/>
          </a:xfrm>
        </p:spPr>
        <p:txBody>
          <a:bodyPr/>
          <a:lstStyle>
            <a:lvl1pPr>
              <a:defRPr smtClean="0"/>
            </a:lvl1pPr>
          </a:lstStyle>
          <a:p>
            <a:fld id="{C91A77E2-FD68-3F45-9508-AD7ED4E7AB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 smtClean="0"/>
            </a:lvl1pPr>
          </a:lstStyle>
          <a:p>
            <a:fld id="{86D8D72E-E9A7-C240-8D56-732B089EA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 smtClean="0"/>
            </a:lvl1pPr>
          </a:lstStyle>
          <a:p>
            <a:fld id="{25AD56D7-CEDE-7E49-A7C0-0BBF967E58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9B50-EE11-084C-8C29-767574F6B0D1}" type="datetimeFigureOut">
              <a:rPr lang="en-US" smtClean="0"/>
              <a:pPr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2EE6E-099D-6C4F-97EB-03F937C69E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Functions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SEA-PHAGES Bioinformatics Workshop</a:t>
            </a:r>
          </a:p>
          <a:p>
            <a:r>
              <a:rPr lang="en-US" dirty="0"/>
              <a:t>December 2020</a:t>
            </a:r>
          </a:p>
          <a:p>
            <a:r>
              <a:rPr lang="en-US" dirty="0"/>
              <a:t>Adapted from presentation by Welkin Pope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alignment tools and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gold standard is to characterize a protein at the bench</a:t>
            </a:r>
          </a:p>
          <a:p>
            <a:pPr lvl="1"/>
            <a:r>
              <a:rPr lang="en-US" dirty="0"/>
              <a:t>(not really feasible)</a:t>
            </a:r>
          </a:p>
          <a:p>
            <a:r>
              <a:rPr lang="en-US" dirty="0"/>
              <a:t>Next best: have the same amino acid sequence as a protein characterized at the bench</a:t>
            </a:r>
          </a:p>
          <a:p>
            <a:r>
              <a:rPr lang="en-US" dirty="0"/>
              <a:t>Considerations: </a:t>
            </a:r>
          </a:p>
          <a:p>
            <a:pPr lvl="1"/>
            <a:r>
              <a:rPr lang="en-US" dirty="0"/>
              <a:t>Length of alignment</a:t>
            </a:r>
          </a:p>
          <a:p>
            <a:pPr lvl="1"/>
            <a:r>
              <a:rPr lang="en-US" dirty="0"/>
              <a:t>Quality of the alignment</a:t>
            </a:r>
          </a:p>
          <a:p>
            <a:pPr lvl="1"/>
            <a:r>
              <a:rPr lang="en-US" dirty="0"/>
              <a:t>Quality of the database entry (aka do you trust what someone else wrote about this entry?)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3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Functional Assignments with Alignment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1"/>
            <a:ext cx="2911002" cy="3394472"/>
          </a:xfrm>
        </p:spPr>
        <p:txBody>
          <a:bodyPr/>
          <a:lstStyle/>
          <a:p>
            <a:r>
              <a:rPr lang="en-US" dirty="0"/>
              <a:t>Databases:</a:t>
            </a:r>
          </a:p>
          <a:p>
            <a:pPr lvl="1"/>
            <a:r>
              <a:rPr lang="en-US" dirty="0" err="1"/>
              <a:t>Phagesdb</a:t>
            </a:r>
            <a:endParaRPr lang="en-US" dirty="0"/>
          </a:p>
          <a:p>
            <a:pPr lvl="1"/>
            <a:r>
              <a:rPr lang="en-US" dirty="0" err="1"/>
              <a:t>nr</a:t>
            </a:r>
            <a:r>
              <a:rPr lang="en-US" dirty="0"/>
              <a:t> at </a:t>
            </a:r>
            <a:r>
              <a:rPr lang="en-US" dirty="0" err="1"/>
              <a:t>GenBank</a:t>
            </a:r>
            <a:endParaRPr lang="en-US" dirty="0"/>
          </a:p>
          <a:p>
            <a:pPr lvl="1"/>
            <a:r>
              <a:rPr lang="en-US" dirty="0"/>
              <a:t>PDB</a:t>
            </a:r>
          </a:p>
          <a:p>
            <a:pPr lvl="1"/>
            <a:r>
              <a:rPr lang="en-US" dirty="0"/>
              <a:t>Conserved domain</a:t>
            </a:r>
          </a:p>
          <a:p>
            <a:pPr lvl="1"/>
            <a:r>
              <a:rPr lang="en-US" dirty="0" err="1"/>
              <a:t>pFam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0" y="1200151"/>
            <a:ext cx="2911002" cy="133877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Alignment Tools</a:t>
            </a:r>
          </a:p>
          <a:p>
            <a:pPr lvl="1"/>
            <a:r>
              <a:rPr lang="en-US" sz="2100" dirty="0" err="1"/>
              <a:t>BLASTp</a:t>
            </a:r>
            <a:endParaRPr lang="en-US" sz="2100" dirty="0"/>
          </a:p>
          <a:p>
            <a:pPr lvl="1"/>
            <a:r>
              <a:rPr lang="en-US" sz="2100" dirty="0" err="1"/>
              <a:t>HHpred</a:t>
            </a:r>
            <a:endParaRPr lang="en-US" sz="21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3036246"/>
            <a:ext cx="3283085" cy="2107254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Browsers/Other programs</a:t>
            </a:r>
          </a:p>
          <a:p>
            <a:pPr lvl="1"/>
            <a:r>
              <a:rPr lang="en-US" sz="2100" dirty="0"/>
              <a:t>Website-</a:t>
            </a:r>
            <a:r>
              <a:rPr lang="en-US" sz="2100" dirty="0" err="1"/>
              <a:t>phagesdb</a:t>
            </a:r>
            <a:endParaRPr lang="en-US" sz="2100" dirty="0"/>
          </a:p>
          <a:p>
            <a:pPr lvl="1"/>
            <a:r>
              <a:rPr lang="en-US" sz="2100" dirty="0"/>
              <a:t>Website-NCBI </a:t>
            </a:r>
          </a:p>
          <a:p>
            <a:pPr lvl="1"/>
            <a:r>
              <a:rPr lang="en-US" sz="2100" dirty="0"/>
              <a:t>Website-</a:t>
            </a:r>
            <a:r>
              <a:rPr lang="en-US" sz="2100" dirty="0" err="1"/>
              <a:t>HHpred</a:t>
            </a:r>
            <a:r>
              <a:rPr lang="en-US" sz="2100" dirty="0"/>
              <a:t> </a:t>
            </a:r>
          </a:p>
          <a:p>
            <a:pPr lvl="1"/>
            <a:r>
              <a:rPr lang="en-US" sz="2100" dirty="0" err="1"/>
              <a:t>Phamerator</a:t>
            </a:r>
            <a:endParaRPr lang="en-US" sz="2100" dirty="0"/>
          </a:p>
          <a:p>
            <a:pPr lvl="1"/>
            <a:r>
              <a:rPr lang="en-US" sz="2100" dirty="0"/>
              <a:t>DNA Master</a:t>
            </a:r>
          </a:p>
          <a:p>
            <a:pPr lvl="1"/>
            <a:r>
              <a:rPr lang="en-US" sz="2100" dirty="0"/>
              <a:t>PECAAN</a:t>
            </a:r>
          </a:p>
        </p:txBody>
      </p:sp>
      <p:sp>
        <p:nvSpPr>
          <p:cNvPr id="7" name="Oval 6"/>
          <p:cNvSpPr/>
          <p:nvPr/>
        </p:nvSpPr>
        <p:spPr>
          <a:xfrm>
            <a:off x="6541852" y="4494173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6160041" y="1777730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3837562" y="2154673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6860432" y="3645442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6522394" y="4212070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417826" y="1787455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6707223" y="1785025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3290383" y="1782595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6215976" y="4810325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6473761" y="4820050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6763158" y="4817620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7011214" y="4817615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2718887" y="2538920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>
            <a:off x="7256838" y="4815185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/>
          <p:cNvSpPr/>
          <p:nvPr/>
        </p:nvSpPr>
        <p:spPr>
          <a:xfrm>
            <a:off x="4426088" y="2918299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/>
          <p:cNvSpPr/>
          <p:nvPr/>
        </p:nvSpPr>
        <p:spPr>
          <a:xfrm>
            <a:off x="7502461" y="4812754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/>
          <p:cNvSpPr/>
          <p:nvPr/>
        </p:nvSpPr>
        <p:spPr>
          <a:xfrm>
            <a:off x="2903715" y="3292816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/>
          <p:cNvSpPr/>
          <p:nvPr/>
        </p:nvSpPr>
        <p:spPr>
          <a:xfrm>
            <a:off x="6223273" y="2147381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Oval 24"/>
          <p:cNvSpPr/>
          <p:nvPr/>
        </p:nvSpPr>
        <p:spPr>
          <a:xfrm>
            <a:off x="6468898" y="2144951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Oval 25"/>
          <p:cNvSpPr/>
          <p:nvPr/>
        </p:nvSpPr>
        <p:spPr>
          <a:xfrm>
            <a:off x="6714521" y="2157112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/>
          <p:cNvSpPr/>
          <p:nvPr/>
        </p:nvSpPr>
        <p:spPr>
          <a:xfrm>
            <a:off x="7069577" y="3402251"/>
            <a:ext cx="116732" cy="131324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/>
          <p:cNvSpPr/>
          <p:nvPr/>
        </p:nvSpPr>
        <p:spPr>
          <a:xfrm>
            <a:off x="6607517" y="3655164"/>
            <a:ext cx="116732" cy="1313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4219373" y="2915868"/>
            <a:ext cx="116732" cy="131324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6935825" y="3939697"/>
            <a:ext cx="116732" cy="13132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7181449" y="3937267"/>
            <a:ext cx="116732" cy="1313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/>
          <p:cNvSpPr/>
          <p:nvPr/>
        </p:nvSpPr>
        <p:spPr>
          <a:xfrm>
            <a:off x="7427073" y="3934837"/>
            <a:ext cx="116732" cy="131324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3463048" y="1780165"/>
            <a:ext cx="116732" cy="131324"/>
          </a:xfrm>
          <a:prstGeom prst="ellipse">
            <a:avLst/>
          </a:prstGeom>
          <a:solidFill>
            <a:srgbClr val="FF75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6772888" y="4214512"/>
            <a:ext cx="116732" cy="131324"/>
          </a:xfrm>
          <a:prstGeom prst="ellipse">
            <a:avLst/>
          </a:prstGeom>
          <a:solidFill>
            <a:srgbClr val="FF75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318851" y="4140958"/>
            <a:ext cx="438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Always try to find a database record with</a:t>
            </a:r>
          </a:p>
          <a:p>
            <a:r>
              <a:rPr lang="en-US" i="1" dirty="0"/>
              <a:t>wet bench evidence—the gold standard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967812"/>
            <a:ext cx="6172200" cy="3948157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Phagesdb.org</a:t>
            </a:r>
            <a:r>
              <a:rPr lang="en-US" dirty="0"/>
              <a:t>:	</a:t>
            </a:r>
          </a:p>
          <a:p>
            <a:pPr lvl="1"/>
            <a:r>
              <a:rPr lang="en-US" dirty="0"/>
              <a:t>Contains </a:t>
            </a:r>
            <a:r>
              <a:rPr lang="en-US" dirty="0" err="1"/>
              <a:t>Actinobacteriophage</a:t>
            </a:r>
            <a:r>
              <a:rPr lang="en-US" dirty="0"/>
              <a:t> genes and genomes</a:t>
            </a:r>
          </a:p>
          <a:p>
            <a:pPr lvl="1"/>
            <a:r>
              <a:rPr lang="en-US" dirty="0"/>
              <a:t>Maintained and curated by University of Pittsburgh</a:t>
            </a:r>
          </a:p>
          <a:p>
            <a:r>
              <a:rPr lang="en-US" dirty="0" err="1"/>
              <a:t>Phamerator</a:t>
            </a:r>
            <a:endParaRPr lang="en-US" dirty="0"/>
          </a:p>
          <a:p>
            <a:pPr lvl="1"/>
            <a:r>
              <a:rPr lang="en-US" dirty="0"/>
              <a:t>(same data as </a:t>
            </a:r>
            <a:r>
              <a:rPr lang="en-US" dirty="0" err="1"/>
              <a:t>phagesdb.org</a:t>
            </a:r>
            <a:r>
              <a:rPr lang="en-US" dirty="0"/>
              <a:t>, prettier maps)</a:t>
            </a:r>
          </a:p>
          <a:p>
            <a:pPr lvl="1"/>
            <a:r>
              <a:rPr lang="en-US" dirty="0"/>
              <a:t>Contains phage genomes and gene sequences, gene </a:t>
            </a:r>
            <a:r>
              <a:rPr lang="en-US" dirty="0" err="1"/>
              <a:t>phamilies</a:t>
            </a:r>
            <a:endParaRPr lang="en-US" dirty="0"/>
          </a:p>
          <a:p>
            <a:pPr lvl="1"/>
            <a:r>
              <a:rPr lang="en-US" dirty="0"/>
              <a:t>Maintained and curated by JMU  and Pitt </a:t>
            </a:r>
          </a:p>
          <a:p>
            <a:r>
              <a:rPr lang="en-US" dirty="0" err="1"/>
              <a:t>nr</a:t>
            </a:r>
            <a:r>
              <a:rPr lang="en-US" dirty="0"/>
              <a:t> at </a:t>
            </a:r>
            <a:r>
              <a:rPr lang="en-US" dirty="0" err="1"/>
              <a:t>GenBank</a:t>
            </a:r>
            <a:endParaRPr lang="en-US" dirty="0"/>
          </a:p>
          <a:p>
            <a:pPr lvl="1"/>
            <a:r>
              <a:rPr lang="en-US" dirty="0"/>
              <a:t>Contains all nucleotide and protein sequences</a:t>
            </a:r>
          </a:p>
          <a:p>
            <a:pPr lvl="1"/>
            <a:r>
              <a:rPr lang="en-US" dirty="0"/>
              <a:t>Additional </a:t>
            </a:r>
            <a:r>
              <a:rPr lang="en-US" dirty="0" err="1"/>
              <a:t>db</a:t>
            </a:r>
            <a:r>
              <a:rPr lang="en-US" dirty="0"/>
              <a:t> are </a:t>
            </a:r>
            <a:r>
              <a:rPr lang="en-US" dirty="0" err="1"/>
              <a:t>RefSeq</a:t>
            </a:r>
            <a:r>
              <a:rPr lang="en-US" dirty="0"/>
              <a:t> and Conserved Domain Database</a:t>
            </a:r>
          </a:p>
          <a:p>
            <a:pPr lvl="1"/>
            <a:r>
              <a:rPr lang="en-US" dirty="0"/>
              <a:t>Curated by GenBank staff (not phage experts)</a:t>
            </a:r>
          </a:p>
          <a:p>
            <a:pPr lvl="1"/>
            <a:r>
              <a:rPr lang="en-US" i="1" u="sng" dirty="0"/>
              <a:t>Anyone</a:t>
            </a:r>
            <a:r>
              <a:rPr lang="en-US" dirty="0"/>
              <a:t> can submit </a:t>
            </a:r>
            <a:r>
              <a:rPr lang="en-US" i="1" u="sng" dirty="0"/>
              <a:t>anything</a:t>
            </a:r>
            <a:r>
              <a:rPr lang="en-US" dirty="0"/>
              <a:t> to </a:t>
            </a:r>
            <a:r>
              <a:rPr lang="en-US" dirty="0" err="1"/>
              <a:t>nr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8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Conserved domain database (CDD)</a:t>
            </a:r>
          </a:p>
          <a:p>
            <a:pPr lvl="1"/>
            <a:r>
              <a:rPr lang="en-US" dirty="0"/>
              <a:t>Actually five databases of multiple sequence alignments (housed at NCBI): </a:t>
            </a:r>
            <a:r>
              <a:rPr lang="en-US" dirty="0" err="1"/>
              <a:t>pFam</a:t>
            </a:r>
            <a:r>
              <a:rPr lang="en-US" dirty="0"/>
              <a:t>, SMART, COGS, PRK, TIGRFAM</a:t>
            </a:r>
          </a:p>
          <a:p>
            <a:r>
              <a:rPr lang="en-US" dirty="0" err="1"/>
              <a:t>pFam</a:t>
            </a:r>
            <a:r>
              <a:rPr lang="en-US" dirty="0"/>
              <a:t> (protein families)</a:t>
            </a:r>
          </a:p>
          <a:p>
            <a:pPr lvl="1"/>
            <a:r>
              <a:rPr lang="en-US" dirty="0"/>
              <a:t>Multiple sequence alignments of conserved protein sequences (housed at EBI)</a:t>
            </a:r>
          </a:p>
          <a:p>
            <a:r>
              <a:rPr lang="en-US" dirty="0"/>
              <a:t>Protein data bank (PDB)</a:t>
            </a:r>
          </a:p>
          <a:p>
            <a:pPr lvl="1"/>
            <a:r>
              <a:rPr lang="en-US" dirty="0"/>
              <a:t>Consists of crystal structure coordinates. Data is very high quality, however it is limited by what can be crystallized.</a:t>
            </a:r>
          </a:p>
        </p:txBody>
      </p:sp>
    </p:spTree>
    <p:extLst>
      <p:ext uri="{BB962C8B-B14F-4D97-AF65-F5344CB8AC3E}">
        <p14:creationId xmlns:p14="http://schemas.microsoft.com/office/powerpoint/2010/main" val="1039434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BLASTp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pairwise local word-based alignments of protein sequences.</a:t>
            </a:r>
          </a:p>
          <a:p>
            <a:pPr lvl="1"/>
            <a:r>
              <a:rPr lang="en-US" dirty="0"/>
              <a:t>You can control your scoring matrix and word size (defaults are usually fine)</a:t>
            </a:r>
          </a:p>
          <a:p>
            <a:pPr lvl="1"/>
            <a:r>
              <a:rPr lang="en-US" dirty="0"/>
              <a:t>Sacrifices optimal alignment for speed</a:t>
            </a:r>
          </a:p>
          <a:p>
            <a:pPr lvl="1"/>
            <a:r>
              <a:rPr lang="en-US" dirty="0"/>
              <a:t>Scores are influenced by length of the alignment (longer alignments score more highly) and database size</a:t>
            </a:r>
          </a:p>
          <a:p>
            <a:pPr lvl="1"/>
            <a:endParaRPr lang="en-US" dirty="0"/>
          </a:p>
          <a:p>
            <a:r>
              <a:rPr lang="en-US" u="sng" dirty="0"/>
              <a:t>E value </a:t>
            </a:r>
            <a:r>
              <a:rPr lang="en-US" dirty="0"/>
              <a:t>and % alignment</a:t>
            </a:r>
          </a:p>
          <a:p>
            <a:endParaRPr lang="en-US" dirty="0"/>
          </a:p>
          <a:p>
            <a:r>
              <a:rPr lang="en-US" dirty="0"/>
              <a:t>You may need to manually check to see if critical residues are present for enzymatic activity</a:t>
            </a:r>
          </a:p>
        </p:txBody>
      </p:sp>
    </p:spTree>
    <p:extLst>
      <p:ext uri="{BB962C8B-B14F-4D97-AF65-F5344CB8AC3E}">
        <p14:creationId xmlns:p14="http://schemas.microsoft.com/office/powerpoint/2010/main" val="1367625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9-14 at 10.31.12 A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1976" y="106878"/>
            <a:ext cx="4270705" cy="225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6375"/>
            <a:ext cx="9144000" cy="35226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50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1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Conserved Domain Database</a:t>
            </a:r>
          </a:p>
        </p:txBody>
      </p:sp>
      <p:pic>
        <p:nvPicPr>
          <p:cNvPr id="4" name="Content Placeholder 3" descr="Screen shot 2011-09-14 at 10.31.36 AM.png"/>
          <p:cNvPicPr>
            <a:picLocks noGrp="1"/>
          </p:cNvPicPr>
          <p:nvPr>
            <p:ph idx="1"/>
          </p:nvPr>
        </p:nvPicPr>
        <p:blipFill>
          <a:blip r:embed="rId2"/>
          <a:srcRect t="-123410" b="-123410"/>
          <a:stretch>
            <a:fillRect/>
          </a:stretch>
        </p:blipFill>
        <p:spPr bwMode="auto">
          <a:xfrm>
            <a:off x="1485901" y="521067"/>
            <a:ext cx="6172200" cy="307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reen shot 2011-09-14 at 11.00.03 AM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3248526"/>
            <a:ext cx="6172201" cy="9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HHpred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HHPred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uses a combination of multiple sequence alignments and Profile Hidden Markov Models to find remote homologs: proteins that may be distantly related to your query sequence and share the same function.</a:t>
            </a:r>
          </a:p>
          <a:p>
            <a:pPr lvl="1"/>
            <a:r>
              <a:rPr lang="en-US" dirty="0"/>
              <a:t>Uses iterative alignments, somewhat like PSI-BLAST</a:t>
            </a:r>
          </a:p>
          <a:p>
            <a:pPr lvl="1"/>
            <a:r>
              <a:rPr lang="en-US" dirty="0"/>
              <a:t>Control number of iterations and databases you want to search</a:t>
            </a:r>
          </a:p>
          <a:p>
            <a:r>
              <a:rPr lang="en-US" u="sng" dirty="0"/>
              <a:t>Probability</a:t>
            </a:r>
            <a:r>
              <a:rPr lang="en-US" dirty="0"/>
              <a:t> and % alignment</a:t>
            </a:r>
          </a:p>
          <a:p>
            <a:endParaRPr lang="en-US" dirty="0"/>
          </a:p>
          <a:p>
            <a:r>
              <a:rPr lang="en-US" dirty="0"/>
              <a:t>You still need to manually check and see if critical conserved residues are present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16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-176696"/>
            <a:ext cx="6172200" cy="857250"/>
          </a:xfrm>
        </p:spPr>
        <p:txBody>
          <a:bodyPr/>
          <a:lstStyle/>
          <a:p>
            <a:r>
              <a:rPr lang="en-US" dirty="0" err="1"/>
              <a:t>HHPred</a:t>
            </a:r>
            <a:endParaRPr lang="en-US" dirty="0"/>
          </a:p>
        </p:txBody>
      </p:sp>
      <p:pic>
        <p:nvPicPr>
          <p:cNvPr id="4" name="Picture 3" descr="Screen shot 2011-09-13 at 12.15.15 P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787" y="680553"/>
            <a:ext cx="5220929" cy="391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2" y="376672"/>
            <a:ext cx="4469130" cy="4046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0748" y="192006"/>
            <a:ext cx="44727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shape of a protein and its function </a:t>
            </a:r>
          </a:p>
          <a:p>
            <a:r>
              <a:rPr lang="en-US" dirty="0"/>
              <a:t>are connected </a:t>
            </a:r>
          </a:p>
          <a:p>
            <a:endParaRPr lang="en-US" dirty="0"/>
          </a:p>
          <a:p>
            <a:r>
              <a:rPr lang="en-US" dirty="0"/>
              <a:t>Proteins may have domains, which may have </a:t>
            </a:r>
          </a:p>
          <a:p>
            <a:r>
              <a:rPr lang="en-US" dirty="0"/>
              <a:t>different functions</a:t>
            </a:r>
          </a:p>
          <a:p>
            <a:endParaRPr lang="en-US" dirty="0"/>
          </a:p>
          <a:p>
            <a:r>
              <a:rPr lang="en-US" dirty="0"/>
              <a:t>Specific residues may be critical for enzymatic</a:t>
            </a:r>
          </a:p>
          <a:p>
            <a:r>
              <a:rPr lang="en-US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2301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09-13 at 12.15.50 PM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29" y="205979"/>
            <a:ext cx="5581404" cy="390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Synteny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9" y="1200151"/>
            <a:ext cx="8613058" cy="3746364"/>
          </a:xfrm>
        </p:spPr>
        <p:txBody>
          <a:bodyPr>
            <a:normAutofit/>
          </a:bodyPr>
          <a:lstStyle/>
          <a:p>
            <a:r>
              <a:rPr lang="en-US" sz="1500" dirty="0"/>
              <a:t>Phage gene order is *somewhat* conserved, common phage genes with similar functions will likely be of similar sizes.</a:t>
            </a:r>
          </a:p>
          <a:p>
            <a:endParaRPr lang="en-US" sz="1500" dirty="0"/>
          </a:p>
          <a:p>
            <a:r>
              <a:rPr lang="en-US" sz="1500" dirty="0"/>
              <a:t>Use </a:t>
            </a:r>
            <a:r>
              <a:rPr lang="en-US" sz="1500" dirty="0" err="1"/>
              <a:t>Phamerator</a:t>
            </a:r>
            <a:r>
              <a:rPr lang="en-US" sz="1500" dirty="0"/>
              <a:t> or DNA Master Genome Comparison Tool</a:t>
            </a:r>
          </a:p>
          <a:p>
            <a:endParaRPr lang="en-US" sz="1500" dirty="0"/>
          </a:p>
          <a:p>
            <a:r>
              <a:rPr lang="en-US" sz="1500" dirty="0" err="1"/>
              <a:t>Terminase</a:t>
            </a:r>
            <a:r>
              <a:rPr lang="en-US" sz="1500" dirty="0"/>
              <a:t>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Portal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Capsid Maturation Protease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Scaffolding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Major Capsid Subunit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Major Tail Subunit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Tail Assembly Chaperones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Tape measure </a:t>
            </a:r>
            <a:r>
              <a:rPr lang="en-US" sz="1500" dirty="0" err="1">
                <a:sym typeface="Wingdings"/>
              </a:rPr>
              <a:t></a:t>
            </a:r>
            <a:r>
              <a:rPr lang="en-US" sz="1500" dirty="0"/>
              <a:t> Minor Tail Proteins</a:t>
            </a:r>
          </a:p>
          <a:p>
            <a:r>
              <a:rPr lang="en-US" sz="1500" dirty="0"/>
              <a:t>Lysis (</a:t>
            </a:r>
            <a:r>
              <a:rPr lang="en-US" sz="1500" dirty="0" err="1"/>
              <a:t>lysins</a:t>
            </a:r>
            <a:r>
              <a:rPr lang="en-US" sz="1500" dirty="0"/>
              <a:t>, </a:t>
            </a:r>
            <a:r>
              <a:rPr lang="en-US" sz="1500" dirty="0" err="1"/>
              <a:t>holins</a:t>
            </a:r>
            <a:r>
              <a:rPr lang="en-US" sz="1500" dirty="0"/>
              <a:t>)</a:t>
            </a:r>
          </a:p>
          <a:p>
            <a:r>
              <a:rPr lang="en-US" sz="1500" dirty="0"/>
              <a:t>Integration cassette</a:t>
            </a:r>
          </a:p>
          <a:p>
            <a:r>
              <a:rPr lang="en-US" sz="1500" dirty="0"/>
              <a:t>DNA metabolism/Replication</a:t>
            </a:r>
          </a:p>
          <a:p>
            <a:endParaRPr lang="en-US" sz="15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9" y="71254"/>
            <a:ext cx="7752949" cy="495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46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465896"/>
              </p:ext>
            </p:extLst>
          </p:nvPr>
        </p:nvGraphicFramePr>
        <p:xfrm>
          <a:off x="2012213" y="1052626"/>
          <a:ext cx="5079705" cy="3125973"/>
        </p:xfrm>
        <a:graphic>
          <a:graphicData uri="http://schemas.openxmlformats.org/drawingml/2006/table">
            <a:tbl>
              <a:tblPr firstRow="1" firstCol="1" bandRow="1"/>
              <a:tblGrid>
                <a:gridCol w="1778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13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SEA-PHAGES functional assignments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USE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Do NOT use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Example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terminase, small subunit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TerS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Sisi_1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terminase, large subunit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TerL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Sisi_2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4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terminase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If there are not two obvious large and small terminase genes in the same genome, just assign the function "terminase".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TM4_4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portal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head to tail connector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TM4_5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scaffolding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Scaffold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Sisi_5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capsid maturation protease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Protease, prohead protease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Sisi_4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major capsid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capsid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Sisi_6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head-to-tail adaptor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Sisi_7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major tail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major tail subunit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Sisi_11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1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tail assembly chaperone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Tail scaffolding protein</a:t>
                      </a:r>
                      <a:endParaRPr lang="en-US" sz="9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TM4_15; 16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51435" marR="5143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3109" y="4338085"/>
            <a:ext cx="59526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Note: case matters. </a:t>
            </a:r>
            <a:r>
              <a:rPr lang="en-US" sz="1350" dirty="0" err="1"/>
              <a:t>GenBank</a:t>
            </a:r>
            <a:r>
              <a:rPr lang="en-US" sz="1350" dirty="0"/>
              <a:t> wants functions written all lower-case (except when </a:t>
            </a:r>
          </a:p>
          <a:p>
            <a:r>
              <a:rPr lang="en-US" sz="1350" dirty="0"/>
              <a:t>using conventional protein labels derived from genes </a:t>
            </a:r>
            <a:r>
              <a:rPr lang="en-US" sz="1350" dirty="0" err="1"/>
              <a:t>eg</a:t>
            </a:r>
            <a:r>
              <a:rPr lang="en-US" sz="1350" dirty="0"/>
              <a:t> “</a:t>
            </a:r>
            <a:r>
              <a:rPr lang="en-US" sz="1350" dirty="0" err="1"/>
              <a:t>LacZ</a:t>
            </a:r>
            <a:r>
              <a:rPr lang="en-US" sz="1350" dirty="0"/>
              <a:t>”)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8816" y="299893"/>
            <a:ext cx="28124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The Official SEA-PHAGES function list</a:t>
            </a:r>
          </a:p>
        </p:txBody>
      </p:sp>
    </p:spTree>
    <p:extLst>
      <p:ext uri="{BB962C8B-B14F-4D97-AF65-F5344CB8AC3E}">
        <p14:creationId xmlns:p14="http://schemas.microsoft.com/office/powerpoint/2010/main" val="1656824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7E9E171-3222-9A47-9E41-594B4093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191" y="0"/>
            <a:ext cx="5931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70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ways of approaching functional assignments:</a:t>
            </a:r>
          </a:p>
          <a:p>
            <a:pPr lvl="1"/>
            <a:r>
              <a:rPr lang="en-US" dirty="0"/>
              <a:t>What functions *should* be in my genome?</a:t>
            </a:r>
          </a:p>
          <a:p>
            <a:pPr lvl="1"/>
            <a:r>
              <a:rPr lang="en-US" dirty="0"/>
              <a:t>What kinds of functions can I find using the tools available?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Remember, we are unable to assign functions to the majority (70%) of the genes in phage genomes.</a:t>
            </a:r>
          </a:p>
        </p:txBody>
      </p:sp>
    </p:spTree>
    <p:extLst>
      <p:ext uri="{BB962C8B-B14F-4D97-AF65-F5344CB8AC3E}">
        <p14:creationId xmlns:p14="http://schemas.microsoft.com/office/powerpoint/2010/main" val="38635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1" name="Picture 9" descr="omega che12_cr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621123" y="1143950"/>
            <a:ext cx="3787454" cy="359106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genes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7" name="Picture 5" descr="figure1_Assembly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39291"/>
            <a:ext cx="6858000" cy="5143500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mbdaTailAssembly.png"/>
          <p:cNvPicPr>
            <a:picLocks noGrp="1" noChangeAspect="1"/>
          </p:cNvPicPr>
          <p:nvPr>
            <p:ph idx="1"/>
          </p:nvPr>
        </p:nvPicPr>
        <p:blipFill>
          <a:blip r:embed="rId2"/>
          <a:srcRect t="-9859" b="-9859"/>
          <a:stretch>
            <a:fillRect/>
          </a:stretch>
        </p:blipFill>
        <p:spPr>
          <a:xfrm>
            <a:off x="1917289" y="1062440"/>
            <a:ext cx="5751871" cy="3394472"/>
          </a:xfrm>
        </p:spPr>
      </p:pic>
      <p:sp>
        <p:nvSpPr>
          <p:cNvPr id="5" name="TextBox 4"/>
          <p:cNvSpPr txBox="1"/>
          <p:nvPr/>
        </p:nvSpPr>
        <p:spPr>
          <a:xfrm>
            <a:off x="7093859" y="4456912"/>
            <a:ext cx="8723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Bob </a:t>
            </a:r>
            <a:r>
              <a:rPr lang="en-US" sz="1350" dirty="0" err="1"/>
              <a:t>Duda</a:t>
            </a:r>
            <a:endParaRPr lang="en-US" sz="135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287" y="228600"/>
            <a:ext cx="1100948" cy="119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298490" y="2833854"/>
            <a:ext cx="6572250" cy="188016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1800" b="1" dirty="0"/>
              <a:t>Virion structural and assembly genes</a:t>
            </a:r>
            <a:r>
              <a:rPr lang="en-US" sz="1800" dirty="0"/>
              <a:t>, i.e. those encoding proteins that are either components of virion particles or assist in their formation.  These include genes encoding the </a:t>
            </a:r>
            <a:r>
              <a:rPr lang="en-US" sz="1800" dirty="0" err="1"/>
              <a:t>terminase</a:t>
            </a:r>
            <a:r>
              <a:rPr lang="en-US" sz="1800" dirty="0"/>
              <a:t>, portal, capsid maturation protease, scaffolding protein, major capsid protein, head to tail connectors, major tail subunit, tail assembly chaperones, tape measure protein, and minor tail proteins.</a:t>
            </a:r>
          </a:p>
          <a:p>
            <a:pPr lvl="0"/>
            <a:r>
              <a:rPr lang="en-US" sz="1800" b="1" dirty="0"/>
              <a:t>Genes involved in phage DNA replication</a:t>
            </a:r>
            <a:r>
              <a:rPr lang="en-US" sz="1800" dirty="0"/>
              <a:t>. These include DNA polymerase, DNA </a:t>
            </a:r>
            <a:r>
              <a:rPr lang="en-US" sz="1800" dirty="0" err="1"/>
              <a:t>primase</a:t>
            </a:r>
            <a:r>
              <a:rPr lang="en-US" sz="1800" dirty="0"/>
              <a:t>, DNA </a:t>
            </a:r>
            <a:r>
              <a:rPr lang="en-US" sz="1800" dirty="0" err="1"/>
              <a:t>helicase</a:t>
            </a:r>
            <a:r>
              <a:rPr lang="en-US" sz="1800" dirty="0"/>
              <a:t>, nucleotide metabolism genes, and </a:t>
            </a:r>
            <a:r>
              <a:rPr lang="en-US" sz="1800" dirty="0" err="1"/>
              <a:t>ssDNA</a:t>
            </a:r>
            <a:r>
              <a:rPr lang="en-US" sz="1800" dirty="0"/>
              <a:t> binding proteins.</a:t>
            </a:r>
          </a:p>
          <a:p>
            <a:pPr lvl="0"/>
            <a:r>
              <a:rPr lang="en-US" sz="1800" b="1" dirty="0"/>
              <a:t>Genes involved in life cycle regulation</a:t>
            </a:r>
            <a:r>
              <a:rPr lang="en-US" sz="1800" dirty="0"/>
              <a:t>.  These include various regulators such as repressors and activators, </a:t>
            </a:r>
            <a:r>
              <a:rPr lang="en-US" sz="1800" dirty="0" err="1"/>
              <a:t>integrases</a:t>
            </a:r>
            <a:r>
              <a:rPr lang="en-US" sz="1800" dirty="0"/>
              <a:t>, recombination directionality factors, etc.</a:t>
            </a:r>
          </a:p>
          <a:p>
            <a:pPr lvl="0"/>
            <a:r>
              <a:rPr lang="en-US" sz="1800" b="1" dirty="0"/>
              <a:t>Genes involved in lysis</a:t>
            </a:r>
            <a:r>
              <a:rPr lang="en-US" sz="1800" dirty="0"/>
              <a:t>, including </a:t>
            </a:r>
            <a:r>
              <a:rPr lang="en-US" sz="1800" dirty="0" err="1"/>
              <a:t>endolysins</a:t>
            </a:r>
            <a:r>
              <a:rPr lang="en-US" sz="1800" dirty="0"/>
              <a:t> (referred to as </a:t>
            </a:r>
            <a:r>
              <a:rPr lang="en-US" sz="1800" dirty="0" err="1"/>
              <a:t>Lysin</a:t>
            </a:r>
            <a:r>
              <a:rPr lang="en-US" sz="1800" dirty="0"/>
              <a:t> A in the mycobacteriophages), </a:t>
            </a:r>
            <a:r>
              <a:rPr lang="en-US" sz="1800" dirty="0" err="1"/>
              <a:t>Lysin</a:t>
            </a:r>
            <a:r>
              <a:rPr lang="en-US" sz="1800" dirty="0"/>
              <a:t> B, and </a:t>
            </a:r>
            <a:r>
              <a:rPr lang="en-US" sz="1800" dirty="0" err="1"/>
              <a:t>Holins</a:t>
            </a:r>
            <a:r>
              <a:rPr lang="en-US" sz="1800" dirty="0"/>
              <a:t>.</a:t>
            </a:r>
          </a:p>
          <a:p>
            <a:pPr lvl="0"/>
            <a:r>
              <a:rPr lang="en-US" sz="1800" b="1" dirty="0"/>
              <a:t>Other genes</a:t>
            </a:r>
            <a:r>
              <a:rPr lang="en-US" sz="1800" dirty="0"/>
              <a:t>, including transcription factors, toxin/anti-toxin systems, peptidases, phosphatases, host gene homologues, </a:t>
            </a:r>
            <a:r>
              <a:rPr lang="en-US" sz="1800" dirty="0" err="1"/>
              <a:t>methylases</a:t>
            </a:r>
            <a:r>
              <a:rPr lang="en-US" sz="1800" dirty="0"/>
              <a:t>, nucleases, and DNA binding proteins, among others.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22547" name="Picture 19" descr="Anaya_map"/>
          <p:cNvPicPr>
            <a:picLocks noChangeAspect="1" noChangeArrowheads="1"/>
          </p:cNvPicPr>
          <p:nvPr/>
        </p:nvPicPr>
        <p:blipFill>
          <a:blip r:embed="rId3"/>
          <a:srcRect t="9711"/>
          <a:stretch>
            <a:fillRect/>
          </a:stretch>
        </p:blipFill>
        <p:spPr bwMode="auto">
          <a:xfrm>
            <a:off x="1371600" y="971551"/>
            <a:ext cx="6255544" cy="1594247"/>
          </a:xfrm>
          <a:prstGeom prst="rect">
            <a:avLst/>
          </a:prstGeom>
          <a:noFill/>
        </p:spPr>
      </p:pic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1485900" y="514350"/>
            <a:ext cx="61491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/>
              <a:t>Anaya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3839C48-38DB-E748-8223-0CE36F0E3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334"/>
            <a:ext cx="9144000" cy="421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89" y="0"/>
            <a:ext cx="4814813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" y="463138"/>
            <a:ext cx="3071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lines of investigation </a:t>
            </a:r>
          </a:p>
          <a:p>
            <a:r>
              <a:rPr lang="en-US" dirty="0"/>
              <a:t>should be performed for every</a:t>
            </a:r>
          </a:p>
          <a:p>
            <a:r>
              <a:rPr lang="en-US" dirty="0"/>
              <a:t>gene </a:t>
            </a:r>
            <a:r>
              <a:rPr lang="en-US" b="1" i="1" dirty="0"/>
              <a:t>and</a:t>
            </a:r>
            <a:r>
              <a:rPr lang="en-US" dirty="0"/>
              <a:t> every large ORF in</a:t>
            </a:r>
          </a:p>
          <a:p>
            <a:r>
              <a:rPr lang="en-US" dirty="0"/>
              <a:t>an annotation gap. </a:t>
            </a:r>
          </a:p>
        </p:txBody>
      </p:sp>
    </p:spTree>
    <p:extLst>
      <p:ext uri="{BB962C8B-B14F-4D97-AF65-F5344CB8AC3E}">
        <p14:creationId xmlns:p14="http://schemas.microsoft.com/office/powerpoint/2010/main" val="553453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12564</TotalTime>
  <Words>905</Words>
  <Application>Microsoft Macintosh PowerPoint</Application>
  <PresentationFormat>On-screen Show (16:9)</PresentationFormat>
  <Paragraphs>144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 Functions</vt:lpstr>
      <vt:lpstr>PowerPoint Presentation</vt:lpstr>
      <vt:lpstr>PowerPoint Presentation</vt:lpstr>
      <vt:lpstr>Structural genes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alignment tools and databases</vt:lpstr>
      <vt:lpstr>Functional Assignments with Alignment Tools</vt:lpstr>
      <vt:lpstr>Databases</vt:lpstr>
      <vt:lpstr>Databases, cont.</vt:lpstr>
      <vt:lpstr>Alignment tools</vt:lpstr>
      <vt:lpstr>PowerPoint Presentation</vt:lpstr>
      <vt:lpstr>PowerPoint Presentation</vt:lpstr>
      <vt:lpstr>Conserved Domain Database</vt:lpstr>
      <vt:lpstr>HHpred</vt:lpstr>
      <vt:lpstr>HHPred</vt:lpstr>
      <vt:lpstr>PowerPoint Presentation</vt:lpstr>
      <vt:lpstr>Synteny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Phage morphology and assembly</dc:title>
  <dc:creator>Welkin Pope</dc:creator>
  <cp:lastModifiedBy>Jacobs-Sera, Deborah</cp:lastModifiedBy>
  <cp:revision>70</cp:revision>
  <cp:lastPrinted>2014-01-21T13:07:05Z</cp:lastPrinted>
  <dcterms:created xsi:type="dcterms:W3CDTF">2014-01-21T13:04:46Z</dcterms:created>
  <dcterms:modified xsi:type="dcterms:W3CDTF">2020-12-10T01:38:34Z</dcterms:modified>
</cp:coreProperties>
</file>