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68" r:id="rId3"/>
    <p:sldId id="378" r:id="rId4"/>
    <p:sldId id="379" r:id="rId5"/>
    <p:sldId id="380" r:id="rId6"/>
    <p:sldId id="382" r:id="rId7"/>
    <p:sldId id="383" r:id="rId8"/>
    <p:sldId id="290" r:id="rId9"/>
    <p:sldId id="284" r:id="rId10"/>
    <p:sldId id="384" r:id="rId11"/>
    <p:sldId id="385" r:id="rId12"/>
    <p:sldId id="386" r:id="rId13"/>
    <p:sldId id="387" r:id="rId14"/>
    <p:sldId id="388" r:id="rId15"/>
    <p:sldId id="362" r:id="rId16"/>
    <p:sldId id="263" r:id="rId17"/>
    <p:sldId id="278" r:id="rId18"/>
    <p:sldId id="264" r:id="rId19"/>
    <p:sldId id="316" r:id="rId20"/>
    <p:sldId id="326" r:id="rId21"/>
    <p:sldId id="303" r:id="rId22"/>
    <p:sldId id="269" r:id="rId23"/>
    <p:sldId id="369" r:id="rId24"/>
    <p:sldId id="313" r:id="rId25"/>
    <p:sldId id="364" r:id="rId26"/>
    <p:sldId id="333" r:id="rId27"/>
    <p:sldId id="304" r:id="rId28"/>
    <p:sldId id="343" r:id="rId29"/>
    <p:sldId id="339" r:id="rId30"/>
    <p:sldId id="344" r:id="rId31"/>
    <p:sldId id="345" r:id="rId32"/>
    <p:sldId id="370" r:id="rId33"/>
    <p:sldId id="358" r:id="rId34"/>
    <p:sldId id="389" r:id="rId35"/>
    <p:sldId id="359" r:id="rId36"/>
    <p:sldId id="351" r:id="rId37"/>
    <p:sldId id="353" r:id="rId38"/>
    <p:sldId id="354" r:id="rId39"/>
    <p:sldId id="355" r:id="rId40"/>
    <p:sldId id="357" r:id="rId41"/>
    <p:sldId id="356" r:id="rId42"/>
    <p:sldId id="352" r:id="rId43"/>
    <p:sldId id="360" r:id="rId44"/>
    <p:sldId id="372" r:id="rId45"/>
    <p:sldId id="377"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B0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16" autoAdjust="0"/>
    <p:restoredTop sz="95227" autoAdjust="0"/>
  </p:normalViewPr>
  <p:slideViewPr>
    <p:cSldViewPr snapToObjects="1">
      <p:cViewPr varScale="1">
        <p:scale>
          <a:sx n="145" d="100"/>
          <a:sy n="145" d="100"/>
        </p:scale>
        <p:origin x="320"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CF90F-6595-F449-BCA2-81CE42FE2B16}" type="datetimeFigureOut">
              <a:rPr lang="en-US" smtClean="0"/>
              <a:pPr/>
              <a:t>6/14/20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9407C-7438-174F-B7EF-6B476C09AF48}" type="slidenum">
              <a:rPr lang="en-US" smtClean="0"/>
              <a:pPr/>
              <a:t>‹#›</a:t>
            </a:fld>
            <a:endParaRPr lang="en-US"/>
          </a:p>
        </p:txBody>
      </p:sp>
    </p:spTree>
    <p:extLst>
      <p:ext uri="{BB962C8B-B14F-4D97-AF65-F5344CB8AC3E}">
        <p14:creationId xmlns:p14="http://schemas.microsoft.com/office/powerpoint/2010/main" val="3502613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684 last </a:t>
            </a:r>
            <a:r>
              <a:rPr lang="en-US" dirty="0" err="1"/>
              <a:t>yeat</a:t>
            </a:r>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15</a:t>
            </a:fld>
            <a:endParaRPr lang="en-US"/>
          </a:p>
        </p:txBody>
      </p:sp>
    </p:spTree>
    <p:extLst>
      <p:ext uri="{BB962C8B-B14F-4D97-AF65-F5344CB8AC3E}">
        <p14:creationId xmlns:p14="http://schemas.microsoft.com/office/powerpoint/2010/main" val="46604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D7C03A-FA5D-8042-BF44-B8758CE7748A}" type="slidenum">
              <a:rPr lang="en-US">
                <a:latin typeface="Arial" charset="0"/>
              </a:rPr>
              <a:pPr/>
              <a:t>20</a:t>
            </a:fld>
            <a:endParaRPr lang="en-US">
              <a:latin typeface="Arial"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8524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i="1" dirty="0"/>
              <a:t>hidden Markov model</a:t>
            </a:r>
            <a:r>
              <a:rPr lang="en-US" dirty="0"/>
              <a:t> (HMM) is one in which you observe a sequence of emissions, but do not know the sequence of states the model went through to generate the emissions. Analyses of hidden Markov models seek to recover the sequence of states from the observed data. http://</a:t>
            </a:r>
            <a:r>
              <a:rPr lang="en-US" dirty="0" err="1"/>
              <a:t>www.mathworks.com</a:t>
            </a:r>
            <a:r>
              <a:rPr lang="en-US" dirty="0"/>
              <a:t>/help/stats/hidden-</a:t>
            </a:r>
            <a:r>
              <a:rPr lang="en-US" dirty="0" err="1"/>
              <a:t>markov</a:t>
            </a:r>
            <a:r>
              <a:rPr lang="en-US" dirty="0"/>
              <a:t>-models-</a:t>
            </a:r>
            <a:r>
              <a:rPr lang="en-US" dirty="0" err="1"/>
              <a:t>hmm.html</a:t>
            </a:r>
            <a:r>
              <a:rPr lang="en-US"/>
              <a:t> </a:t>
            </a:r>
            <a:endParaRPr lang="en-US" dirty="0"/>
          </a:p>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25</a:t>
            </a:fld>
            <a:endParaRPr lang="en-US"/>
          </a:p>
        </p:txBody>
      </p:sp>
    </p:spTree>
    <p:extLst>
      <p:ext uri="{BB962C8B-B14F-4D97-AF65-F5344CB8AC3E}">
        <p14:creationId xmlns:p14="http://schemas.microsoft.com/office/powerpoint/2010/main" val="402309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26</a:t>
            </a:fld>
            <a:endParaRPr lang="en-US"/>
          </a:p>
        </p:txBody>
      </p:sp>
    </p:spTree>
    <p:extLst>
      <p:ext uri="{BB962C8B-B14F-4D97-AF65-F5344CB8AC3E}">
        <p14:creationId xmlns:p14="http://schemas.microsoft.com/office/powerpoint/2010/main" val="231509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6/14/20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0F8511-E654-F140-BEF5-6C2A30C8F460}" type="datetimeFigureOut">
              <a:rPr lang="en-US" smtClean="0"/>
              <a:pPr/>
              <a:t>6/14/20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C3F42A-E7CD-8A43-BE1E-3FCB68A0F1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eaphagesbioinformatics.helpdocsonline.com/article-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Predicting Genes in </a:t>
            </a:r>
            <a:r>
              <a:rPr lang="en-US" dirty="0" err="1"/>
              <a:t>Actinobacteriophages</a:t>
            </a:r>
            <a:endParaRPr lang="en-US" dirty="0"/>
          </a:p>
        </p:txBody>
      </p:sp>
      <p:sp>
        <p:nvSpPr>
          <p:cNvPr id="3" name="Subtitle 2"/>
          <p:cNvSpPr>
            <a:spLocks noGrp="1"/>
          </p:cNvSpPr>
          <p:nvPr>
            <p:ph type="subTitle" idx="1"/>
          </p:nvPr>
        </p:nvSpPr>
        <p:spPr/>
        <p:txBody>
          <a:bodyPr>
            <a:normAutofit lnSpcReduction="10000"/>
          </a:bodyPr>
          <a:lstStyle/>
          <a:p>
            <a:r>
              <a:rPr lang="en-US" dirty="0"/>
              <a:t>2020 Bioinformatics Summer Training</a:t>
            </a:r>
          </a:p>
          <a:p>
            <a:r>
              <a:rPr lang="en-US" dirty="0"/>
              <a:t>SEA-PHAGES Cohort 13</a:t>
            </a:r>
          </a:p>
          <a:p>
            <a:r>
              <a:rPr lang="en-US" dirty="0"/>
              <a:t>Deborah Jacobs-Sera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make-believe, but rather putative</a:t>
            </a:r>
          </a:p>
        </p:txBody>
      </p:sp>
      <p:sp>
        <p:nvSpPr>
          <p:cNvPr id="3" name="Content Placeholder 2"/>
          <p:cNvSpPr>
            <a:spLocks noGrp="1"/>
          </p:cNvSpPr>
          <p:nvPr>
            <p:ph idx="1"/>
          </p:nvPr>
        </p:nvSpPr>
        <p:spPr/>
        <p:txBody>
          <a:bodyPr>
            <a:normAutofit fontScale="92500" lnSpcReduction="20000"/>
          </a:bodyPr>
          <a:lstStyle/>
          <a:p>
            <a:r>
              <a:rPr lang="en-US" dirty="0"/>
              <a:t>Glimmer and </a:t>
            </a:r>
            <a:r>
              <a:rPr lang="en-US" dirty="0" err="1"/>
              <a:t>GeneMark</a:t>
            </a:r>
            <a:r>
              <a:rPr lang="en-US" dirty="0"/>
              <a:t> are algorithms that predict coding potential by looking at 4-nucleotide patterns using Hidden Markov models.  They incorporate additional pieces to apprise start sites.  They do it differently enough that we use both.  Their literature claims &gt;95% accuracy.</a:t>
            </a:r>
          </a:p>
          <a:p>
            <a:r>
              <a:rPr lang="en-US" dirty="0"/>
              <a:t>Our basic tenants:</a:t>
            </a:r>
          </a:p>
          <a:p>
            <a:pPr lvl="1"/>
            <a:r>
              <a:rPr lang="en-US" dirty="0"/>
              <a:t>Each gene prediction can be thought of as a single bench experiment:  </a:t>
            </a:r>
          </a:p>
          <a:p>
            <a:pPr lvl="2"/>
            <a:r>
              <a:rPr lang="en-US" dirty="0"/>
              <a:t>make a claim, collect data, evaluate</a:t>
            </a:r>
          </a:p>
          <a:p>
            <a:pPr lvl="1"/>
            <a:r>
              <a:rPr lang="en-US" dirty="0"/>
              <a:t>The programs are fast, but not accurate enough</a:t>
            </a:r>
          </a:p>
          <a:p>
            <a:pPr lvl="1"/>
            <a:r>
              <a:rPr lang="en-US" dirty="0"/>
              <a:t>The programs won’t pick up a gene that is newly acquired from a source with a different coding pattern</a:t>
            </a:r>
          </a:p>
        </p:txBody>
      </p:sp>
    </p:spTree>
    <p:extLst>
      <p:ext uri="{BB962C8B-B14F-4D97-AF65-F5344CB8AC3E}">
        <p14:creationId xmlns:p14="http://schemas.microsoft.com/office/powerpoint/2010/main" val="114289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00150"/>
            <a:ext cx="8229600" cy="857250"/>
          </a:xfrm>
        </p:spPr>
        <p:txBody>
          <a:bodyPr>
            <a:normAutofit fontScale="90000"/>
          </a:bodyPr>
          <a:lstStyle/>
          <a:p>
            <a:r>
              <a:rPr lang="en-US" dirty="0"/>
              <a:t>Decision </a:t>
            </a:r>
            <a:r>
              <a:rPr lang="mr-IN" dirty="0"/>
              <a:t>–</a:t>
            </a:r>
            <a:r>
              <a:rPr lang="en-US" dirty="0"/>
              <a:t>making tress for Phage Genome annotations are found in the Bioinformatics Guide</a:t>
            </a:r>
          </a:p>
        </p:txBody>
      </p:sp>
      <p:sp>
        <p:nvSpPr>
          <p:cNvPr id="3" name="Content Placeholder 2"/>
          <p:cNvSpPr>
            <a:spLocks noGrp="1"/>
          </p:cNvSpPr>
          <p:nvPr>
            <p:ph idx="1"/>
          </p:nvPr>
        </p:nvSpPr>
        <p:spPr>
          <a:xfrm>
            <a:off x="342900" y="2495550"/>
            <a:ext cx="8458200" cy="914399"/>
          </a:xfrm>
        </p:spPr>
        <p:txBody>
          <a:bodyPr/>
          <a:lstStyle/>
          <a:p>
            <a:r>
              <a:rPr lang="en-US" dirty="0">
                <a:hlinkClick r:id="rId2"/>
              </a:rPr>
              <a:t>https://seaphagesbioinformatics.helpdocsonline.com/article-25</a:t>
            </a:r>
            <a:endParaRPr lang="en-US" dirty="0"/>
          </a:p>
          <a:p>
            <a:endParaRPr lang="en-US" dirty="0"/>
          </a:p>
        </p:txBody>
      </p:sp>
    </p:spTree>
    <p:extLst>
      <p:ext uri="{BB962C8B-B14F-4D97-AF65-F5344CB8AC3E}">
        <p14:creationId xmlns:p14="http://schemas.microsoft.com/office/powerpoint/2010/main" val="170430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85750"/>
            <a:ext cx="4572000" cy="4188014"/>
          </a:xfrm>
        </p:spPr>
      </p:pic>
    </p:spTree>
    <p:extLst>
      <p:ext uri="{BB962C8B-B14F-4D97-AF65-F5344CB8AC3E}">
        <p14:creationId xmlns:p14="http://schemas.microsoft.com/office/powerpoint/2010/main" val="171390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5750"/>
            <a:ext cx="5385424" cy="4618703"/>
          </a:xfrm>
          <a:prstGeom prst="rect">
            <a:avLst/>
          </a:prstGeom>
        </p:spPr>
      </p:pic>
    </p:spTree>
    <p:extLst>
      <p:ext uri="{BB962C8B-B14F-4D97-AF65-F5344CB8AC3E}">
        <p14:creationId xmlns:p14="http://schemas.microsoft.com/office/powerpoint/2010/main" val="134633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85750"/>
            <a:ext cx="4103191" cy="4383299"/>
          </a:xfrm>
        </p:spPr>
      </p:pic>
    </p:spTree>
    <p:extLst>
      <p:ext uri="{BB962C8B-B14F-4D97-AF65-F5344CB8AC3E}">
        <p14:creationId xmlns:p14="http://schemas.microsoft.com/office/powerpoint/2010/main" val="199010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6" y="275238"/>
            <a:ext cx="8430768" cy="800099"/>
          </a:xfrm>
        </p:spPr>
        <p:txBody>
          <a:bodyPr>
            <a:normAutofit/>
          </a:bodyPr>
          <a:lstStyle/>
          <a:p>
            <a:pPr marL="385763" indent="-385763" algn="ctr">
              <a:buNone/>
            </a:pPr>
            <a:r>
              <a:rPr lang="en-US" dirty="0"/>
              <a:t>How many phage genome sequences are in </a:t>
            </a:r>
            <a:r>
              <a:rPr lang="en-US" dirty="0" err="1"/>
              <a:t>GenBank</a:t>
            </a:r>
            <a:r>
              <a:rPr lang="en-US" dirty="0"/>
              <a:t>?</a:t>
            </a:r>
            <a:endParaRPr lang="en-US" sz="4500" dirty="0"/>
          </a:p>
          <a:p>
            <a:pPr marL="385763" indent="-385763" algn="ctr">
              <a:buNone/>
            </a:pPr>
            <a:endParaRPr lang="en-US" dirty="0"/>
          </a:p>
          <a:p>
            <a:pPr marL="385763" indent="-385763" algn="ctr">
              <a:buNone/>
            </a:pPr>
            <a:endParaRPr lang="en-US" dirty="0"/>
          </a:p>
        </p:txBody>
      </p:sp>
      <p:sp>
        <p:nvSpPr>
          <p:cNvPr id="5" name="Content Placeholder 2"/>
          <p:cNvSpPr txBox="1">
            <a:spLocks/>
          </p:cNvSpPr>
          <p:nvPr/>
        </p:nvSpPr>
        <p:spPr>
          <a:xfrm>
            <a:off x="257175" y="1593637"/>
            <a:ext cx="8629650" cy="102870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a:t>How many </a:t>
            </a:r>
            <a:r>
              <a:rPr lang="en-US" sz="2400" dirty="0" err="1"/>
              <a:t>actinobacteriophage</a:t>
            </a:r>
            <a:r>
              <a:rPr lang="en-US" sz="2400" dirty="0"/>
              <a:t> genomes are sequenced?</a:t>
            </a:r>
          </a:p>
          <a:p>
            <a:pPr marL="257175" indent="-257175" defTabSz="342900">
              <a:spcBef>
                <a:spcPct val="20000"/>
              </a:spcBef>
              <a:defRPr/>
            </a:pPr>
            <a:endParaRPr lang="en-US" sz="2400" dirty="0"/>
          </a:p>
        </p:txBody>
      </p:sp>
      <p:sp>
        <p:nvSpPr>
          <p:cNvPr id="6" name="TextBox 5"/>
          <p:cNvSpPr txBox="1"/>
          <p:nvPr/>
        </p:nvSpPr>
        <p:spPr>
          <a:xfrm>
            <a:off x="3571875" y="1991074"/>
            <a:ext cx="2000250" cy="830997"/>
          </a:xfrm>
          <a:prstGeom prst="rect">
            <a:avLst/>
          </a:prstGeom>
          <a:noFill/>
        </p:spPr>
        <p:txBody>
          <a:bodyPr wrap="square" rtlCol="0">
            <a:spAutoFit/>
          </a:bodyPr>
          <a:lstStyle/>
          <a:p>
            <a:pPr algn="ctr"/>
            <a:r>
              <a:rPr lang="en-US" sz="4800" dirty="0"/>
              <a:t>3400</a:t>
            </a:r>
          </a:p>
        </p:txBody>
      </p:sp>
      <p:sp>
        <p:nvSpPr>
          <p:cNvPr id="7" name="TextBox 6"/>
          <p:cNvSpPr txBox="1"/>
          <p:nvPr/>
        </p:nvSpPr>
        <p:spPr>
          <a:xfrm>
            <a:off x="3276600" y="684147"/>
            <a:ext cx="2800350" cy="830997"/>
          </a:xfrm>
          <a:prstGeom prst="rect">
            <a:avLst/>
          </a:prstGeom>
          <a:noFill/>
        </p:spPr>
        <p:txBody>
          <a:bodyPr wrap="square" rtlCol="0">
            <a:spAutoFit/>
          </a:bodyPr>
          <a:lstStyle/>
          <a:p>
            <a:r>
              <a:rPr lang="en-US" sz="4800"/>
              <a:t>thousands</a:t>
            </a:r>
            <a:endParaRPr lang="en-US" sz="4800" dirty="0">
              <a:solidFill>
                <a:srgbClr val="FF0000"/>
              </a:solidFill>
            </a:endParaRPr>
          </a:p>
        </p:txBody>
      </p:sp>
      <p:sp>
        <p:nvSpPr>
          <p:cNvPr id="8" name="Content Placeholder 2"/>
          <p:cNvSpPr txBox="1">
            <a:spLocks/>
          </p:cNvSpPr>
          <p:nvPr/>
        </p:nvSpPr>
        <p:spPr>
          <a:xfrm>
            <a:off x="819150" y="2743200"/>
            <a:ext cx="7505700" cy="66675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a:t>How many </a:t>
            </a:r>
            <a:r>
              <a:rPr lang="en-US" sz="2400" dirty="0" err="1"/>
              <a:t>actinobacteriophage</a:t>
            </a:r>
            <a:r>
              <a:rPr lang="en-US" sz="2400" dirty="0"/>
              <a:t> genomes are published?</a:t>
            </a:r>
          </a:p>
        </p:txBody>
      </p:sp>
      <p:sp>
        <p:nvSpPr>
          <p:cNvPr id="9" name="TextBox 8"/>
          <p:cNvSpPr txBox="1"/>
          <p:nvPr/>
        </p:nvSpPr>
        <p:spPr>
          <a:xfrm>
            <a:off x="3571875" y="3530813"/>
            <a:ext cx="2000250" cy="830997"/>
          </a:xfrm>
          <a:prstGeom prst="rect">
            <a:avLst/>
          </a:prstGeom>
          <a:noFill/>
        </p:spPr>
        <p:txBody>
          <a:bodyPr wrap="square" rtlCol="0">
            <a:spAutoFit/>
          </a:bodyPr>
          <a:lstStyle/>
          <a:p>
            <a:pPr algn="ctr"/>
            <a:r>
              <a:rPr lang="en-US" sz="4800" dirty="0"/>
              <a:t>3053</a:t>
            </a:r>
          </a:p>
        </p:txBody>
      </p:sp>
    </p:spTree>
    <p:extLst>
      <p:ext uri="{BB962C8B-B14F-4D97-AF65-F5344CB8AC3E}">
        <p14:creationId xmlns:p14="http://schemas.microsoft.com/office/powerpoint/2010/main" val="16102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p:bldP spid="7" grpId="0"/>
      <p:bldP spid="8" grpId="0" build="allAtOnce"/>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547985"/>
            <a:ext cx="8763000" cy="461665"/>
          </a:xfrm>
          <a:prstGeom prst="rect">
            <a:avLst/>
          </a:prstGeom>
          <a:noFill/>
        </p:spPr>
        <p:txBody>
          <a:bodyPr wrap="square" rtlCol="0">
            <a:spAutoFit/>
          </a:bodyPr>
          <a:lstStyle/>
          <a:p>
            <a:pPr marL="385763" indent="-385763" algn="ctr"/>
            <a:r>
              <a:rPr lang="en-US" sz="2400" dirty="0"/>
              <a:t>How many As, Cs, </a:t>
            </a:r>
            <a:r>
              <a:rPr lang="en-US" sz="2400" dirty="0" err="1"/>
              <a:t>Ts</a:t>
            </a:r>
            <a:r>
              <a:rPr lang="en-US" sz="2400" dirty="0"/>
              <a:t>, and </a:t>
            </a:r>
            <a:r>
              <a:rPr lang="en-US" sz="2400" dirty="0" err="1"/>
              <a:t>Gs</a:t>
            </a:r>
            <a:r>
              <a:rPr lang="en-US" sz="2400" dirty="0"/>
              <a:t> are in a </a:t>
            </a:r>
            <a:r>
              <a:rPr lang="en-US" sz="2400" dirty="0" err="1"/>
              <a:t>mycobacteriophage</a:t>
            </a:r>
            <a:r>
              <a:rPr lang="en-US" sz="2400" dirty="0"/>
              <a:t> genome?</a:t>
            </a:r>
          </a:p>
        </p:txBody>
      </p:sp>
      <p:sp>
        <p:nvSpPr>
          <p:cNvPr id="5" name="TextBox 4"/>
          <p:cNvSpPr txBox="1"/>
          <p:nvPr/>
        </p:nvSpPr>
        <p:spPr>
          <a:xfrm>
            <a:off x="1485900" y="1314450"/>
            <a:ext cx="6172200" cy="954107"/>
          </a:xfrm>
          <a:prstGeom prst="rect">
            <a:avLst/>
          </a:prstGeom>
          <a:noFill/>
        </p:spPr>
        <p:txBody>
          <a:bodyPr wrap="square" rtlCol="0">
            <a:spAutoFit/>
          </a:bodyPr>
          <a:lstStyle/>
          <a:p>
            <a:pPr algn="ctr"/>
            <a:r>
              <a:rPr lang="en-US" sz="2800" b="1" dirty="0"/>
              <a:t>On average: ~70,000 base-pairs</a:t>
            </a:r>
          </a:p>
          <a:p>
            <a:pPr algn="ctr"/>
            <a:r>
              <a:rPr lang="en-US" sz="2800" b="1" dirty="0"/>
              <a:t>Range</a:t>
            </a:r>
            <a:r>
              <a:rPr lang="en-US" sz="2800" b="1"/>
              <a:t>: ~14,000 </a:t>
            </a:r>
            <a:r>
              <a:rPr lang="en-US" sz="2800" b="1" dirty="0"/>
              <a:t>to </a:t>
            </a:r>
            <a:r>
              <a:rPr lang="en-US" sz="2800" b="1"/>
              <a:t>~192,000 </a:t>
            </a:r>
            <a:r>
              <a:rPr lang="en-US" sz="2800" b="1" dirty="0" err="1"/>
              <a:t>bp</a:t>
            </a:r>
            <a:endParaRPr lang="en-US" sz="2800" b="1" dirty="0"/>
          </a:p>
        </p:txBody>
      </p:sp>
      <p:sp>
        <p:nvSpPr>
          <p:cNvPr id="8" name="Title 1"/>
          <p:cNvSpPr>
            <a:spLocks noGrp="1"/>
          </p:cNvSpPr>
          <p:nvPr>
            <p:ph type="title"/>
          </p:nvPr>
        </p:nvSpPr>
        <p:spPr>
          <a:xfrm>
            <a:off x="1485900" y="2573357"/>
            <a:ext cx="6172200" cy="857250"/>
          </a:xfrm>
        </p:spPr>
        <p:txBody>
          <a:bodyPr>
            <a:normAutofit/>
          </a:bodyPr>
          <a:lstStyle/>
          <a:p>
            <a:r>
              <a:rPr lang="en-US" sz="2400" dirty="0"/>
              <a:t>What is the universal format for a sequence?</a:t>
            </a:r>
          </a:p>
        </p:txBody>
      </p:sp>
      <p:sp>
        <p:nvSpPr>
          <p:cNvPr id="9" name="Content Placeholder 2"/>
          <p:cNvSpPr>
            <a:spLocks noGrp="1"/>
          </p:cNvSpPr>
          <p:nvPr>
            <p:ph idx="1"/>
          </p:nvPr>
        </p:nvSpPr>
        <p:spPr>
          <a:xfrm>
            <a:off x="1485900" y="3430607"/>
            <a:ext cx="6172200" cy="685800"/>
          </a:xfrm>
        </p:spPr>
        <p:txBody>
          <a:bodyPr/>
          <a:lstStyle/>
          <a:p>
            <a:pPr algn="ctr">
              <a:buNone/>
            </a:pPr>
            <a:r>
              <a:rPr lang="en-US" dirty="0"/>
              <a:t>FASTA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9750" y="457200"/>
            <a:ext cx="5524500" cy="42195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400" dirty="0"/>
              <a:t>How do you make sense of the nucleotide sequence?</a:t>
            </a:r>
          </a:p>
        </p:txBody>
      </p:sp>
      <p:sp>
        <p:nvSpPr>
          <p:cNvPr id="3" name="Content Placeholder 2"/>
          <p:cNvSpPr>
            <a:spLocks noGrp="1"/>
          </p:cNvSpPr>
          <p:nvPr>
            <p:ph idx="1"/>
          </p:nvPr>
        </p:nvSpPr>
        <p:spPr>
          <a:xfrm>
            <a:off x="1485900" y="1085850"/>
            <a:ext cx="6172200" cy="800100"/>
          </a:xfrm>
        </p:spPr>
        <p:txBody>
          <a:bodyPr/>
          <a:lstStyle/>
          <a:p>
            <a:pPr algn="ctr">
              <a:buNone/>
            </a:pPr>
            <a:r>
              <a:rPr lang="en-US" dirty="0"/>
              <a:t>Convert to genes</a:t>
            </a:r>
          </a:p>
        </p:txBody>
      </p:sp>
      <p:sp>
        <p:nvSpPr>
          <p:cNvPr id="4" name="TextBox 3"/>
          <p:cNvSpPr txBox="1"/>
          <p:nvPr/>
        </p:nvSpPr>
        <p:spPr>
          <a:xfrm>
            <a:off x="1314450" y="2000251"/>
            <a:ext cx="6515100" cy="461665"/>
          </a:xfrm>
          <a:prstGeom prst="rect">
            <a:avLst/>
          </a:prstGeom>
          <a:noFill/>
        </p:spPr>
        <p:txBody>
          <a:bodyPr wrap="square" rtlCol="0">
            <a:spAutoFit/>
          </a:bodyPr>
          <a:lstStyle/>
          <a:p>
            <a:pPr algn="ctr"/>
            <a:r>
              <a:rPr lang="en-US" sz="2400" dirty="0"/>
              <a:t>How do you convert ATCGs to genes?</a:t>
            </a:r>
          </a:p>
        </p:txBody>
      </p:sp>
      <p:sp>
        <p:nvSpPr>
          <p:cNvPr id="6" name="TextBox 5"/>
          <p:cNvSpPr txBox="1"/>
          <p:nvPr/>
        </p:nvSpPr>
        <p:spPr>
          <a:xfrm>
            <a:off x="1628775" y="2654301"/>
            <a:ext cx="5886450" cy="1200329"/>
          </a:xfrm>
          <a:prstGeom prst="rect">
            <a:avLst/>
          </a:prstGeom>
          <a:noFill/>
        </p:spPr>
        <p:txBody>
          <a:bodyPr wrap="square" rtlCol="0">
            <a:spAutoFit/>
          </a:bodyPr>
          <a:lstStyle/>
          <a:p>
            <a:pPr algn="ctr"/>
            <a:r>
              <a:rPr lang="en-US" sz="2400" dirty="0" err="1"/>
              <a:t>Codons</a:t>
            </a:r>
            <a:r>
              <a:rPr lang="en-US" sz="2400" dirty="0"/>
              <a:t> </a:t>
            </a:r>
          </a:p>
          <a:p>
            <a:pPr algn="ctr"/>
            <a:r>
              <a:rPr lang="en-US" sz="2400" dirty="0"/>
              <a:t>Code for Amino Acids, Starts, Stops</a:t>
            </a:r>
            <a:endParaRPr lang="en-US" sz="36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05979"/>
            <a:ext cx="4286250" cy="857250"/>
          </a:xfrm>
        </p:spPr>
        <p:txBody>
          <a:bodyPr/>
          <a:lstStyle/>
          <a:p>
            <a:pPr algn="l"/>
            <a:r>
              <a:rPr lang="en-US" dirty="0"/>
              <a:t>		</a:t>
            </a:r>
          </a:p>
        </p:txBody>
      </p:sp>
      <p:sp>
        <p:nvSpPr>
          <p:cNvPr id="3" name="Content Placeholder 2"/>
          <p:cNvSpPr>
            <a:spLocks noGrp="1"/>
          </p:cNvSpPr>
          <p:nvPr>
            <p:ph idx="1"/>
          </p:nvPr>
        </p:nvSpPr>
        <p:spPr>
          <a:xfrm>
            <a:off x="2971800" y="235603"/>
            <a:ext cx="5029200" cy="4622147"/>
          </a:xfrm>
        </p:spPr>
        <p:txBody>
          <a:bodyPr/>
          <a:lstStyle/>
          <a:p>
            <a:r>
              <a:rPr lang="en-US" dirty="0"/>
              <a:t>Phages use </a:t>
            </a:r>
            <a:r>
              <a:rPr lang="en-US"/>
              <a:t>the Bacterial and </a:t>
            </a:r>
            <a:r>
              <a:rPr lang="en-US" dirty="0"/>
              <a:t>Plant Plastid code (NCBI:  Table 11)</a:t>
            </a:r>
          </a:p>
          <a:p>
            <a:r>
              <a:rPr lang="en-US" dirty="0"/>
              <a:t>3 starts</a:t>
            </a:r>
          </a:p>
          <a:p>
            <a:pPr lvl="2">
              <a:buFont typeface="Courier New"/>
              <a:buChar char="o"/>
            </a:pPr>
            <a:r>
              <a:rPr lang="en-US" sz="2400" dirty="0"/>
              <a:t> ATG   (methionine)</a:t>
            </a:r>
          </a:p>
          <a:p>
            <a:pPr lvl="2">
              <a:buFont typeface="Courier New"/>
              <a:buChar char="o"/>
            </a:pPr>
            <a:r>
              <a:rPr lang="en-US" sz="2400" dirty="0"/>
              <a:t> GTG  (valine)</a:t>
            </a:r>
          </a:p>
          <a:p>
            <a:pPr lvl="2">
              <a:buFont typeface="Courier New"/>
              <a:buChar char="o"/>
            </a:pPr>
            <a:r>
              <a:rPr lang="en-US" sz="2400" dirty="0"/>
              <a:t> TTG   (leucine)</a:t>
            </a:r>
          </a:p>
          <a:p>
            <a:pPr lvl="3">
              <a:buFont typeface="Arial"/>
              <a:buChar char="•"/>
            </a:pPr>
            <a:r>
              <a:rPr lang="en-US" sz="2400" dirty="0"/>
              <a:t>3 stops (TAA, TAG, TGA)</a:t>
            </a:r>
          </a:p>
          <a:p>
            <a:pPr lvl="3">
              <a:buFont typeface="Arial"/>
              <a:buChar char="•"/>
            </a:pPr>
            <a:r>
              <a:rPr lang="en-US" sz="2400" dirty="0"/>
              <a:t>Space in-between:  Open Reading Frame -- ORF</a:t>
            </a:r>
          </a:p>
        </p:txBody>
      </p:sp>
      <p:pic>
        <p:nvPicPr>
          <p:cNvPr id="4" name="Picture 3"/>
          <p:cNvPicPr>
            <a:picLocks noChangeAspect="1"/>
          </p:cNvPicPr>
          <p:nvPr/>
        </p:nvPicPr>
        <p:blipFill>
          <a:blip r:embed="rId2"/>
          <a:stretch>
            <a:fillRect/>
          </a:stretch>
        </p:blipFill>
        <p:spPr>
          <a:xfrm rot="16200000">
            <a:off x="1243977" y="572463"/>
            <a:ext cx="1726861" cy="1357313"/>
          </a:xfrm>
          <a:prstGeom prst="rect">
            <a:avLst/>
          </a:prstGeom>
        </p:spPr>
      </p:pic>
      <p:sp>
        <p:nvSpPr>
          <p:cNvPr id="5" name="TextBox 4"/>
          <p:cNvSpPr txBox="1"/>
          <p:nvPr/>
        </p:nvSpPr>
        <p:spPr>
          <a:xfrm>
            <a:off x="1428751" y="2135401"/>
            <a:ext cx="1357313" cy="230832"/>
          </a:xfrm>
          <a:prstGeom prst="rect">
            <a:avLst/>
          </a:prstGeom>
          <a:noFill/>
        </p:spPr>
        <p:txBody>
          <a:bodyPr wrap="square" rtlCol="0">
            <a:spAutoFit/>
          </a:bodyPr>
          <a:lstStyle/>
          <a:p>
            <a:r>
              <a:rPr lang="en-US" sz="900" dirty="0" err="1"/>
              <a:t>www.cen.ulaval.ca</a:t>
            </a:r>
            <a:endParaRPr lang="en-US" sz="900" dirty="0"/>
          </a:p>
        </p:txBody>
      </p:sp>
      <p:pic>
        <p:nvPicPr>
          <p:cNvPr id="6" name="Picture 5" descr="Codons_aminoacids_table.jpg"/>
          <p:cNvPicPr>
            <a:picLocks noChangeAspect="1"/>
          </p:cNvPicPr>
          <p:nvPr/>
        </p:nvPicPr>
        <p:blipFill>
          <a:blip r:embed="rId3"/>
          <a:stretch>
            <a:fillRect/>
          </a:stretch>
        </p:blipFill>
        <p:spPr>
          <a:xfrm>
            <a:off x="1371600" y="2628900"/>
            <a:ext cx="2343150" cy="22794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0" y="285750"/>
            <a:ext cx="3543300" cy="85725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Context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755" y="171451"/>
            <a:ext cx="2740491" cy="4766072"/>
          </a:xfrm>
        </p:spPr>
      </p:pic>
      <p:sp>
        <p:nvSpPr>
          <p:cNvPr id="4" name="TextBox 3"/>
          <p:cNvSpPr txBox="1"/>
          <p:nvPr/>
        </p:nvSpPr>
        <p:spPr>
          <a:xfrm>
            <a:off x="1428750" y="1885951"/>
            <a:ext cx="5772150" cy="1015663"/>
          </a:xfrm>
          <a:prstGeom prst="rect">
            <a:avLst/>
          </a:prstGeom>
          <a:noFill/>
        </p:spPr>
        <p:txBody>
          <a:bodyPr wrap="square" rtlCol="0">
            <a:spAutoFit/>
          </a:bodyPr>
          <a:lstStyle/>
          <a:p>
            <a:pPr algn="ctr"/>
            <a:r>
              <a:rPr lang="en-US" sz="3000" dirty="0">
                <a:solidFill>
                  <a:schemeClr val="accent1">
                    <a:lumMod val="75000"/>
                  </a:schemeClr>
                </a:solidFill>
              </a:rPr>
              <a:t>What are they?</a:t>
            </a:r>
          </a:p>
          <a:p>
            <a:pPr algn="ctr"/>
            <a:r>
              <a:rPr lang="en-US" sz="3000" dirty="0">
                <a:solidFill>
                  <a:schemeClr val="accent1">
                    <a:lumMod val="75000"/>
                  </a:schemeClr>
                </a:solidFill>
              </a:rPr>
              <a:t>How did they get to be that way?</a:t>
            </a:r>
          </a:p>
        </p:txBody>
      </p:sp>
      <p:sp>
        <p:nvSpPr>
          <p:cNvPr id="3" name="TextBox 2"/>
          <p:cNvSpPr txBox="1"/>
          <p:nvPr/>
        </p:nvSpPr>
        <p:spPr>
          <a:xfrm>
            <a:off x="2362200" y="3388307"/>
            <a:ext cx="4191000" cy="369332"/>
          </a:xfrm>
          <a:prstGeom prst="rect">
            <a:avLst/>
          </a:prstGeom>
          <a:noFill/>
        </p:spPr>
        <p:txBody>
          <a:bodyPr wrap="square" rtlCol="0">
            <a:spAutoFit/>
          </a:bodyPr>
          <a:lstStyle/>
          <a:p>
            <a:r>
              <a:rPr lang="en-US" dirty="0">
                <a:solidFill>
                  <a:srgbClr val="005493"/>
                </a:solidFill>
              </a:rPr>
              <a:t>How can we use them to help others?</a:t>
            </a:r>
          </a:p>
        </p:txBody>
      </p:sp>
    </p:spTree>
    <p:extLst>
      <p:ext uri="{BB962C8B-B14F-4D97-AF65-F5344CB8AC3E}">
        <p14:creationId xmlns:p14="http://schemas.microsoft.com/office/powerpoint/2010/main" val="255764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657350" y="1143000"/>
            <a:ext cx="5829300" cy="742950"/>
          </a:xfrm>
        </p:spPr>
        <p:txBody>
          <a:bodyPr/>
          <a:lstStyle/>
          <a:p>
            <a:pPr eaLnBrk="1" hangingPunct="1">
              <a:lnSpc>
                <a:spcPct val="90000"/>
              </a:lnSpc>
              <a:buFontTx/>
              <a:buNone/>
            </a:pPr>
            <a:r>
              <a:rPr lang="en-US" sz="3300"/>
              <a:t>ATGGACCTCTCGCCC</a:t>
            </a:r>
          </a:p>
          <a:p>
            <a:pPr eaLnBrk="1" hangingPunct="1">
              <a:lnSpc>
                <a:spcPct val="90000"/>
              </a:lnSpc>
              <a:buFontTx/>
              <a:buNone/>
            </a:pPr>
            <a:endParaRPr lang="en-US" sz="1350"/>
          </a:p>
        </p:txBody>
      </p:sp>
      <p:sp>
        <p:nvSpPr>
          <p:cNvPr id="88071" name="Text Box 7"/>
          <p:cNvSpPr txBox="1">
            <a:spLocks noChangeArrowheads="1"/>
          </p:cNvSpPr>
          <p:nvPr/>
        </p:nvSpPr>
        <p:spPr bwMode="auto">
          <a:xfrm>
            <a:off x="1657350" y="1828801"/>
            <a:ext cx="4823949" cy="507831"/>
          </a:xfrm>
          <a:prstGeom prst="rect">
            <a:avLst/>
          </a:prstGeom>
          <a:noFill/>
          <a:ln w="9525">
            <a:noFill/>
            <a:miter lim="800000"/>
            <a:headEnd/>
            <a:tailEnd/>
          </a:ln>
        </p:spPr>
        <p:txBody>
          <a:bodyPr wrap="none">
            <a:prstTxWarp prst="textNoShape">
              <a:avLst/>
            </a:prstTxWarp>
            <a:spAutoFit/>
          </a:bodyPr>
          <a:lstStyle/>
          <a:p>
            <a:r>
              <a:rPr lang="en-US" sz="2700"/>
              <a:t>ATG     GAC      CTC      TCG     CCC</a:t>
            </a:r>
            <a:r>
              <a:rPr lang="en-US" sz="1350"/>
              <a:t>   </a:t>
            </a:r>
          </a:p>
        </p:txBody>
      </p:sp>
      <p:sp>
        <p:nvSpPr>
          <p:cNvPr id="88072" name="Text Box 8"/>
          <p:cNvSpPr txBox="1">
            <a:spLocks noChangeArrowheads="1"/>
          </p:cNvSpPr>
          <p:nvPr/>
        </p:nvSpPr>
        <p:spPr bwMode="auto">
          <a:xfrm>
            <a:off x="1919288" y="2457451"/>
            <a:ext cx="4029116" cy="507831"/>
          </a:xfrm>
          <a:prstGeom prst="rect">
            <a:avLst/>
          </a:prstGeom>
          <a:noFill/>
          <a:ln w="9525">
            <a:noFill/>
            <a:miter lim="800000"/>
            <a:headEnd/>
            <a:tailEnd/>
          </a:ln>
        </p:spPr>
        <p:txBody>
          <a:bodyPr wrap="none">
            <a:prstTxWarp prst="textNoShape">
              <a:avLst/>
            </a:prstTxWarp>
            <a:spAutoFit/>
          </a:bodyPr>
          <a:lstStyle/>
          <a:p>
            <a:r>
              <a:rPr lang="en-US" sz="2700"/>
              <a:t>TGG    ACC    TCT    CGC    ….</a:t>
            </a:r>
          </a:p>
        </p:txBody>
      </p:sp>
      <p:sp>
        <p:nvSpPr>
          <p:cNvPr id="88073" name="Text Box 9"/>
          <p:cNvSpPr txBox="1">
            <a:spLocks noChangeArrowheads="1"/>
          </p:cNvSpPr>
          <p:nvPr/>
        </p:nvSpPr>
        <p:spPr bwMode="auto">
          <a:xfrm>
            <a:off x="2166938" y="3028951"/>
            <a:ext cx="4061433" cy="507831"/>
          </a:xfrm>
          <a:prstGeom prst="rect">
            <a:avLst/>
          </a:prstGeom>
          <a:noFill/>
          <a:ln w="9525">
            <a:noFill/>
            <a:miter lim="800000"/>
            <a:headEnd/>
            <a:tailEnd/>
          </a:ln>
        </p:spPr>
        <p:txBody>
          <a:bodyPr wrap="none">
            <a:prstTxWarp prst="textNoShape">
              <a:avLst/>
            </a:prstTxWarp>
            <a:spAutoFit/>
          </a:bodyPr>
          <a:lstStyle/>
          <a:p>
            <a:r>
              <a:rPr lang="en-US" sz="2700"/>
              <a:t>GGA    CCT    CTC    GCC    ….</a:t>
            </a:r>
          </a:p>
        </p:txBody>
      </p:sp>
      <p:sp>
        <p:nvSpPr>
          <p:cNvPr id="88074" name="Text Box 10"/>
          <p:cNvSpPr txBox="1">
            <a:spLocks noChangeArrowheads="1"/>
          </p:cNvSpPr>
          <p:nvPr/>
        </p:nvSpPr>
        <p:spPr bwMode="auto">
          <a:xfrm>
            <a:off x="1531144" y="3858817"/>
            <a:ext cx="5326843" cy="646331"/>
          </a:xfrm>
          <a:prstGeom prst="rect">
            <a:avLst/>
          </a:prstGeom>
          <a:noFill/>
          <a:ln w="9525">
            <a:noFill/>
            <a:miter lim="800000"/>
            <a:headEnd/>
            <a:tailEnd/>
          </a:ln>
        </p:spPr>
        <p:txBody>
          <a:bodyPr wrap="none">
            <a:prstTxWarp prst="textNoShape">
              <a:avLst/>
            </a:prstTxWarp>
            <a:spAutoFit/>
          </a:bodyPr>
          <a:lstStyle/>
          <a:p>
            <a:r>
              <a:rPr lang="en-US"/>
              <a:t>If there are 3 choices (frames) in the forward direction,</a:t>
            </a:r>
          </a:p>
          <a:p>
            <a:r>
              <a:rPr lang="en-US"/>
              <a:t>how many are in the reverse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wipe(up)">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Effect transition="in" filter="wipe(up)">
                                      <p:cBhvr>
                                        <p:cTn id="12" dur="500"/>
                                        <p:tgtEl>
                                          <p:spTgt spid="880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8073"/>
                                        </p:tgtEl>
                                        <p:attrNameLst>
                                          <p:attrName>style.visibility</p:attrName>
                                        </p:attrNameLst>
                                      </p:cBhvr>
                                      <p:to>
                                        <p:strVal val="visible"/>
                                      </p:to>
                                    </p:set>
                                    <p:animEffect transition="in" filter="wipe(up)">
                                      <p:cBhvr>
                                        <p:cTn id="17" dur="500"/>
                                        <p:tgtEl>
                                          <p:spTgt spid="880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dissolve">
                                      <p:cBhvr>
                                        <p:cTn id="22"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14350"/>
            <a:ext cx="6172200" cy="857250"/>
          </a:xfrm>
        </p:spPr>
        <p:txBody>
          <a:bodyPr>
            <a:normAutofit fontScale="90000"/>
          </a:bodyPr>
          <a:lstStyle/>
          <a:p>
            <a:pPr algn="l"/>
            <a:r>
              <a:rPr lang="en-US" dirty="0"/>
              <a:t>Six-Frame</a:t>
            </a:r>
            <a:br>
              <a:rPr lang="en-US" dirty="0"/>
            </a:br>
            <a:r>
              <a:rPr lang="en-US" dirty="0"/>
              <a:t>Translations</a:t>
            </a:r>
          </a:p>
        </p:txBody>
      </p:sp>
      <p:pic>
        <p:nvPicPr>
          <p:cNvPr id="3" name="Picture 2"/>
          <p:cNvPicPr>
            <a:picLocks noChangeAspect="1"/>
          </p:cNvPicPr>
          <p:nvPr/>
        </p:nvPicPr>
        <p:blipFill>
          <a:blip r:embed="rId2"/>
          <a:stretch>
            <a:fillRect/>
          </a:stretch>
        </p:blipFill>
        <p:spPr>
          <a:xfrm>
            <a:off x="3429000" y="0"/>
            <a:ext cx="4297033"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38150"/>
            <a:ext cx="8331640" cy="600164"/>
          </a:xfrm>
          <a:prstGeom prst="rect">
            <a:avLst/>
          </a:prstGeom>
          <a:noFill/>
        </p:spPr>
        <p:txBody>
          <a:bodyPr wrap="none" rtlCol="0">
            <a:spAutoFit/>
          </a:bodyPr>
          <a:lstStyle/>
          <a:p>
            <a:pPr marL="385763" indent="-385763"/>
            <a:r>
              <a:rPr lang="en-US" sz="3300" dirty="0"/>
              <a:t>Features found in </a:t>
            </a:r>
            <a:r>
              <a:rPr lang="en-US" sz="3300" dirty="0" err="1"/>
              <a:t>mycobacteriophage</a:t>
            </a:r>
            <a:r>
              <a:rPr lang="en-US" sz="3300" dirty="0"/>
              <a:t> genomes</a:t>
            </a:r>
          </a:p>
        </p:txBody>
      </p:sp>
      <p:sp>
        <p:nvSpPr>
          <p:cNvPr id="5" name="TextBox 4"/>
          <p:cNvSpPr txBox="1"/>
          <p:nvPr/>
        </p:nvSpPr>
        <p:spPr>
          <a:xfrm>
            <a:off x="1600200" y="1200150"/>
            <a:ext cx="3429000" cy="2677656"/>
          </a:xfrm>
          <a:prstGeom prst="rect">
            <a:avLst/>
          </a:prstGeom>
          <a:noFill/>
        </p:spPr>
        <p:txBody>
          <a:bodyPr wrap="square" rtlCol="0">
            <a:spAutoFit/>
          </a:bodyPr>
          <a:lstStyle/>
          <a:p>
            <a:pPr>
              <a:buFont typeface="Arial"/>
              <a:buChar char="•"/>
            </a:pPr>
            <a:r>
              <a:rPr lang="en-US" sz="2400" dirty="0"/>
              <a:t>  protein coding genes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tRNAs</a:t>
            </a:r>
            <a:r>
              <a:rPr lang="en-US" sz="2400" dirty="0"/>
              <a:t>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tmRNAs</a:t>
            </a:r>
            <a:endParaRPr lang="en-US" sz="2400" dirty="0"/>
          </a:p>
          <a:p>
            <a:pPr>
              <a:buFont typeface="Arial"/>
              <a:buChar char="•"/>
            </a:pPr>
            <a:r>
              <a:rPr lang="en-US" sz="2400" dirty="0"/>
              <a:t>  </a:t>
            </a:r>
            <a:r>
              <a:rPr lang="en-US" sz="2400" dirty="0" err="1"/>
              <a:t>AttP</a:t>
            </a:r>
            <a:r>
              <a:rPr lang="en-US" sz="2400" dirty="0"/>
              <a:t> sites</a:t>
            </a:r>
          </a:p>
          <a:p>
            <a:pPr>
              <a:buFont typeface="Arial"/>
              <a:buChar char="•"/>
            </a:pPr>
            <a:r>
              <a:rPr lang="en-US" sz="2400" dirty="0"/>
              <a:t>  Terminators</a:t>
            </a:r>
          </a:p>
          <a:p>
            <a:pPr>
              <a:buFont typeface="Arial"/>
              <a:buChar char="•"/>
            </a:pPr>
            <a:r>
              <a:rPr lang="en-US" sz="2400" dirty="0"/>
              <a:t>  Frame shifts  </a:t>
            </a:r>
            <a:r>
              <a:rPr lang="en-US" sz="2400" dirty="0">
                <a:latin typeface="Zapf Dingbats"/>
                <a:ea typeface="Zapf Dingbats"/>
                <a:cs typeface="Zapf Dingbats"/>
              </a:rPr>
              <a:t>✓</a:t>
            </a:r>
            <a:endParaRPr lang="en-US" sz="2400" dirty="0"/>
          </a:p>
          <a:p>
            <a:pPr>
              <a:buFont typeface="Arial"/>
              <a:buChar cha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t>Gene Evaluations</a:t>
            </a:r>
          </a:p>
        </p:txBody>
      </p:sp>
      <p:sp>
        <p:nvSpPr>
          <p:cNvPr id="3" name="Content Placeholder 2"/>
          <p:cNvSpPr>
            <a:spLocks noGrp="1"/>
          </p:cNvSpPr>
          <p:nvPr>
            <p:ph idx="1"/>
          </p:nvPr>
        </p:nvSpPr>
        <p:spPr>
          <a:xfrm>
            <a:off x="1066800" y="1092947"/>
            <a:ext cx="8229600" cy="3394472"/>
          </a:xfrm>
        </p:spPr>
        <p:txBody>
          <a:bodyPr>
            <a:normAutofit/>
          </a:bodyPr>
          <a:lstStyle/>
          <a:p>
            <a:pPr marL="0" indent="0">
              <a:buNone/>
            </a:pPr>
            <a:r>
              <a:rPr lang="en-US" sz="3000" dirty="0"/>
              <a:t>For each feature we have 3 questions</a:t>
            </a:r>
          </a:p>
          <a:p>
            <a:r>
              <a:rPr lang="en-US" sz="3000" dirty="0"/>
              <a:t>Is it a gene?</a:t>
            </a:r>
          </a:p>
          <a:p>
            <a:r>
              <a:rPr lang="en-US" sz="3000" dirty="0"/>
              <a:t>What is its start?</a:t>
            </a:r>
          </a:p>
          <a:p>
            <a:r>
              <a:rPr lang="en-US" sz="3000" dirty="0"/>
              <a:t>What is its function?</a:t>
            </a:r>
          </a:p>
        </p:txBody>
      </p:sp>
    </p:spTree>
    <p:extLst>
      <p:ext uri="{BB962C8B-B14F-4D97-AF65-F5344CB8AC3E}">
        <p14:creationId xmlns:p14="http://schemas.microsoft.com/office/powerpoint/2010/main" val="148047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382000" cy="3394472"/>
          </a:xfrm>
        </p:spPr>
        <p:txBody>
          <a:bodyPr>
            <a:normAutofit fontScale="85000" lnSpcReduction="10000"/>
          </a:bodyPr>
          <a:lstStyle/>
          <a:p>
            <a:r>
              <a:rPr lang="en-US" dirty="0"/>
              <a:t>We are always looking for the </a:t>
            </a:r>
            <a:r>
              <a:rPr lang="en-US" b="1" dirty="0"/>
              <a:t>supporting data.</a:t>
            </a:r>
          </a:p>
          <a:p>
            <a:r>
              <a:rPr lang="en-US" dirty="0"/>
              <a:t>We ask 3 questions:  Is it a gene?, what is its start?  What is its function?</a:t>
            </a:r>
          </a:p>
          <a:p>
            <a:r>
              <a:rPr lang="en-US" dirty="0"/>
              <a:t>We use 2 programs, Glimmer and </a:t>
            </a:r>
            <a:r>
              <a:rPr lang="en-US" dirty="0" err="1"/>
              <a:t>GeneMark</a:t>
            </a:r>
            <a:r>
              <a:rPr lang="en-US" dirty="0"/>
              <a:t>, to identify coding potential.</a:t>
            </a:r>
          </a:p>
          <a:p>
            <a:r>
              <a:rPr lang="en-US" dirty="0"/>
              <a:t>We use </a:t>
            </a:r>
            <a:r>
              <a:rPr lang="en-US" dirty="0" err="1"/>
              <a:t>Phamerator</a:t>
            </a:r>
            <a:r>
              <a:rPr lang="en-US" dirty="0"/>
              <a:t> output for a visual representation of gene and nucleotide similarity.</a:t>
            </a:r>
          </a:p>
          <a:p>
            <a:r>
              <a:rPr lang="en-US" dirty="0"/>
              <a:t>We use the guiding principles to remind of us all of the parameters.</a:t>
            </a:r>
          </a:p>
          <a:p>
            <a:r>
              <a:rPr lang="en-US" dirty="0"/>
              <a:t>As we evaluate, we can:</a:t>
            </a:r>
          </a:p>
          <a:p>
            <a:pPr lvl="1"/>
            <a:r>
              <a:rPr lang="en-US" dirty="0"/>
              <a:t>Add a gene</a:t>
            </a:r>
          </a:p>
          <a:p>
            <a:pPr lvl="1"/>
            <a:r>
              <a:rPr lang="en-US" dirty="0"/>
              <a:t>Delete a gene</a:t>
            </a:r>
          </a:p>
          <a:p>
            <a:pPr lvl="1"/>
            <a:r>
              <a:rPr lang="en-US" dirty="0"/>
              <a:t>Change a gene start</a:t>
            </a:r>
          </a:p>
        </p:txBody>
      </p:sp>
      <p:sp>
        <p:nvSpPr>
          <p:cNvPr id="5" name="Title 1"/>
          <p:cNvSpPr txBox="1">
            <a:spLocks/>
          </p:cNvSpPr>
          <p:nvPr/>
        </p:nvSpPr>
        <p:spPr>
          <a:xfrm>
            <a:off x="609600" y="358379"/>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4500"/>
              <a:t>Gene Evaluations</a:t>
            </a:r>
            <a:endParaRPr lang="en-US" sz="4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50032"/>
            <a:ext cx="6343650" cy="950118"/>
          </a:xfrm>
        </p:spPr>
        <p:txBody>
          <a:bodyPr>
            <a:noAutofit/>
          </a:bodyPr>
          <a:lstStyle/>
          <a:p>
            <a:r>
              <a:rPr lang="en-US" sz="3000" b="1" dirty="0"/>
              <a:t>Supporting Data #1:  Coding Potential</a:t>
            </a:r>
            <a:br>
              <a:rPr lang="en-US" b="1" dirty="0"/>
            </a:br>
            <a:r>
              <a:rPr lang="en-US" b="1" dirty="0"/>
              <a:t>Glimmer and </a:t>
            </a:r>
            <a:r>
              <a:rPr lang="en-US" b="1" dirty="0" err="1"/>
              <a:t>GeneMark</a:t>
            </a:r>
            <a:endParaRPr lang="en-US" b="1" dirty="0"/>
          </a:p>
        </p:txBody>
      </p:sp>
      <p:sp>
        <p:nvSpPr>
          <p:cNvPr id="3" name="Content Placeholder 2"/>
          <p:cNvSpPr>
            <a:spLocks noGrp="1"/>
          </p:cNvSpPr>
          <p:nvPr>
            <p:ph idx="1"/>
          </p:nvPr>
        </p:nvSpPr>
        <p:spPr>
          <a:xfrm>
            <a:off x="1495425" y="1600200"/>
            <a:ext cx="6343650" cy="2914650"/>
          </a:xfrm>
        </p:spPr>
        <p:txBody>
          <a:bodyPr>
            <a:normAutofit/>
          </a:bodyPr>
          <a:lstStyle/>
          <a:p>
            <a:r>
              <a:rPr lang="en-US" sz="2625" dirty="0"/>
              <a:t>Uses Hidden Markov Models to identify coding potential</a:t>
            </a:r>
          </a:p>
          <a:p>
            <a:r>
              <a:rPr lang="en-US" sz="2625" dirty="0"/>
              <a:t>Uses </a:t>
            </a:r>
            <a:r>
              <a:rPr lang="en-US" sz="2625" b="1" dirty="0"/>
              <a:t>a sample </a:t>
            </a:r>
            <a:r>
              <a:rPr lang="en-US" sz="2625" dirty="0"/>
              <a:t>of the genome</a:t>
            </a:r>
          </a:p>
          <a:p>
            <a:r>
              <a:rPr lang="en-US" sz="2625" dirty="0"/>
              <a:t>Identifies longest ORFS in that sample</a:t>
            </a:r>
          </a:p>
          <a:p>
            <a:r>
              <a:rPr lang="en-US" sz="2625" dirty="0"/>
              <a:t>Calculates patterns in the nucleotides:  </a:t>
            </a:r>
          </a:p>
          <a:p>
            <a:pPr marL="642938" lvl="2" indent="0">
              <a:buNone/>
            </a:pPr>
            <a:r>
              <a:rPr lang="en-US" sz="2625" dirty="0"/>
              <a:t>2 at a time, </a:t>
            </a:r>
            <a:r>
              <a:rPr lang="en-US" sz="2625" u="sng" dirty="0"/>
              <a:t>4 at a time</a:t>
            </a:r>
          </a:p>
        </p:txBody>
      </p:sp>
    </p:spTree>
    <p:extLst>
      <p:ext uri="{BB962C8B-B14F-4D97-AF65-F5344CB8AC3E}">
        <p14:creationId xmlns:p14="http://schemas.microsoft.com/office/powerpoint/2010/main" val="244668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00250" y="3424017"/>
            <a:ext cx="4929188" cy="1719484"/>
          </a:xfrm>
          <a:prstGeom prst="rect">
            <a:avLst/>
          </a:prstGeom>
        </p:spPr>
      </p:pic>
      <p:pic>
        <p:nvPicPr>
          <p:cNvPr id="3" name="Picture 2"/>
          <p:cNvPicPr>
            <a:picLocks noChangeAspect="1"/>
          </p:cNvPicPr>
          <p:nvPr/>
        </p:nvPicPr>
        <p:blipFill>
          <a:blip r:embed="rId4"/>
          <a:stretch>
            <a:fillRect/>
          </a:stretch>
        </p:blipFill>
        <p:spPr>
          <a:xfrm>
            <a:off x="2000250" y="147977"/>
            <a:ext cx="3833813" cy="3247465"/>
          </a:xfrm>
          <a:prstGeom prst="rect">
            <a:avLst/>
          </a:prstGeom>
        </p:spPr>
      </p:pic>
      <p:sp>
        <p:nvSpPr>
          <p:cNvPr id="4" name="TextBox 3"/>
          <p:cNvSpPr txBox="1"/>
          <p:nvPr/>
        </p:nvSpPr>
        <p:spPr>
          <a:xfrm>
            <a:off x="5772150" y="800100"/>
            <a:ext cx="1828800" cy="461665"/>
          </a:xfrm>
          <a:prstGeom prst="rect">
            <a:avLst/>
          </a:prstGeom>
          <a:noFill/>
        </p:spPr>
        <p:txBody>
          <a:bodyPr wrap="square" rtlCol="0">
            <a:spAutoFit/>
          </a:bodyPr>
          <a:lstStyle/>
          <a:p>
            <a:r>
              <a:rPr lang="en-US" sz="2400" dirty="0"/>
              <a:t>GLIMMER</a:t>
            </a:r>
          </a:p>
        </p:txBody>
      </p:sp>
      <p:sp>
        <p:nvSpPr>
          <p:cNvPr id="5" name="TextBox 4"/>
          <p:cNvSpPr txBox="1"/>
          <p:nvPr/>
        </p:nvSpPr>
        <p:spPr>
          <a:xfrm>
            <a:off x="3314700" y="4114801"/>
            <a:ext cx="4629150" cy="276999"/>
          </a:xfrm>
          <a:prstGeom prst="rect">
            <a:avLst/>
          </a:prstGeom>
          <a:noFill/>
        </p:spPr>
        <p:txBody>
          <a:bodyPr wrap="square" rtlCol="0">
            <a:spAutoFit/>
          </a:bodyPr>
          <a:lstStyle/>
          <a:p>
            <a:r>
              <a:rPr lang="en-US" sz="1200" dirty="0"/>
              <a:t>http://</a:t>
            </a:r>
            <a:r>
              <a:rPr lang="en-US" sz="1200" dirty="0" err="1"/>
              <a:t>www.ncbi.nlm.nih.gov</a:t>
            </a:r>
            <a:r>
              <a:rPr lang="en-US" sz="1200" dirty="0"/>
              <a:t>/genomes/MICROBES/glimmer_3.cgi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3500" y="237351"/>
            <a:ext cx="2743200" cy="1200329"/>
          </a:xfrm>
          <a:prstGeom prst="rect">
            <a:avLst/>
          </a:prstGeom>
          <a:noFill/>
        </p:spPr>
        <p:txBody>
          <a:bodyPr wrap="square" rtlCol="0">
            <a:spAutoFit/>
          </a:bodyPr>
          <a:lstStyle/>
          <a:p>
            <a:r>
              <a:rPr lang="en-US" sz="2400" dirty="0" err="1"/>
              <a:t>GeneMark</a:t>
            </a:r>
            <a:r>
              <a:rPr lang="en-US" sz="2400" dirty="0"/>
              <a:t> Output</a:t>
            </a:r>
          </a:p>
          <a:p>
            <a:r>
              <a:rPr lang="en-US" sz="2400" dirty="0"/>
              <a:t> (trained on </a:t>
            </a:r>
          </a:p>
          <a:p>
            <a:r>
              <a:rPr lang="en-US" sz="2400" i="1" dirty="0"/>
              <a:t>  M. tuberculosis</a:t>
            </a:r>
            <a:r>
              <a:rPr lang="en-US" sz="2400" dirty="0"/>
              <a:t>)</a:t>
            </a:r>
          </a:p>
        </p:txBody>
      </p:sp>
      <p:pic>
        <p:nvPicPr>
          <p:cNvPr id="3" name="Picture 2"/>
          <p:cNvPicPr>
            <a:picLocks noChangeAspect="1"/>
          </p:cNvPicPr>
          <p:nvPr/>
        </p:nvPicPr>
        <p:blipFill>
          <a:blip r:embed="rId2"/>
          <a:stretch>
            <a:fillRect/>
          </a:stretch>
        </p:blipFill>
        <p:spPr>
          <a:xfrm>
            <a:off x="1280652" y="0"/>
            <a:ext cx="38481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14350"/>
            <a:ext cx="6858000" cy="4107147"/>
          </a:xfrm>
          <a:prstGeom prst="rect">
            <a:avLst/>
          </a:prstGeom>
        </p:spPr>
      </p:pic>
    </p:spTree>
    <p:extLst>
      <p:ext uri="{BB962C8B-B14F-4D97-AF65-F5344CB8AC3E}">
        <p14:creationId xmlns:p14="http://schemas.microsoft.com/office/powerpoint/2010/main" val="195196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3350"/>
            <a:ext cx="8077200" cy="1077218"/>
          </a:xfrm>
          <a:prstGeom prst="rect">
            <a:avLst/>
          </a:prstGeom>
          <a:noFill/>
        </p:spPr>
        <p:txBody>
          <a:bodyPr wrap="square" rtlCol="0">
            <a:spAutoFit/>
          </a:bodyPr>
          <a:lstStyle/>
          <a:p>
            <a:pPr algn="ctr"/>
            <a:r>
              <a:rPr lang="en-US" sz="3200" b="1" dirty="0"/>
              <a:t>GUIDING PRINCIPLES </a:t>
            </a:r>
            <a:endParaRPr lang="en-US" sz="3200" dirty="0"/>
          </a:p>
          <a:p>
            <a:pPr algn="ctr"/>
            <a:r>
              <a:rPr lang="en-US" sz="3200" dirty="0"/>
              <a:t>OF BACTERIOPHAGE GENOME ANNOTATION</a:t>
            </a:r>
          </a:p>
        </p:txBody>
      </p:sp>
      <p:sp>
        <p:nvSpPr>
          <p:cNvPr id="5" name="TextBox 4"/>
          <p:cNvSpPr txBox="1"/>
          <p:nvPr/>
        </p:nvSpPr>
        <p:spPr>
          <a:xfrm>
            <a:off x="533400" y="1504950"/>
            <a:ext cx="8305800" cy="2123658"/>
          </a:xfrm>
          <a:prstGeom prst="rect">
            <a:avLst/>
          </a:prstGeom>
          <a:noFill/>
        </p:spPr>
        <p:txBody>
          <a:bodyPr wrap="square" rtlCol="0">
            <a:spAutoFit/>
          </a:bodyPr>
          <a:lstStyle/>
          <a:p>
            <a:pPr marL="285750" indent="-285750">
              <a:buFont typeface="Arial" charset="0"/>
              <a:buChar char="•"/>
            </a:pPr>
            <a:r>
              <a:rPr lang="en-US" sz="2800" dirty="0"/>
              <a:t>Found in “Phage Annotation, Genomics and Data Interpretation” Section of the Bioinformatics Guide</a:t>
            </a:r>
          </a:p>
          <a:p>
            <a:endParaRPr lang="en-US" sz="1000" dirty="0"/>
          </a:p>
          <a:p>
            <a:pPr marL="285750" indent="-285750">
              <a:buFont typeface="Arial" charset="0"/>
              <a:buChar char="•"/>
            </a:pPr>
            <a:r>
              <a:rPr lang="en-US" sz="2800" dirty="0"/>
              <a:t>15 Key Directives </a:t>
            </a:r>
          </a:p>
          <a:p>
            <a:endParaRPr lang="en-US" sz="1000" dirty="0"/>
          </a:p>
          <a:p>
            <a:pPr marL="285750" indent="-285750">
              <a:buFont typeface="Arial" charset="0"/>
              <a:buChar char="•"/>
            </a:pPr>
            <a:r>
              <a:rPr lang="en-US" sz="2800" dirty="0"/>
              <a:t>Read for tomorrow</a:t>
            </a:r>
          </a:p>
        </p:txBody>
      </p:sp>
    </p:spTree>
    <p:extLst>
      <p:ext uri="{BB962C8B-B14F-4D97-AF65-F5344CB8AC3E}">
        <p14:creationId xmlns:p14="http://schemas.microsoft.com/office/powerpoint/2010/main" val="75458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86523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Comparisons with what we already know</a:t>
            </a:r>
          </a:p>
        </p:txBody>
      </p:sp>
      <p:sp>
        <p:nvSpPr>
          <p:cNvPr id="3" name="Content Placeholder 2"/>
          <p:cNvSpPr>
            <a:spLocks noGrp="1"/>
          </p:cNvSpPr>
          <p:nvPr>
            <p:ph idx="1"/>
          </p:nvPr>
        </p:nvSpPr>
        <p:spPr/>
        <p:txBody>
          <a:bodyPr/>
          <a:lstStyle/>
          <a:p>
            <a:r>
              <a:rPr lang="en-US" dirty="0" err="1"/>
              <a:t>Phamerator</a:t>
            </a:r>
            <a:r>
              <a:rPr lang="en-US" dirty="0"/>
              <a:t> comparisons</a:t>
            </a:r>
          </a:p>
          <a:p>
            <a:r>
              <a:rPr lang="en-US" dirty="0"/>
              <a:t>BLAST comparisons</a:t>
            </a:r>
          </a:p>
          <a:p>
            <a:pPr lvl="2"/>
            <a:r>
              <a:rPr lang="en-US" dirty="0"/>
              <a:t>At NCBI</a:t>
            </a:r>
          </a:p>
          <a:p>
            <a:pPr lvl="2"/>
            <a:r>
              <a:rPr lang="en-US" dirty="0"/>
              <a:t>***At </a:t>
            </a:r>
            <a:r>
              <a:rPr lang="en-US" dirty="0" err="1"/>
              <a:t>phagesDB</a:t>
            </a:r>
            <a:r>
              <a:rPr lang="en-US" dirty="0"/>
              <a:t>***</a:t>
            </a:r>
          </a:p>
          <a:p>
            <a:r>
              <a:rPr lang="en-US" dirty="0" err="1"/>
              <a:t>Starterator</a:t>
            </a:r>
            <a:r>
              <a:rPr lang="en-US" dirty="0"/>
              <a:t> data  </a:t>
            </a:r>
            <a:r>
              <a:rPr lang="en-US" i="1" dirty="0"/>
              <a:t>“New &amp; Improved!!!”</a:t>
            </a:r>
          </a:p>
        </p:txBody>
      </p:sp>
    </p:spTree>
    <p:extLst>
      <p:ext uri="{BB962C8B-B14F-4D97-AF65-F5344CB8AC3E}">
        <p14:creationId xmlns:p14="http://schemas.microsoft.com/office/powerpoint/2010/main" val="1322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Phamerator</a:t>
            </a:r>
            <a:r>
              <a:rPr lang="en-US" dirty="0"/>
              <a:t> map</a:t>
            </a:r>
          </a:p>
        </p:txBody>
      </p:sp>
      <p:pic>
        <p:nvPicPr>
          <p:cNvPr id="6" name="Picture 5"/>
          <p:cNvPicPr>
            <a:picLocks noChangeAspect="1"/>
          </p:cNvPicPr>
          <p:nvPr/>
        </p:nvPicPr>
        <p:blipFill>
          <a:blip r:embed="rId2"/>
          <a:stretch>
            <a:fillRect/>
          </a:stretch>
        </p:blipFill>
        <p:spPr>
          <a:xfrm>
            <a:off x="1143000" y="1257300"/>
            <a:ext cx="6858000" cy="3840233"/>
          </a:xfrm>
          <a:prstGeom prst="rect">
            <a:avLst/>
          </a:prstGeom>
        </p:spPr>
      </p:pic>
    </p:spTree>
    <p:extLst>
      <p:ext uri="{BB962C8B-B14F-4D97-AF65-F5344CB8AC3E}">
        <p14:creationId xmlns:p14="http://schemas.microsoft.com/office/powerpoint/2010/main" val="1831592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Starterator</a:t>
            </a:r>
            <a:r>
              <a:rPr lang="en-US" dirty="0"/>
              <a:t> data</a:t>
            </a:r>
          </a:p>
        </p:txBody>
      </p:sp>
      <p:pic>
        <p:nvPicPr>
          <p:cNvPr id="6" name="Picture 5"/>
          <p:cNvPicPr>
            <a:picLocks noChangeAspect="1"/>
          </p:cNvPicPr>
          <p:nvPr/>
        </p:nvPicPr>
        <p:blipFill>
          <a:blip r:embed="rId2"/>
          <a:stretch>
            <a:fillRect/>
          </a:stretch>
        </p:blipFill>
        <p:spPr>
          <a:xfrm>
            <a:off x="1463256" y="1371600"/>
            <a:ext cx="2817677" cy="3520679"/>
          </a:xfrm>
          <a:prstGeom prst="rect">
            <a:avLst/>
          </a:prstGeom>
        </p:spPr>
      </p:pic>
      <p:pic>
        <p:nvPicPr>
          <p:cNvPr id="7" name="Picture 6"/>
          <p:cNvPicPr>
            <a:picLocks noChangeAspect="1"/>
          </p:cNvPicPr>
          <p:nvPr/>
        </p:nvPicPr>
        <p:blipFill>
          <a:blip r:embed="rId3"/>
          <a:stretch>
            <a:fillRect/>
          </a:stretch>
        </p:blipFill>
        <p:spPr>
          <a:xfrm>
            <a:off x="5157519" y="914400"/>
            <a:ext cx="2276339" cy="3143250"/>
          </a:xfrm>
          <a:prstGeom prst="rect">
            <a:avLst/>
          </a:prstGeom>
        </p:spPr>
      </p:pic>
      <p:pic>
        <p:nvPicPr>
          <p:cNvPr id="8" name="Picture 7"/>
          <p:cNvPicPr>
            <a:picLocks noChangeAspect="1"/>
          </p:cNvPicPr>
          <p:nvPr/>
        </p:nvPicPr>
        <p:blipFill>
          <a:blip r:embed="rId4"/>
          <a:stretch>
            <a:fillRect/>
          </a:stretch>
        </p:blipFill>
        <p:spPr>
          <a:xfrm>
            <a:off x="5129482" y="4057650"/>
            <a:ext cx="2185718" cy="721341"/>
          </a:xfrm>
          <a:prstGeom prst="rect">
            <a:avLst/>
          </a:prstGeom>
        </p:spPr>
      </p:pic>
    </p:spTree>
    <p:extLst>
      <p:ext uri="{BB962C8B-B14F-4D97-AF65-F5344CB8AC3E}">
        <p14:creationId xmlns:p14="http://schemas.microsoft.com/office/powerpoint/2010/main" val="588976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9550" y="57150"/>
            <a:ext cx="6172200" cy="857250"/>
          </a:xfrm>
        </p:spPr>
        <p:txBody>
          <a:bodyPr/>
          <a:lstStyle/>
          <a:p>
            <a:r>
              <a:rPr lang="en-US" dirty="0"/>
              <a:t>Blast Comparisons</a:t>
            </a:r>
          </a:p>
        </p:txBody>
      </p:sp>
      <p:pic>
        <p:nvPicPr>
          <p:cNvPr id="3" name="Picture 2"/>
          <p:cNvPicPr>
            <a:picLocks noChangeAspect="1"/>
          </p:cNvPicPr>
          <p:nvPr/>
        </p:nvPicPr>
        <p:blipFill>
          <a:blip r:embed="rId2"/>
          <a:stretch>
            <a:fillRect/>
          </a:stretch>
        </p:blipFill>
        <p:spPr>
          <a:xfrm>
            <a:off x="2385731" y="914400"/>
            <a:ext cx="4359837" cy="3675234"/>
          </a:xfrm>
          <a:prstGeom prst="rect">
            <a:avLst/>
          </a:prstGeom>
        </p:spPr>
      </p:pic>
    </p:spTree>
    <p:extLst>
      <p:ext uri="{BB962C8B-B14F-4D97-AF65-F5344CB8AC3E}">
        <p14:creationId xmlns:p14="http://schemas.microsoft.com/office/powerpoint/2010/main" val="1735087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90550"/>
            <a:ext cx="6680200" cy="3912110"/>
          </a:xfrm>
          <a:prstGeom prst="rect">
            <a:avLst/>
          </a:prstGeom>
        </p:spPr>
      </p:pic>
    </p:spTree>
    <p:extLst>
      <p:ext uri="{BB962C8B-B14F-4D97-AF65-F5344CB8AC3E}">
        <p14:creationId xmlns:p14="http://schemas.microsoft.com/office/powerpoint/2010/main" val="78798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1" y="0"/>
            <a:ext cx="6273233" cy="5143500"/>
          </a:xfrm>
          <a:prstGeom prst="rect">
            <a:avLst/>
          </a:prstGeom>
        </p:spPr>
      </p:pic>
    </p:spTree>
    <p:extLst>
      <p:ext uri="{BB962C8B-B14F-4D97-AF65-F5344CB8AC3E}">
        <p14:creationId xmlns:p14="http://schemas.microsoft.com/office/powerpoint/2010/main" val="2710091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42926"/>
            <a:ext cx="6858000" cy="4055213"/>
          </a:xfrm>
          <a:prstGeom prst="rect">
            <a:avLst/>
          </a:prstGeom>
        </p:spPr>
      </p:pic>
    </p:spTree>
    <p:extLst>
      <p:ext uri="{BB962C8B-B14F-4D97-AF65-F5344CB8AC3E}">
        <p14:creationId xmlns:p14="http://schemas.microsoft.com/office/powerpoint/2010/main" val="285855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3150" y="28575"/>
            <a:ext cx="4955165" cy="5143500"/>
          </a:xfrm>
          <a:prstGeom prst="rect">
            <a:avLst/>
          </a:prstGeom>
        </p:spPr>
      </p:pic>
    </p:spTree>
    <p:extLst>
      <p:ext uri="{BB962C8B-B14F-4D97-AF65-F5344CB8AC3E}">
        <p14:creationId xmlns:p14="http://schemas.microsoft.com/office/powerpoint/2010/main" val="4068555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257175"/>
            <a:ext cx="6858000" cy="4611125"/>
          </a:xfrm>
          <a:prstGeom prst="rect">
            <a:avLst/>
          </a:prstGeom>
        </p:spPr>
      </p:pic>
    </p:spTree>
    <p:extLst>
      <p:ext uri="{BB962C8B-B14F-4D97-AF65-F5344CB8AC3E}">
        <p14:creationId xmlns:p14="http://schemas.microsoft.com/office/powerpoint/2010/main" val="2241475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6450" y="590550"/>
            <a:ext cx="4981575" cy="3952875"/>
          </a:xfrm>
          <a:prstGeom prst="rect">
            <a:avLst/>
          </a:prstGeom>
        </p:spPr>
      </p:pic>
    </p:spTree>
    <p:extLst>
      <p:ext uri="{BB962C8B-B14F-4D97-AF65-F5344CB8AC3E}">
        <p14:creationId xmlns:p14="http://schemas.microsoft.com/office/powerpoint/2010/main" val="154138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08245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431560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704850"/>
            <a:ext cx="5334000" cy="3724275"/>
          </a:xfrm>
          <a:prstGeom prst="rect">
            <a:avLst/>
          </a:prstGeom>
        </p:spPr>
      </p:pic>
    </p:spTree>
    <p:extLst>
      <p:ext uri="{BB962C8B-B14F-4D97-AF65-F5344CB8AC3E}">
        <p14:creationId xmlns:p14="http://schemas.microsoft.com/office/powerpoint/2010/main" val="810497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86050" y="0"/>
            <a:ext cx="3756489" cy="5143500"/>
          </a:xfrm>
          <a:prstGeom prst="rect">
            <a:avLst/>
          </a:prstGeom>
        </p:spPr>
      </p:pic>
    </p:spTree>
    <p:extLst>
      <p:ext uri="{BB962C8B-B14F-4D97-AF65-F5344CB8AC3E}">
        <p14:creationId xmlns:p14="http://schemas.microsoft.com/office/powerpoint/2010/main" val="491618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Tips for DNA Master Files</a:t>
            </a:r>
          </a:p>
        </p:txBody>
      </p:sp>
      <p:sp>
        <p:nvSpPr>
          <p:cNvPr id="3" name="Content Placeholder 2"/>
          <p:cNvSpPr>
            <a:spLocks noGrp="1"/>
          </p:cNvSpPr>
          <p:nvPr>
            <p:ph idx="1"/>
          </p:nvPr>
        </p:nvSpPr>
        <p:spPr/>
        <p:txBody>
          <a:bodyPr/>
          <a:lstStyle/>
          <a:p>
            <a:r>
              <a:rPr lang="en-US" dirty="0"/>
              <a:t>Save .dnam5 file often</a:t>
            </a:r>
          </a:p>
          <a:p>
            <a:r>
              <a:rPr lang="en-US" dirty="0"/>
              <a:t>Save .dnam5 file as a new name.  (Then don’t save the old named one.)</a:t>
            </a:r>
          </a:p>
          <a:p>
            <a:r>
              <a:rPr lang="en-US" dirty="0"/>
              <a:t>If working in a virtual machine, be mindful about closing/shutting down</a:t>
            </a:r>
          </a:p>
          <a:p>
            <a:r>
              <a:rPr lang="en-US" dirty="0"/>
              <a:t>Did I mention to save your files often using a new name?</a:t>
            </a:r>
          </a:p>
        </p:txBody>
      </p:sp>
    </p:spTree>
    <p:extLst>
      <p:ext uri="{BB962C8B-B14F-4D97-AF65-F5344CB8AC3E}">
        <p14:creationId xmlns:p14="http://schemas.microsoft.com/office/powerpoint/2010/main" val="12086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200" y="171450"/>
            <a:ext cx="2628900" cy="1743075"/>
          </a:xfrm>
          <a:prstGeom prst="rect">
            <a:avLst/>
          </a:prstGeom>
        </p:spPr>
      </p:pic>
      <p:pic>
        <p:nvPicPr>
          <p:cNvPr id="5" name="Picture 4"/>
          <p:cNvPicPr>
            <a:picLocks noChangeAspect="1"/>
          </p:cNvPicPr>
          <p:nvPr/>
        </p:nvPicPr>
        <p:blipFill>
          <a:blip r:embed="rId3"/>
          <a:stretch>
            <a:fillRect/>
          </a:stretch>
        </p:blipFill>
        <p:spPr>
          <a:xfrm>
            <a:off x="3600450" y="342900"/>
            <a:ext cx="2619375" cy="1743075"/>
          </a:xfrm>
          <a:prstGeom prst="rect">
            <a:avLst/>
          </a:prstGeom>
        </p:spPr>
      </p:pic>
      <p:pic>
        <p:nvPicPr>
          <p:cNvPr id="8" name="Picture 7"/>
          <p:cNvPicPr>
            <a:picLocks noChangeAspect="1"/>
          </p:cNvPicPr>
          <p:nvPr/>
        </p:nvPicPr>
        <p:blipFill>
          <a:blip r:embed="rId4"/>
          <a:stretch>
            <a:fillRect/>
          </a:stretch>
        </p:blipFill>
        <p:spPr>
          <a:xfrm>
            <a:off x="2159000" y="1758950"/>
            <a:ext cx="2257425" cy="2019300"/>
          </a:xfrm>
          <a:prstGeom prst="rect">
            <a:avLst/>
          </a:prstGeom>
        </p:spPr>
      </p:pic>
      <p:pic>
        <p:nvPicPr>
          <p:cNvPr id="7" name="Picture 6"/>
          <p:cNvPicPr>
            <a:picLocks noChangeAspect="1"/>
          </p:cNvPicPr>
          <p:nvPr/>
        </p:nvPicPr>
        <p:blipFill>
          <a:blip r:embed="rId5"/>
          <a:stretch>
            <a:fillRect/>
          </a:stretch>
        </p:blipFill>
        <p:spPr>
          <a:xfrm>
            <a:off x="3378200" y="2571750"/>
            <a:ext cx="2286000" cy="1714500"/>
          </a:xfrm>
          <a:prstGeom prst="rect">
            <a:avLst/>
          </a:prstGeom>
        </p:spPr>
      </p:pic>
      <p:pic>
        <p:nvPicPr>
          <p:cNvPr id="10" name="Picture 9"/>
          <p:cNvPicPr>
            <a:picLocks noChangeAspect="1"/>
          </p:cNvPicPr>
          <p:nvPr/>
        </p:nvPicPr>
        <p:blipFill>
          <a:blip r:embed="rId6"/>
          <a:stretch>
            <a:fillRect/>
          </a:stretch>
        </p:blipFill>
        <p:spPr>
          <a:xfrm>
            <a:off x="5257800" y="3267075"/>
            <a:ext cx="2619375" cy="1743075"/>
          </a:xfrm>
          <a:prstGeom prst="rect">
            <a:avLst/>
          </a:prstGeom>
        </p:spPr>
      </p:pic>
    </p:spTree>
    <p:extLst>
      <p:ext uri="{BB962C8B-B14F-4D97-AF65-F5344CB8AC3E}">
        <p14:creationId xmlns:p14="http://schemas.microsoft.com/office/powerpoint/2010/main" val="7786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610600" cy="857250"/>
          </a:xfrm>
        </p:spPr>
        <p:txBody>
          <a:bodyPr>
            <a:normAutofit fontScale="90000"/>
          </a:bodyPr>
          <a:lstStyle/>
          <a:p>
            <a:r>
              <a:rPr lang="en-US" sz="4050" b="1" dirty="0">
                <a:latin typeface="Palatino"/>
                <a:cs typeface="Palatino"/>
              </a:rPr>
              <a:t>Let’s get started! </a:t>
            </a:r>
            <a:br>
              <a:rPr lang="en-US" sz="4050" b="1" dirty="0">
                <a:latin typeface="Palatino"/>
                <a:cs typeface="Palatino"/>
              </a:rPr>
            </a:br>
            <a:r>
              <a:rPr lang="en-US" sz="4050" b="1" dirty="0">
                <a:latin typeface="Palatino"/>
                <a:cs typeface="Palatino"/>
              </a:rPr>
              <a:t>For phage Ellie</a:t>
            </a:r>
          </a:p>
        </p:txBody>
      </p:sp>
      <p:sp>
        <p:nvSpPr>
          <p:cNvPr id="3" name="Content Placeholder 2"/>
          <p:cNvSpPr>
            <a:spLocks noGrp="1"/>
          </p:cNvSpPr>
          <p:nvPr>
            <p:ph idx="1"/>
          </p:nvPr>
        </p:nvSpPr>
        <p:spPr>
          <a:xfrm>
            <a:off x="1447800" y="1504950"/>
            <a:ext cx="6172200" cy="2971799"/>
          </a:xfrm>
        </p:spPr>
        <p:txBody>
          <a:bodyPr>
            <a:normAutofit/>
          </a:bodyPr>
          <a:lstStyle/>
          <a:p>
            <a:pPr marL="685800" indent="-685800">
              <a:buFont typeface="+mj-lt"/>
              <a:buAutoNum type="arabicPeriod"/>
            </a:pPr>
            <a:r>
              <a:rPr lang="en-US" sz="3000" dirty="0">
                <a:latin typeface="Palatino"/>
                <a:cs typeface="Palatino"/>
              </a:rPr>
              <a:t>Gather Data</a:t>
            </a:r>
          </a:p>
          <a:p>
            <a:pPr marL="685800" indent="-685800">
              <a:buFont typeface="+mj-lt"/>
              <a:buAutoNum type="arabicPeriod"/>
            </a:pPr>
            <a:r>
              <a:rPr lang="en-US" sz="3000" dirty="0">
                <a:latin typeface="Palatino"/>
                <a:cs typeface="Palatino"/>
              </a:rPr>
              <a:t>Auto-annotate in DNA Master</a:t>
            </a:r>
          </a:p>
          <a:p>
            <a:pPr marL="685800" indent="-685800">
              <a:buFont typeface="+mj-lt"/>
              <a:buAutoNum type="arabicPeriod"/>
            </a:pPr>
            <a:r>
              <a:rPr lang="en-US" sz="3000" dirty="0">
                <a:solidFill>
                  <a:schemeClr val="bg1">
                    <a:lumMod val="75000"/>
                  </a:schemeClr>
                </a:solidFill>
                <a:latin typeface="Palatino"/>
                <a:cs typeface="Palatino"/>
              </a:rPr>
              <a:t>Gene Calling</a:t>
            </a:r>
          </a:p>
          <a:p>
            <a:pPr marL="685800" indent="-685800">
              <a:buFont typeface="+mj-lt"/>
              <a:buAutoNum type="arabicPeriod"/>
            </a:pPr>
            <a:r>
              <a:rPr lang="en-US" sz="3000" dirty="0">
                <a:solidFill>
                  <a:schemeClr val="bg1">
                    <a:lumMod val="75000"/>
                  </a:schemeClr>
                </a:solidFill>
                <a:latin typeface="Palatino"/>
                <a:cs typeface="Palatino"/>
              </a:rPr>
              <a:t>Functional Assignments</a:t>
            </a:r>
          </a:p>
          <a:p>
            <a:pPr marL="0" indent="0">
              <a:buNone/>
            </a:pPr>
            <a:endParaRPr lang="en-US" sz="3600" dirty="0"/>
          </a:p>
          <a:p>
            <a:pPr marL="385763" indent="-385763">
              <a:buNone/>
            </a:pPr>
            <a:endParaRPr lang="en-US" sz="3600" dirty="0"/>
          </a:p>
        </p:txBody>
      </p:sp>
    </p:spTree>
    <p:extLst>
      <p:ext uri="{BB962C8B-B14F-4D97-AF65-F5344CB8AC3E}">
        <p14:creationId xmlns:p14="http://schemas.microsoft.com/office/powerpoint/2010/main" val="612062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7759"/>
            <a:ext cx="4610100" cy="4091758"/>
          </a:xfrm>
          <a:prstGeom prst="rect">
            <a:avLst/>
          </a:prstGeom>
        </p:spPr>
      </p:pic>
      <p:sp>
        <p:nvSpPr>
          <p:cNvPr id="9" name="Rectangle 8"/>
          <p:cNvSpPr/>
          <p:nvPr/>
        </p:nvSpPr>
        <p:spPr>
          <a:xfrm>
            <a:off x="4306478" y="1340284"/>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sp>
        <p:nvSpPr>
          <p:cNvPr id="10" name="Rectangle 9"/>
          <p:cNvSpPr/>
          <p:nvPr/>
        </p:nvSpPr>
        <p:spPr>
          <a:xfrm>
            <a:off x="4888230" y="2499925"/>
            <a:ext cx="914400" cy="300082"/>
          </a:xfrm>
          <a:prstGeom prst="rect">
            <a:avLst/>
          </a:prstGeom>
        </p:spPr>
        <p:txBody>
          <a:bodyPr wrap="square">
            <a:spAutoFit/>
          </a:bodyPr>
          <a:lstStyle/>
          <a:p>
            <a:r>
              <a:rPr lang="en-US" sz="1350" dirty="0">
                <a:solidFill>
                  <a:srgbClr val="FF0000"/>
                </a:solidFill>
                <a:latin typeface="Palatino"/>
                <a:cs typeface="Palatino"/>
              </a:rPr>
              <a:t>✓</a:t>
            </a:r>
            <a:endParaRPr lang="en-US" sz="1350" dirty="0"/>
          </a:p>
        </p:txBody>
      </p:sp>
      <p:sp>
        <p:nvSpPr>
          <p:cNvPr id="11" name="Rectangle 10"/>
          <p:cNvSpPr/>
          <p:nvPr/>
        </p:nvSpPr>
        <p:spPr>
          <a:xfrm>
            <a:off x="4696206" y="2688336"/>
            <a:ext cx="914400"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4" name="Straight Arrow Connector 13"/>
          <p:cNvCxnSpPr/>
          <p:nvPr/>
        </p:nvCxnSpPr>
        <p:spPr>
          <a:xfrm flipH="1">
            <a:off x="4931664" y="1828800"/>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860798" y="246202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962400" y="431368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06627" y="1245852"/>
            <a:ext cx="1246110" cy="715581"/>
          </a:xfrm>
          <a:prstGeom prst="rect">
            <a:avLst/>
          </a:prstGeom>
          <a:solidFill>
            <a:schemeClr val="tx2">
              <a:lumMod val="20000"/>
              <a:lumOff val="80000"/>
              <a:alpha val="41000"/>
            </a:schemeClr>
          </a:solidFill>
          <a:ln w="25400">
            <a:solidFill>
              <a:schemeClr val="tx2">
                <a:lumMod val="75000"/>
              </a:schemeClr>
            </a:solidFill>
          </a:ln>
        </p:spPr>
        <p:txBody>
          <a:bodyPr wrap="none" rtlCol="0">
            <a:spAutoFit/>
          </a:bodyPr>
          <a:lstStyle/>
          <a:p>
            <a:pPr algn="ctr"/>
            <a:r>
              <a:rPr lang="en-US" sz="1350" dirty="0">
                <a:latin typeface="Palatino"/>
                <a:cs typeface="Palatino"/>
              </a:rPr>
              <a:t>DNA Master</a:t>
            </a:r>
          </a:p>
          <a:p>
            <a:pPr algn="ctr"/>
            <a:r>
              <a:rPr lang="en-US" sz="1350" dirty="0">
                <a:latin typeface="Palatino"/>
                <a:cs typeface="Palatino"/>
              </a:rPr>
              <a:t>Current Build</a:t>
            </a:r>
          </a:p>
          <a:p>
            <a:pPr algn="ctr"/>
            <a:r>
              <a:rPr lang="en-US" sz="1350" b="1" dirty="0">
                <a:latin typeface="Palatino"/>
                <a:cs typeface="Palatino"/>
              </a:rPr>
              <a:t>2649</a:t>
            </a:r>
          </a:p>
        </p:txBody>
      </p:sp>
      <p:sp>
        <p:nvSpPr>
          <p:cNvPr id="18" name="Rectangle 17"/>
          <p:cNvSpPr/>
          <p:nvPr/>
        </p:nvSpPr>
        <p:spPr>
          <a:xfrm>
            <a:off x="4303014" y="1485900"/>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9" name="Straight Arrow Connector 18"/>
          <p:cNvCxnSpPr/>
          <p:nvPr/>
        </p:nvCxnSpPr>
        <p:spPr>
          <a:xfrm flipH="1">
            <a:off x="4264152" y="2009394"/>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68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202" r="45960"/>
          <a:stretch/>
        </p:blipFill>
        <p:spPr>
          <a:xfrm>
            <a:off x="2454410" y="2984580"/>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216" t="152" r="45937" b="-152"/>
          <a:stretch/>
        </p:blipFill>
        <p:spPr>
          <a:xfrm>
            <a:off x="2454410" y="2157972"/>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436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201" r="13961"/>
          <a:stretch/>
        </p:blipFill>
        <p:spPr>
          <a:xfrm>
            <a:off x="2454410" y="3027261"/>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8231" t="152" r="13922" b="-152"/>
          <a:stretch/>
        </p:blipFill>
        <p:spPr>
          <a:xfrm>
            <a:off x="2454410" y="2212143"/>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51910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17000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sp>
        <p:nvSpPr>
          <p:cNvPr id="3" name="TextBox 2"/>
          <p:cNvSpPr txBox="1"/>
          <p:nvPr/>
        </p:nvSpPr>
        <p:spPr>
          <a:xfrm>
            <a:off x="2701087" y="3257550"/>
            <a:ext cx="612668" cy="213585"/>
          </a:xfrm>
          <a:prstGeom prst="rect">
            <a:avLst/>
          </a:prstGeom>
          <a:noFill/>
        </p:spPr>
        <p:txBody>
          <a:bodyPr wrap="none" rtlCol="0">
            <a:spAutoFit/>
          </a:bodyPr>
          <a:lstStyle/>
          <a:p>
            <a:pPr algn="ctr"/>
            <a:r>
              <a:rPr lang="en-US" sz="788" dirty="0" err="1">
                <a:solidFill>
                  <a:schemeClr val="tx1">
                    <a:lumMod val="75000"/>
                    <a:lumOff val="25000"/>
                  </a:schemeClr>
                </a:solidFill>
              </a:rPr>
              <a:t>Terminase</a:t>
            </a:r>
            <a:endParaRPr lang="en-US" sz="788" dirty="0">
              <a:solidFill>
                <a:schemeClr val="tx1">
                  <a:lumMod val="75000"/>
                  <a:lumOff val="25000"/>
                </a:schemeClr>
              </a:solidFill>
            </a:endParaRPr>
          </a:p>
        </p:txBody>
      </p:sp>
      <p:sp>
        <p:nvSpPr>
          <p:cNvPr id="7" name="TextBox 6"/>
          <p:cNvSpPr txBox="1"/>
          <p:nvPr/>
        </p:nvSpPr>
        <p:spPr>
          <a:xfrm>
            <a:off x="3403478" y="3383470"/>
            <a:ext cx="429926" cy="213585"/>
          </a:xfrm>
          <a:prstGeom prst="rect">
            <a:avLst/>
          </a:prstGeom>
          <a:noFill/>
        </p:spPr>
        <p:txBody>
          <a:bodyPr wrap="none" rtlCol="0">
            <a:spAutoFit/>
          </a:bodyPr>
          <a:lstStyle/>
          <a:p>
            <a:pPr algn="ctr"/>
            <a:r>
              <a:rPr lang="en-US" sz="788" dirty="0">
                <a:solidFill>
                  <a:schemeClr val="tx1">
                    <a:lumMod val="75000"/>
                    <a:lumOff val="25000"/>
                  </a:schemeClr>
                </a:solidFill>
              </a:rPr>
              <a:t>Portal</a:t>
            </a:r>
          </a:p>
        </p:txBody>
      </p:sp>
      <p:sp>
        <p:nvSpPr>
          <p:cNvPr id="9" name="TextBox 8"/>
          <p:cNvSpPr txBox="1"/>
          <p:nvPr/>
        </p:nvSpPr>
        <p:spPr>
          <a:xfrm>
            <a:off x="3759002" y="3283650"/>
            <a:ext cx="546946" cy="213585"/>
          </a:xfrm>
          <a:prstGeom prst="rect">
            <a:avLst/>
          </a:prstGeom>
          <a:noFill/>
        </p:spPr>
        <p:txBody>
          <a:bodyPr wrap="none" rtlCol="0">
            <a:spAutoFit/>
          </a:bodyPr>
          <a:lstStyle/>
          <a:p>
            <a:pPr algn="ctr"/>
            <a:r>
              <a:rPr lang="en-US" sz="788" dirty="0">
                <a:solidFill>
                  <a:schemeClr val="tx1">
                    <a:lumMod val="75000"/>
                    <a:lumOff val="25000"/>
                  </a:schemeClr>
                </a:solidFill>
              </a:rPr>
              <a:t>Protease</a:t>
            </a:r>
          </a:p>
        </p:txBody>
      </p:sp>
      <p:sp>
        <p:nvSpPr>
          <p:cNvPr id="10" name="TextBox 9"/>
          <p:cNvSpPr txBox="1"/>
          <p:nvPr/>
        </p:nvSpPr>
        <p:spPr>
          <a:xfrm>
            <a:off x="4373515" y="3035804"/>
            <a:ext cx="484428" cy="456087"/>
          </a:xfrm>
          <a:prstGeom prst="rect">
            <a:avLst/>
          </a:prstGeom>
          <a:noFill/>
        </p:spPr>
        <p:txBody>
          <a:bodyPr wrap="none" rtlCol="0">
            <a:spAutoFit/>
          </a:bodyPr>
          <a:lstStyle/>
          <a:p>
            <a:pPr algn="ctr"/>
            <a:r>
              <a:rPr lang="en-US" sz="788" dirty="0">
                <a:solidFill>
                  <a:schemeClr val="tx1">
                    <a:lumMod val="75000"/>
                    <a:lumOff val="25000"/>
                  </a:schemeClr>
                </a:solidFill>
              </a:rPr>
              <a:t>Major</a:t>
            </a:r>
          </a:p>
          <a:p>
            <a:pPr algn="ctr"/>
            <a:r>
              <a:rPr lang="en-US" sz="788" dirty="0">
                <a:solidFill>
                  <a:schemeClr val="tx1">
                    <a:lumMod val="75000"/>
                    <a:lumOff val="25000"/>
                  </a:schemeClr>
                </a:solidFill>
              </a:rPr>
              <a:t>capsid</a:t>
            </a:r>
          </a:p>
          <a:p>
            <a:pPr algn="ctr"/>
            <a:r>
              <a:rPr lang="en-US" sz="788" dirty="0">
                <a:solidFill>
                  <a:schemeClr val="tx1">
                    <a:lumMod val="75000"/>
                    <a:lumOff val="25000"/>
                  </a:schemeClr>
                </a:solidFill>
              </a:rPr>
              <a:t>protein</a:t>
            </a:r>
          </a:p>
        </p:txBody>
      </p:sp>
      <p:sp>
        <p:nvSpPr>
          <p:cNvPr id="11" name="TextBox 10"/>
          <p:cNvSpPr txBox="1"/>
          <p:nvPr/>
        </p:nvSpPr>
        <p:spPr>
          <a:xfrm>
            <a:off x="5633420" y="3136494"/>
            <a:ext cx="729688" cy="334835"/>
          </a:xfrm>
          <a:prstGeom prst="rect">
            <a:avLst/>
          </a:prstGeom>
          <a:noFill/>
        </p:spPr>
        <p:txBody>
          <a:bodyPr wrap="none" rtlCol="0">
            <a:spAutoFit/>
          </a:bodyPr>
          <a:lstStyle/>
          <a:p>
            <a:pPr algn="ctr"/>
            <a:r>
              <a:rPr lang="en-US" sz="788">
                <a:solidFill>
                  <a:schemeClr val="tx1">
                    <a:lumMod val="75000"/>
                    <a:lumOff val="25000"/>
                  </a:schemeClr>
                </a:solidFill>
              </a:rPr>
              <a:t>Tail assembly</a:t>
            </a:r>
            <a:endParaRPr lang="en-US" sz="788" dirty="0">
              <a:solidFill>
                <a:schemeClr val="tx1">
                  <a:lumMod val="75000"/>
                  <a:lumOff val="25000"/>
                </a:schemeClr>
              </a:solidFill>
            </a:endParaRPr>
          </a:p>
          <a:p>
            <a:pPr algn="ctr"/>
            <a:r>
              <a:rPr lang="en-US" sz="788" dirty="0">
                <a:solidFill>
                  <a:schemeClr val="tx1">
                    <a:lumMod val="75000"/>
                    <a:lumOff val="25000"/>
                  </a:schemeClr>
                </a:solidFill>
              </a:rPr>
              <a:t>chaperone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6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543050" y="3429000"/>
            <a:ext cx="6172200" cy="300082"/>
          </a:xfrm>
          <a:prstGeom prst="rect">
            <a:avLst/>
          </a:prstGeom>
          <a:noFill/>
          <a:ln w="9525">
            <a:noFill/>
            <a:miter lim="800000"/>
            <a:headEnd/>
            <a:tailEnd/>
          </a:ln>
        </p:spPr>
        <p:txBody>
          <a:bodyPr>
            <a:prstTxWarp prst="textNoShape">
              <a:avLst/>
            </a:prstTxWarp>
            <a:spAutoFit/>
          </a:bodyPr>
          <a:lstStyle/>
          <a:p>
            <a:pPr>
              <a:spcBef>
                <a:spcPct val="50000"/>
              </a:spcBef>
            </a:pPr>
            <a:endParaRPr lang="en-US" sz="1350" dirty="0"/>
          </a:p>
        </p:txBody>
      </p:sp>
      <p:sp>
        <p:nvSpPr>
          <p:cNvPr id="17412" name="Rectangle 4"/>
          <p:cNvSpPr>
            <a:spLocks noChangeArrowheads="1"/>
          </p:cNvSpPr>
          <p:nvPr/>
        </p:nvSpPr>
        <p:spPr bwMode="auto">
          <a:xfrm>
            <a:off x="2628900" y="2914650"/>
            <a:ext cx="3829050" cy="1200150"/>
          </a:xfrm>
          <a:prstGeom prst="rect">
            <a:avLst/>
          </a:prstGeom>
          <a:solidFill>
            <a:schemeClr val="bg1"/>
          </a:solidFill>
          <a:ln w="57150">
            <a:solidFill>
              <a:schemeClr val="tx1"/>
            </a:solidFill>
            <a:miter lim="800000"/>
            <a:headEnd/>
            <a:tailEnd/>
          </a:ln>
        </p:spPr>
        <p:txBody>
          <a:bodyPr wrap="none" anchor="ctr">
            <a:prstTxWarp prst="textNoShape">
              <a:avLst/>
            </a:prstTxWarp>
          </a:bodyPr>
          <a:lstStyle/>
          <a:p>
            <a:endParaRPr lang="en-US" sz="1350" dirty="0"/>
          </a:p>
        </p:txBody>
      </p:sp>
      <p:graphicFrame>
        <p:nvGraphicFramePr>
          <p:cNvPr id="17410" name="Object 2"/>
          <p:cNvGraphicFramePr>
            <a:graphicFrameLocks noChangeAspect="1"/>
          </p:cNvGraphicFramePr>
          <p:nvPr/>
        </p:nvGraphicFramePr>
        <p:xfrm>
          <a:off x="2971800" y="3228975"/>
          <a:ext cx="3200400" cy="542925"/>
        </p:xfrm>
        <a:graphic>
          <a:graphicData uri="http://schemas.openxmlformats.org/presentationml/2006/ole">
            <mc:AlternateContent xmlns:mc="http://schemas.openxmlformats.org/markup-compatibility/2006">
              <mc:Choice xmlns:v="urn:schemas-microsoft-com:vml" Requires="v">
                <p:oleObj spid="_x0000_s49272" name="Drawing" r:id="rId3" imgW="2462543" imgH="425513" progId="">
                  <p:embed/>
                </p:oleObj>
              </mc:Choice>
              <mc:Fallback>
                <p:oleObj name="Drawing" r:id="rId3" imgW="2462543" imgH="4255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8975"/>
                        <a:ext cx="32004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3" name="TextBox 7"/>
          <p:cNvSpPr txBox="1">
            <a:spLocks noChangeArrowheads="1"/>
          </p:cNvSpPr>
          <p:nvPr/>
        </p:nvSpPr>
        <p:spPr bwMode="auto">
          <a:xfrm>
            <a:off x="1600200" y="970360"/>
            <a:ext cx="6000750" cy="1338828"/>
          </a:xfrm>
          <a:prstGeom prst="rect">
            <a:avLst/>
          </a:prstGeom>
          <a:noFill/>
          <a:ln w="9525">
            <a:noFill/>
            <a:miter lim="800000"/>
            <a:headEnd/>
            <a:tailEnd/>
          </a:ln>
        </p:spPr>
        <p:txBody>
          <a:bodyPr>
            <a:prstTxWarp prst="textNoShape">
              <a:avLst/>
            </a:prstTxWarp>
            <a:spAutoFit/>
          </a:bodyPr>
          <a:lstStyle/>
          <a:p>
            <a:r>
              <a:rPr lang="en-US" sz="1350" dirty="0"/>
              <a:t>Since the beginning of time, woman (being human) has tried to make order and sense out of her surroundings.  Gene annotation and analysis is just a  primal instinct to make order.  </a:t>
            </a:r>
          </a:p>
          <a:p>
            <a:endParaRPr lang="en-US" sz="1350" dirty="0"/>
          </a:p>
          <a:p>
            <a:r>
              <a:rPr lang="en-US" sz="1350" dirty="0"/>
              <a:t>Young children, as they prepare to enter school, are tested to see if they are ready by recognizing patterns, a form of making order.</a:t>
            </a:r>
          </a:p>
        </p:txBody>
      </p:sp>
      <p:sp>
        <p:nvSpPr>
          <p:cNvPr id="17414" name="TextBox 8"/>
          <p:cNvSpPr txBox="1">
            <a:spLocks noChangeArrowheads="1"/>
          </p:cNvSpPr>
          <p:nvPr/>
        </p:nvSpPr>
        <p:spPr bwMode="auto">
          <a:xfrm>
            <a:off x="2743200" y="2408634"/>
            <a:ext cx="3600450" cy="300082"/>
          </a:xfrm>
          <a:prstGeom prst="rect">
            <a:avLst/>
          </a:prstGeom>
          <a:noFill/>
          <a:ln w="9525">
            <a:noFill/>
            <a:miter lim="800000"/>
            <a:headEnd/>
            <a:tailEnd/>
          </a:ln>
        </p:spPr>
        <p:txBody>
          <a:bodyPr>
            <a:prstTxWarp prst="textNoShape">
              <a:avLst/>
            </a:prstTxWarp>
            <a:spAutoFit/>
          </a:bodyPr>
          <a:lstStyle/>
          <a:p>
            <a:r>
              <a:rPr lang="en-US" sz="1350" dirty="0"/>
              <a:t>1.  Where will the dot appear in the 4</a:t>
            </a:r>
            <a:r>
              <a:rPr lang="en-US" sz="1350" baseline="30000" dirty="0"/>
              <a:t>th</a:t>
            </a:r>
            <a:r>
              <a:rPr lang="en-US" sz="1350" dirty="0"/>
              <a:t> box?</a:t>
            </a:r>
          </a:p>
        </p:txBody>
      </p:sp>
      <p:sp>
        <p:nvSpPr>
          <p:cNvPr id="17415" name="TextBox 9"/>
          <p:cNvSpPr txBox="1">
            <a:spLocks noChangeArrowheads="1"/>
          </p:cNvSpPr>
          <p:nvPr/>
        </p:nvSpPr>
        <p:spPr bwMode="auto">
          <a:xfrm>
            <a:off x="1714500" y="4343400"/>
            <a:ext cx="6172200" cy="300082"/>
          </a:xfrm>
          <a:prstGeom prst="rect">
            <a:avLst/>
          </a:prstGeom>
          <a:noFill/>
          <a:ln w="9525">
            <a:noFill/>
            <a:miter lim="800000"/>
            <a:headEnd/>
            <a:tailEnd/>
          </a:ln>
        </p:spPr>
        <p:txBody>
          <a:bodyPr>
            <a:prstTxWarp prst="textNoShape">
              <a:avLst/>
            </a:prstTxWarp>
            <a:spAutoFit/>
          </a:bodyPr>
          <a:lstStyle/>
          <a:p>
            <a:r>
              <a:rPr lang="en-US" sz="1350" dirty="0"/>
              <a:t>Remember, everything you need to know, you learned in kindergarten…. </a:t>
            </a:r>
          </a:p>
        </p:txBody>
      </p:sp>
      <p:sp>
        <p:nvSpPr>
          <p:cNvPr id="8" name="TextBox 7"/>
          <p:cNvSpPr txBox="1"/>
          <p:nvPr/>
        </p:nvSpPr>
        <p:spPr>
          <a:xfrm>
            <a:off x="1543050" y="342900"/>
            <a:ext cx="6172200" cy="461665"/>
          </a:xfrm>
          <a:prstGeom prst="rect">
            <a:avLst/>
          </a:prstGeom>
          <a:noFill/>
        </p:spPr>
        <p:txBody>
          <a:bodyPr wrap="square" rtlCol="0">
            <a:spAutoFit/>
          </a:bodyPr>
          <a:lstStyle/>
          <a:p>
            <a:pPr algn="ctr"/>
            <a:r>
              <a:rPr lang="en-US" sz="2400" dirty="0"/>
              <a:t>It is all about finding the patterns…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srcRect/>
          <a:stretch>
            <a:fillRect/>
          </a:stretch>
        </p:blipFill>
        <p:spPr bwMode="auto">
          <a:xfrm>
            <a:off x="1543050" y="1095375"/>
            <a:ext cx="3190875" cy="4048125"/>
          </a:xfrm>
          <a:prstGeom prst="rect">
            <a:avLst/>
          </a:prstGeom>
          <a:noFill/>
          <a:ln w="9525">
            <a:noFill/>
            <a:miter lim="800000"/>
            <a:headEnd/>
            <a:tailEnd/>
          </a:ln>
        </p:spPr>
      </p:pic>
      <p:sp>
        <p:nvSpPr>
          <p:cNvPr id="49155" name="TextBox 5"/>
          <p:cNvSpPr txBox="1">
            <a:spLocks noChangeArrowheads="1"/>
          </p:cNvSpPr>
          <p:nvPr/>
        </p:nvSpPr>
        <p:spPr bwMode="auto">
          <a:xfrm>
            <a:off x="4686300" y="1543050"/>
            <a:ext cx="2857500" cy="3000821"/>
          </a:xfrm>
          <a:prstGeom prst="rect">
            <a:avLst/>
          </a:prstGeom>
          <a:noFill/>
          <a:ln w="9525">
            <a:noFill/>
            <a:miter lim="800000"/>
            <a:headEnd/>
            <a:tailEnd/>
          </a:ln>
        </p:spPr>
        <p:txBody>
          <a:bodyPr>
            <a:prstTxWarp prst="textNoShape">
              <a:avLst/>
            </a:prstTxWarp>
            <a:spAutoFit/>
          </a:bodyPr>
          <a:lstStyle/>
          <a:p>
            <a:r>
              <a:rPr lang="en-US" sz="1350" dirty="0"/>
              <a:t>Remember, you are working in the putative gene world.  All gene </a:t>
            </a:r>
            <a:r>
              <a:rPr lang="en-US" sz="1350" b="1" dirty="0"/>
              <a:t>predictions</a:t>
            </a:r>
            <a:r>
              <a:rPr lang="en-US" sz="1350" dirty="0"/>
              <a:t> are made with the best evidence to date.  Most of that evidence is computational (</a:t>
            </a:r>
            <a:r>
              <a:rPr lang="en-US" sz="1350" dirty="0" err="1"/>
              <a:t>bioinformatic</a:t>
            </a:r>
            <a:r>
              <a:rPr lang="en-US" sz="1350" dirty="0"/>
              <a:t>), not experimental.  Tomorrow’s data may give us better evidence, but your prediction today is the best it can be …  today!   Make good predictions following a consistent approach.  Let these predictions lead to experimentation that can provide the evidence to improve future predictions.</a:t>
            </a:r>
          </a:p>
        </p:txBody>
      </p:sp>
      <p:sp>
        <p:nvSpPr>
          <p:cNvPr id="49156" name="Title 6"/>
          <p:cNvSpPr>
            <a:spLocks noGrp="1"/>
          </p:cNvSpPr>
          <p:nvPr>
            <p:ph type="title"/>
          </p:nvPr>
        </p:nvSpPr>
        <p:spPr/>
        <p:txBody>
          <a:bodyPr/>
          <a:lstStyle/>
          <a:p>
            <a:pPr eaLnBrk="1" hangingPunct="1"/>
            <a:r>
              <a:rPr lang="en-US" dirty="0"/>
              <a:t>Make-Believe or Putative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5696</TotalTime>
  <Words>978</Words>
  <Application>Microsoft Macintosh PowerPoint</Application>
  <PresentationFormat>On-screen Show (16:9)</PresentationFormat>
  <Paragraphs>138</Paragraphs>
  <Slides>45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Courier New</vt:lpstr>
      <vt:lpstr>Palatino</vt:lpstr>
      <vt:lpstr>Zapf Dingbats</vt:lpstr>
      <vt:lpstr>Office Theme</vt:lpstr>
      <vt:lpstr>Drawing</vt:lpstr>
      <vt:lpstr>Predicting Genes in Actinobacteriophages</vt:lpstr>
      <vt:lpstr>Context</vt:lpstr>
      <vt:lpstr>PowerPoint Presentation</vt:lpstr>
      <vt:lpstr>PowerPoint Presentation</vt:lpstr>
      <vt:lpstr>PowerPoint Presentation</vt:lpstr>
      <vt:lpstr>PowerPoint Presentation</vt:lpstr>
      <vt:lpstr>PowerPoint Presentation</vt:lpstr>
      <vt:lpstr>PowerPoint Presentation</vt:lpstr>
      <vt:lpstr>Make-Believe or Putative</vt:lpstr>
      <vt:lpstr>Not make-believe, but rather putative</vt:lpstr>
      <vt:lpstr>Decision –making tress for Phage Genome annotations are found in the Bioinformatics Guide</vt:lpstr>
      <vt:lpstr>PowerPoint Presentation</vt:lpstr>
      <vt:lpstr>PowerPoint Presentation</vt:lpstr>
      <vt:lpstr>PowerPoint Presentation</vt:lpstr>
      <vt:lpstr>PowerPoint Presentation</vt:lpstr>
      <vt:lpstr>What is the universal format for a sequence?</vt:lpstr>
      <vt:lpstr>PowerPoint Presentation</vt:lpstr>
      <vt:lpstr>How do you make sense of the nucleotide sequence?</vt:lpstr>
      <vt:lpstr>  </vt:lpstr>
      <vt:lpstr>PowerPoint Presentation</vt:lpstr>
      <vt:lpstr>Six-Frame Translations</vt:lpstr>
      <vt:lpstr>PowerPoint Presentation</vt:lpstr>
      <vt:lpstr>Gene Evaluations</vt:lpstr>
      <vt:lpstr>PowerPoint Presentation</vt:lpstr>
      <vt:lpstr>Supporting Data #1:  Coding Potential Glimmer and GeneMark</vt:lpstr>
      <vt:lpstr>PowerPoint Presentation</vt:lpstr>
      <vt:lpstr>PowerPoint Presentation</vt:lpstr>
      <vt:lpstr>PowerPoint Presentation</vt:lpstr>
      <vt:lpstr>PowerPoint Presentation</vt:lpstr>
      <vt:lpstr>Comparisons with what we already know</vt:lpstr>
      <vt:lpstr>Phamerator map</vt:lpstr>
      <vt:lpstr>Starterator data</vt:lpstr>
      <vt:lpstr>Blast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DNA Master Files</vt:lpstr>
      <vt:lpstr>PowerPoint Presentation</vt:lpstr>
      <vt:lpstr>Let’s get started!  For phage Ellie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Genomes to GenBank </dc:title>
  <dc:creator>Deborah Jacobs-Sera</dc:creator>
  <cp:lastModifiedBy>Jacobs-Sera, Deborah</cp:lastModifiedBy>
  <cp:revision>171</cp:revision>
  <dcterms:created xsi:type="dcterms:W3CDTF">2010-12-14T12:16:11Z</dcterms:created>
  <dcterms:modified xsi:type="dcterms:W3CDTF">2020-06-14T17:16:23Z</dcterms:modified>
</cp:coreProperties>
</file>