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1"/>
  </p:notesMasterIdLst>
  <p:sldIdLst>
    <p:sldId id="256" r:id="rId2"/>
    <p:sldId id="583" r:id="rId3"/>
    <p:sldId id="558" r:id="rId4"/>
    <p:sldId id="559" r:id="rId5"/>
    <p:sldId id="356" r:id="rId6"/>
    <p:sldId id="463" r:id="rId7"/>
    <p:sldId id="464" r:id="rId8"/>
    <p:sldId id="580" r:id="rId9"/>
    <p:sldId id="562" r:id="rId10"/>
    <p:sldId id="653" r:id="rId11"/>
    <p:sldId id="663" r:id="rId12"/>
    <p:sldId id="664" r:id="rId13"/>
    <p:sldId id="478" r:id="rId14"/>
    <p:sldId id="480" r:id="rId15"/>
    <p:sldId id="593" r:id="rId16"/>
    <p:sldId id="595" r:id="rId17"/>
    <p:sldId id="596" r:id="rId18"/>
    <p:sldId id="597" r:id="rId19"/>
    <p:sldId id="484" r:id="rId20"/>
    <p:sldId id="485" r:id="rId21"/>
    <p:sldId id="486" r:id="rId22"/>
    <p:sldId id="487" r:id="rId23"/>
    <p:sldId id="488" r:id="rId24"/>
    <p:sldId id="489" r:id="rId25"/>
    <p:sldId id="490" r:id="rId26"/>
    <p:sldId id="491" r:id="rId27"/>
    <p:sldId id="492" r:id="rId28"/>
    <p:sldId id="493" r:id="rId29"/>
    <p:sldId id="494" r:id="rId30"/>
    <p:sldId id="534" r:id="rId31"/>
    <p:sldId id="605" r:id="rId32"/>
    <p:sldId id="592" r:id="rId33"/>
    <p:sldId id="598" r:id="rId34"/>
    <p:sldId id="537" r:id="rId35"/>
    <p:sldId id="571" r:id="rId36"/>
    <p:sldId id="538" r:id="rId37"/>
    <p:sldId id="433" r:id="rId38"/>
    <p:sldId id="665" r:id="rId39"/>
    <p:sldId id="655" r:id="rId40"/>
    <p:sldId id="539" r:id="rId41"/>
    <p:sldId id="657" r:id="rId42"/>
    <p:sldId id="496" r:id="rId43"/>
    <p:sldId id="497" r:id="rId44"/>
    <p:sldId id="498" r:id="rId45"/>
    <p:sldId id="499" r:id="rId46"/>
    <p:sldId id="500" r:id="rId47"/>
    <p:sldId id="501" r:id="rId48"/>
    <p:sldId id="502" r:id="rId49"/>
    <p:sldId id="503" r:id="rId50"/>
    <p:sldId id="504" r:id="rId51"/>
    <p:sldId id="541" r:id="rId52"/>
    <p:sldId id="543" r:id="rId53"/>
    <p:sldId id="573" r:id="rId54"/>
    <p:sldId id="659" r:id="rId55"/>
    <p:sldId id="528" r:id="rId56"/>
    <p:sldId id="656" r:id="rId57"/>
    <p:sldId id="587" r:id="rId58"/>
    <p:sldId id="666" r:id="rId59"/>
    <p:sldId id="660" r:id="rId60"/>
    <p:sldId id="607" r:id="rId61"/>
    <p:sldId id="647" r:id="rId62"/>
    <p:sldId id="650" r:id="rId63"/>
    <p:sldId id="649" r:id="rId64"/>
    <p:sldId id="651" r:id="rId65"/>
    <p:sldId id="652" r:id="rId66"/>
    <p:sldId id="648" r:id="rId67"/>
    <p:sldId id="667" r:id="rId68"/>
    <p:sldId id="523" r:id="rId69"/>
    <p:sldId id="524" r:id="rId70"/>
    <p:sldId id="525" r:id="rId71"/>
    <p:sldId id="531" r:id="rId72"/>
    <p:sldId id="532" r:id="rId73"/>
    <p:sldId id="613" r:id="rId74"/>
    <p:sldId id="670" r:id="rId75"/>
    <p:sldId id="386" r:id="rId76"/>
    <p:sldId id="387" r:id="rId77"/>
    <p:sldId id="418" r:id="rId78"/>
    <p:sldId id="548" r:id="rId79"/>
    <p:sldId id="549" r:id="rId80"/>
    <p:sldId id="550" r:id="rId81"/>
    <p:sldId id="551" r:id="rId82"/>
    <p:sldId id="552" r:id="rId83"/>
    <p:sldId id="424" r:id="rId84"/>
    <p:sldId id="376" r:id="rId85"/>
    <p:sldId id="599" r:id="rId86"/>
    <p:sldId id="459" r:id="rId87"/>
    <p:sldId id="516" r:id="rId88"/>
    <p:sldId id="460" r:id="rId89"/>
    <p:sldId id="645" r:id="rId90"/>
    <p:sldId id="668" r:id="rId91"/>
    <p:sldId id="661" r:id="rId92"/>
    <p:sldId id="603" r:id="rId93"/>
    <p:sldId id="646" r:id="rId94"/>
    <p:sldId id="640" r:id="rId95"/>
    <p:sldId id="644" r:id="rId96"/>
    <p:sldId id="662" r:id="rId97"/>
    <p:sldId id="475" r:id="rId98"/>
    <p:sldId id="560" r:id="rId99"/>
    <p:sldId id="671" r:id="rId100"/>
    <p:sldId id="546" r:id="rId101"/>
    <p:sldId id="586" r:id="rId102"/>
    <p:sldId id="533" r:id="rId103"/>
    <p:sldId id="614" r:id="rId104"/>
    <p:sldId id="601" r:id="rId105"/>
    <p:sldId id="642" r:id="rId106"/>
    <p:sldId id="403" r:id="rId107"/>
    <p:sldId id="669" r:id="rId108"/>
    <p:sldId id="654" r:id="rId109"/>
    <p:sldId id="643" r:id="rId1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FF"/>
    <a:srgbClr val="00F102"/>
    <a:srgbClr val="00FF00"/>
    <a:srgbClr val="328000"/>
    <a:srgbClr val="E9EDF4"/>
    <a:srgbClr val="EFCF00"/>
    <a:srgbClr val="EED745"/>
    <a:srgbClr val="00FF80"/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64"/>
    <p:restoredTop sz="94773"/>
  </p:normalViewPr>
  <p:slideViewPr>
    <p:cSldViewPr snapToGrid="0" snapToObjects="1">
      <p:cViewPr varScale="1">
        <p:scale>
          <a:sx n="127" d="100"/>
          <a:sy n="127" d="100"/>
        </p:scale>
        <p:origin x="192" y="96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6T21:42:37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4414 24575,'96'-20'0,"0"-1"0,-1 0 0,1 1 0,0-1 0,-1 1 0,1-1 0,0 0 0,-1 1 0,1-1 0,-1 1 0,1-1 0,0 0 0,-1 1 0,1-1 0,0 1 0,-1-1 0,1 1 0,0-1 0,-1 0 0,1 1 0,0-1 0,-1 1 0,1-1 0,0 0 0,-1 1 0,1-1 0,-1 1 0,1-1 0,0 0 0,-1 1 0,1-1 0,0 1 0,-1-1 0,1 1 0,0-1 0,-1 0 0,1 1 0,0-1 0,-1 1 0,22-5 0,-14 4 0,-11 2 0,-6 1 0,-5 2 0,-2 0 0,2 0 0,5-2 0,7-1 0,11-2 0,13-4-161,-48 11 1,5-2 0,5-1 0,4-1 0,6-1 0,3-1 0,4-1 0,4-1 0,3-1 0,3-1 0,2 0 0,3 0 0,2-2 0,2 1 0,1-1 0,1 0 0,1 0 0,1 0 0,0-1 0,0 1 0,-1 0 0,0 0 0,-1 1 0,-2-1 0,-1 2 0,-2 0 0,-2 0 0,-2 1 0,-4 1 0,-2 1 0,-4 1 0,-4 0 0,-3 2 0,-5 1 0,-4 1 0,-6 2 0,-4 1 0,-6 1 0,-6 2 0,-6 2 0,-6 1 160,65-5 0,-27 8 0,-13 4 0,1-3 0,18-5 0,-5 0 0,1 1 0,12 3 0,0 3 0,-20 0 1745,-8 1-1745,1 0 0,-19 0 0,-1 0 0,12 0 0,33 0 0,-16 0 523,4-7-523,-30 1 0,-1-2 0,21-7 0,10-11 0,-14 4 0,1 0 0,-22 9 0,-1 0 0,27-9 0,-1 1 0,11 1-746,-3 2 1,2-1 745,-29 3 0,-1 0 0,30-3 0,-4 2 2378,-4-3-2378,-27 10 0,0-1 0,46-12-105,-7 1 105,-13 3 591,-36 2-591,28-3 1780,-4-5-1780,-6 5 0,8-4 0,9-11 247,10-2-247,-40 16 0,2-1-458,15-4 1,1 0 457,-14 3 0,2 0-899,25-14 1,4-2 898,-12 3 0,3-3-935,-1 2 1,6-3 0,-2 1 934,-10 4 0,0 0 0,0-1 0,8-5 0,1-2 0,0 0 0,-1 2 0,0 0 0,-4-1 0,-10 0 0,-3-2 0,2 0 0,12-4 0,3-1 0,-3-1 0,-6-1 0,-3-1 0,-3 2-424,7-8 0,-2 1 424,6-7 0,-5 2 0,-28 21 0,-4 1 333,7-8 0,-1 0-333,15-21 1479,-21 7-1479,-8 20 3062,-8 4-3062,-10 17 1788,-1 2-1788,-5 10 261,0 0-261,0 0 0,3 5 0,2 0 0,-1 7 0,0 2 0,-8 3 0,-5 1 0,3-4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6T21:42:38.7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24575,'10'5'0,"44"-1"0,12-4 0,12 0-2827,-7 0 0,6 0 0,5 0 2827,1-1 0,5-1 0,6 2 0,9 3-452,-22 1 0,8 4 1,6 0-1,3 2 1,1 0-1,-1 0 1,-4 0-1,-4-2 452,3-2 0,-6-2 0,-3 0 0,2 1 0,8 3 0,11 4-92,-29-2 0,7 2 1,6 3-1,4 1 0,4 1 1,3 1-1,2 1 0,1 1 1,1 0-1,-1 0 0,-1 0 1,-3 0-1,-3-1 0,-3-1 1,-6-1 91,13 2 0,-5-1 0,-3 0 0,-2-1 0,-2 1 0,0-1 0,1 1 0,0 1 0,4 1 0,3 0-179,-9 0 0,2 0 1,2 2-1,0-1 0,2 2 1,1-1-1,0 1 1,0 1-1,0-1 0,0 0 1,0 0-1,-1-1 0,-1 0 179,5 1 0,0 0 0,1-1 0,-1 1 0,1-1 0,-1 0 0,-1 0 0,0 1 0,-1 0 0,-2 0 0,0 0 0,-3 1-60,5 3 1,-3-1 0,-2 1 0,-2 0 0,0 1 0,0 0 0,1 0 0,1 0-1,2 1 1,4-1 59,-9-2 0,2 0 0,1 0 0,2 0 0,2 1 0,-1-1 0,2 1 0,0 0 0,-1 0 0,1 0 0,-1 1 0,-1-1 0,-1 1 0,-3-1 0,1 0 0,-1 0 0,0 1 0,0-1 0,-1 1 0,1 0 0,-1 0 0,0 0 0,0 0 0,-1 0 0,0 0 0,-1 0 0,4 2 0,0-1 0,-1 1 0,0 1 0,0-1 0,-1 0 0,0 0 0,0 0 0,-1 0 0,1 0 0,0 0 0,-1 0 0,7 1 0,-1 1 0,1-1 0,-1 0 0,0 0 0,0-1 0,0 1 0,-1 0 0,0 0 0,-1 0 0,0 0 0,5 2 0,-1 0 0,1 1 0,0-1 0,-1 1 0,-2-1 0,0 0 0,-3 0 0,-1-1 0,-3-1 0,2 1 0,-3 0 0,-3-1 0,-1-1 0,0 1 0,-1-1 0,2 0 0,1 1 0,6 1 0,1 0 0,2 1 0,0-1 0,-1 0 0,-1 0 0,-4-1 0,-3-1 0,5 3 0,-4 0 0,-3-1 0,-1-1 0,0 0 0,0-2 0,12 4 0,-1-2 0,0-1 0,1 1 0,0 0 22,-12-2 0,3 1 0,0 1 0,-1-1 0,-4-2 0,-4-1-22,7 1 0,-6-3 0,-2 0 0,-1 0 370,17 6 1,-2 1 0,-1-2-371,1 1 0,0-1 0,-11-2 1026,-12-4 1,-4-1-1027,15-1 0,-1 0 1721,-15 0 0,-5 0-1721,20 4 4860,-19-7-4860,-22-3 2887,-8-6-2887,-11-5 1489,0 0-1489,-6-1 409,-3 0-409,3 5 0,-7-1 0,7 1 0,-7-1 0,7 1 0,-4 0 0,1 0 0,3-1 0,-3 1 0,4 4 0,0 2 0,1 4 0,9 2 0,-1 4 0,7-4 0,-5 4 0,-1-5 0,-4-1 0,-1-4 0,-5-2 0,0-4 0,0 0 0,-1-5 0,-6-7 0,-20 1 0,9-5 0,-11 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06T22:07:11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4803 1022 24575,'-80'-3'0,"16"-3"0,-16-1 0,-3 0 0,9 1 0,-12 4 0,-3-1-956,2-5 1,-11-3 0,-3-1 0,5-1 955,18 0 0,3-1 0,1 0 0,2 1-833,-13-1 1,3 1-1,-4-1 833,8 1 0,-4-1 0,1 1 0,8 3 0,-19 2 0,4 2 0,14-1 0,-3 0 0,1 1 0,6 2 0,2 1 0,-4-1 0,-22-3 0,-5 0 0,9 3 263,8 3 1,8 2-264,5-1 0,4 0 0,-33 0-310,18 0 310,-13 0 1564,26 0-1564,20 0 3020,10 0-3020,15 0 1086,6 0-1086,5 0 432,3 3-432,1 5 0,3 0 0,-3 7 0,3-7 0,-1 7 0,-1-3 0,5 9 0,-6-4 0,-2 8 0,-6 8 0,2-9 0,-11 19 0,10-24 0,-6 13 0,5-11 0,5 1 0,-2 3 0,4-8 0,-11 15 0,-9 11 0,-25 17 0,-2 12 0,1-12 0,-3 8 0,17-18 0,-5 7 0,8-5 0,13-17 0,4 8 0,11-20 0,5 7 0,4-12 0,0 2 0,3-4 0,12 11 0,5 3 0,12 23 0,1 2 0,-6 5 0,13 14 0,-11-11 0,7 13 0,-5-16 0,-4-2 0,4-7 0,0 1 0,-5-7 0,16 14 0,-14-11 0,22 13 0,-18-13 0,16 1 0,-9-2 0,15-1 0,-4 3 0,3-11 0,1-2 0,-9-10 0,5-1 0,-4-5 0,-1 0 0,-1 0 0,1-5 0,-6 3 0,18 3 0,-10 5 0,11 6 0,2 6 0,3 3 0,16 7-774,1 7 774,-36-26 0,1 0 0,3 3 0,1 1 0,1 0 0,-1-1 0,27 14 0,-29-18 0,-3-2 0,13 3 0,19 7 0,-9-9 0,-8-10 0,0-2 0,-14-9 774,-1-1-774,14-5 0,-9 0 0,23 0 0,-4 0 0,7 0 0,16-6-435,-40 6 1,0-1 434,4-5 0,2 0 0,7 5 0,2 1 0,-5-3 0,1 0-729,7 0 0,1 0 729,2-1 0,-1-1 0,-4-1 0,1-2 0,9-2 0,-5 0-210,14-4 210,-33 3 0,-2-2 0,12-4 0,6-5 0,-8-5 795,-17 6-795,-13-7 1506,-5 5-1506,-9 2 236,-4-4-236,-1 7 0,-7-7 0,-2 8 0,-3-8 0,5-2 0,1-26 0,30-28 0,-2-1 0,6 7 0,7-5 0,-1 9 0,2-3-771,-6 5 1,2-5 0,-3 6 770,5-3 0,-3 4 0,4-7 0,-8 7 0,-10 12 0,9-30 0,-22 40 0,-2-9 0,-10 32 0,-4 2 2311,-3 7-2311,-10-2 0,-11-9 0,1 5 0,-16-15 0,16 16 0,-11-11 0,7 11 0,-13-17 0,-11-11 0,-1-1 0,1-3 0,12 10 0,0 1 0,-3-3-455,1 4 1,-2-2 454,-8-7 0,1 1 0,12 10 0,2 4-272,-25-19 272,-15-11 0,21 25 0,-1-1 0,10 4 0,1 1 0,-3 3 0,1 1 0,-23-16-1024,6 9 0,-5-2 1024,6 1 0,-5-2 0,2 6 0,-5-1 0,3 1 0,-5-8 0,1 1 0,-17 0 0,-1 1 0,8-3 0,0 0-790,21 14 1,-1 0 0,-2 1 789,0 0 0,0-1 0,-1 2 0,1 1 0,-1 1 0,1 1 0,-31-9 0,1 1 0,-1 3 0,1 0 0,4 1 0,2 1-129,3 6 1,4 2 128,24 3 0,2 2 14,-4 0 0,5 1-14,-10 0 1740,-11-5-1740,17 11 2609,18 1-2609,2 5 1231,17 0-1231,4 0 246,6 0-246,3 7 0,1 2 0,-2 12 0,-3 0 0,-1 5 0,-12 19 0,-28 15 0,19-12 0,-4 4-1001,-26 14 0,-2 2 1001,15-8 0,0 1-743,5-12 0,-3 2 0,2-1 743,-6 14 0,0 0 0,-9 3 0,1-1-515,18-12 0,3-1 515,-5 1 0,4-2-104,-2 15 104,-5 11 1637,19-23-1637,14-11 2298,11-12-2298,4 11 1290,0-2-1290,6 41 0,3-29 0,3 3-710,6 15 0,2 3 710,-1 3 0,1 1-1054,6 14 1,0 1 1053,-6-9 0,-1 2 0,-6-20 0,1 1 0,0 0 0,9 24 0,-2-5 0,-9-19 0,0-2-532,7 3 1,1-2 531,-5-7 0,-1-2 0,3 2 0,1-1-243,3 1 1,1-2 242,-3-9 0,1-4 0,30 37 0,9-5 0,-28-36 0,2-1 0,39 22 0,-32-29 0,1-1 0,2 1 0,3-2 0,4-3 0,5 0-311,23 14 0,5-1 311,-3-7 0,2-2 0,5 2 0,1-1 0,3-2 0,-1-1 0,-15-6 0,-2-1 0,-5-2 0,3 0 0,26 11 0,-4-3 769,0-10-769,-8 4 0,-1 0 0,-5-9 170,-26-4 1,2 1-171,-4-1 0,0 0 0,44 5 0,-45-4 0,0-2 0,33-1 0,8 4 0,-42-7 0,4-1 0,27 4 0,6 1-923,0 0 1,4-1 922,-13-3 0,4-1 0,0 0-411,0 0 0,-1-1 1,2 0 410,7-1 0,2-1 0,1-1-564,-17 0 1,0 1-1,2-3 1,-1-2 563,4-3 0,-1-2 0,2-3 0,-1-1 0,6-4 0,1-2 0,-1-2 0,-4-2 0,6-5 0,-4-2 0,-3-2-523,-7 3 1,-3-1-1,0-2 523,10-7 0,1-2 0,-6 0 204,2-7 0,-1-2-204,-11 13 0,2-1 0,-6-1 0,-3-8 0,-10 2 2175,4-12-2175,1-2 3436,-15 7-3436,-19 13 3411,-7 7-3411,-8-10 2144,-1 3-2144,-4-18 52,0-1-52,0-15 0,0-10-447,0 34 1,0-1 446,0-5 0,0 0 0,0-9 0,0-1 0,0-1 0,0 2 0,0 10 0,0 1 0,0-4 0,0 1 0,0-28 0,0 26 0,0-1 0,0-37 0,1 42 0,-2 1 0,-10-37-56,-6 24 56,-18-13 0,-4 29 0,-13-12 0,8 18 0,-12-5 0,2 17 0,9 8 0,-5 1-477,-3 3 0,-2 2 477,-5-1 0,-4-1-651,2 3 1,-5-1-1,1 2 651,-23-4 0,-5 0-1154,9-1 1,-6-3 0,-1 2 1153,0 1 0,0 0 0,4 1 0,13 1 0,3 0 0,2 0-434,3 4 1,2 0-1,2-1 434,-16-7 0,-1-2 0,15 7 0,-3-1 0,1-1 0,-24-11 0,2 0 0,-2 6 0,2-1 0,5-5 0,2 1 0,7 9 0,1 0 0,-3-7 0,-2-1 0,-12-1 0,4 2 0,26 4 0,4 2 97,-3 1 0,1 1-97,0-2 0,3 2 0,-21-4 1919,-7-4-1919,11 6 0,13 6 0,-20 6 0,8 7 0,-27 4 1357,49 0 0,-1 0-1357,-5 0 0,0 0 0,-5 0 0,2 0 1537,-38 0-1537,0 0 0,21 0 0,1 0 0,7 0 0,-12 5 0,23 10 0,6 0 0,-2 3 0,-22 24 0,-7 1 0,1-1 0,29-4 0,-16 2 628,19 3-628,7-6 151,7 3-151,15-11 1150,1 4-1150,15-7 323,0 5-323,4 2 0,0 18 0,0 3 0,-5 0 0,4 9 0,-3 6 0,4 17-547,0-36 1,0 1 546,0 8 0,0 1 0,0 6 0,0 2 0,0 13 0,0 3-1149,0 4 0,0 2 1149,0 4 0,0 1 0,0 1 0,0-3-619,0-25 1,0-2 618,0 13 0,0-3 0,0 23-355,0-39 1,0 1 354,0-5 0,0-2 0,-1 1 0,2 0 542,15 40-542,9-1 0,16-24 0,11-6 0,-1-13 0,-8-21 0,3-2 0,22 13 0,-22-20 0,1-2 0,20 3 2109,-1-1-2109,-6-9 1388,-2 4-1388,7 0 898,-10-4-898,17 9 0,3-3 0,3 6-319,-26-11 1,4-1 318,0 1 0,1 0 0,4 4 0,1-1 0,3 1 0,0 1 0,-4 3 0,-1-1 0,1-3 0,-1 0 0,-12-1 0,0-1 0,5-2 0,0-1 0,-1 1 0,0 0 0,0-3 0,1-1 0,7 2 0,-1-2 0,-4-5 0,-1-1 0,-3 1 0,1-2 0,12-6 0,-1-5 0,-8-6 0,-2-3-203,-3 3 1,-2-3 202,0-12 0,-4-2 0,21-15 0,0-6 0,-10 4 0,-18 8 0,16-39 0,-19 30 0,2-2-714,5-10 1,0-1 713,2-2 0,2 0 0,4 0 0,3-3-985,-1 2 0,3-6 0,-1 4 985,8-11 0,0 2 0,-11 14 0,1-1 0,-3 5-334,-3 3 1,-2 3 333,10-11 0,1 0 0,-5 6 0,-1 2 0,-3 2 0,-4 2 298,10-16-298,-26 33 1157,-4-10-1157,-2 11 3115,-14-15-3115,-1 0 1921,-4-17-1921,0-16 0,-17-4-459,8 36 0,-3-1 459,-8 1 0,-3-1 0,1 0 0,-1 1 0,-2 4 0,-6-3 0,-12-10 0,-8-5 0,0 5 0,-10-5 0,-4 0-905,14 14 1,-4-5 0,-2 0 0,3 5 904,-6-1 0,1 5 0,2 0 0,-18-16 0,2 2-752,8 3 0,2 2 752,7 8 0,1 3-369,8 6 0,-2 1 369,-6-3 0,-1 3 0,9 10 0,0 3 0,-9 0 0,0 3 0,-34 0 0,32 10 0,-1 3 0,9 7 0,-1 2 0,-8-2 0,-4 2 0,-28 9 0,-8 5-733,30-4 1,-2 1 0,-3 3 732,-17 4 0,-5 3 0,-2 3-273,20-4 0,-1 3 0,0 1 0,-1-1 273,-1-1 0,-1 0 0,1-1 0,2 1 0,-13 5 0,3 0 0,-2 1-170,14-6 0,-2 1 0,2-2 0,9-1 170,-10 3 0,4-1-144,2 0 1,-5 0 0,7-2 143,5-4 0,5 0 944,-4 3 0,2-1-944,9-8 0,5-1 3979,-8 11-3979,12-11 2750,26-2-2750,6 0 1838,8-1-1838,4 0 721,0 4-721,0 17 0,0 22 0,4-1 0,-1 7-852,-2 17 0,0 5 852,2 0 0,0 4-806,-2-15 0,-1 4 1,-1-2 805,-1 21 0,-3 2 0,0-17 0,0 2 0,-2-2 0,-1-4 0,0-2 0,-1-3 0,-3 18 0,0-2-492,0-2 1,2-4 491,-2 21-148,5-40 0,1-3 148,-1 23 1368,1-17-1368,6-21 2431,0-8-2431,0-13 1207,0 1-1207,8-2 394,12 7-394,11 9 0,26 19 0,11 17-812,-25-23 1,3 2 811,6 5 0,1 2 0,2 3 0,1 1 0,2-3 0,1-2 0,4 3 0,0-3 0,-5-5 0,-1-4 0,-9-12 0,-1-1-251,2 0 1,-2-2 250,25 7 0,6 1 0,6-2 0,0-13 0,-7-4 0,12-2 0,-13-5 0,7-5 0,19 0 0,-9-1 0,-17-2 0,6 0-902,-11-1 1,15-1 0,8 1 0,2-1 0,-5 0 0,-11-1 901,11 1 0,-9-1 0,9-4 0,-15-2 0,8-3 0,5-1 0,0-2 0,-4 1 0,-8 1-722,27-2 1,-9 1 0,-2-5 721,-3-8 0,-2-4 0,-5 3-27,18 0 0,-12 1 27,-38 1 0,-2 0-20,17 1 1,-3 0 19,16-19 4465,-12 11-4465,-32 2 3040,-9 8-3040,-13-1 1665,-1 4-1665,-4-5 618,2-26-618,12-19 0,-8-11 0,14 2 0,-16 10 0,17-28-1052,-14 4 1052,1 30 0,0-2 0,-9 6 0,0 0 0,3-1 0,-1 0-339,-2-33 339,-3 35 0,-2 3 0,-2-12 0,0-19 0,0 22 0,0 8 0,0 8 1034,0 11-1034,-9-10 0,-33-2 0,-33-17 0,22 27 0,-7-2 0,3 3-543,-1 2 1,0 0 542,1-2 0,-3-3 0,6 5 0,-27-13 0,35 21 0,-2-3 0,-23-17 0,2 0 0,-14-1 0,8-1 0,-3-3 0,17 16 0,-3 0 0,-5 0 0,-6-2 0,1 1 0,6 2 0,2 0 0,-1 2-580,1 2 1,0 1-1,2 2 580,-13-5 0,5 4 0,19 9 0,0 1-410,-23-10 1,2 2 409,-21-6 0,36 13 0,2 1 0,-4 6 0,4 3 0,-4 1 0,6 2 0,0 1 0,-9-1 0,2 1 0,10 3 0,2 0-64,-30 0 64,4 0 1243,8 0-1243,2 0 1775,21 0-1775,1 0 966,11 8-966,6 1 80,6 8-80,9-1 0,-4 4 0,7-3 0,0 4 0,2-5 0,6 4 0,-6 2 0,6 0 0,-7 3 0,7-4 0,-7 24 0,2-3 0,-11 30 0,-1 5-789,-7 16 789,12-39 0,0 2-645,0 4 1,-1 1 644,0 4 0,1 3 0,1 7 0,1 2-866,-3-1 1,1 2 865,7 6 0,2-3 0,-4-20 0,2-1-174,5 4 1,2-3 173,-1 17 0,0 6 654,0-17-654,9-9 1189,15 2-1189,13-15 0,29 12 0,12-15 339,-28-18 0,4-2-339,6 2 0,2-2 0,-1-2 0,1 1 0,3 2 0,0 1 0,-4-3 0,-1 0 0,-4-2 0,0 1 0,-1-1 0,-1 0-126,-3-3 1,-1 0 125,1 0 0,-1 0 0,5 3 0,0 0 0,-3-5 0,0-1 0,3 3 0,-1 0 0,32 3 0,11-1 0,-45-12 0,0 0 0,1 1 0,0-1 0,5-1 0,3-2 0,14 0 0,2-1-987,-8-1 1,4-2 986,-5-2 0,4-1 0,-3-3 0,7-5 0,-1-4 0,-7 2 0,4-3 0,-8-2 0,-4-7 0,-3-1-556,23-2 1,-1-1 555,-27 1 0,-4 0 297,5 2 1,-1 0-298,30-28 0,-5 1 0,-25 3 564,-11 2-564,-7-3 1979,-21 0-1979,11-1 1336,-12-12-1336,3 12 496,-5 1-496,0 7 0,-4 7 0,-2-12 0,-4 3 0,0-17 0,-23-6 0,-5-8-378,5 31 0,-4 0 378,-1 2 0,0 0 0,-6-12 0,0 3 0,-17-18 0,6 9 0,-7-6-1361,-12-6 0,-5 1 1361,2 6 0,-5 0-1139,6 6 0,-6-2 0,-1 5 1139,4 12 0,0 5 0,-4-1-932,7 5 0,-3-1 0,-3 1 0,-1-1 932,-10-3 0,-3 0 0,-1 1 0,3 3 0,13 7 0,2 2 0,0 1 0,-3-1-449,-9-3 1,-4-1 0,1 2 0,6 2 448,0 3 0,5 4 0,-2-1-116,-15-5 0,-3-1 0,3 3 116,15 5 0,3 2 0,0 2 158,2 3 0,-1 3 0,0 0-158,-8 0 0,-2 0 0,2 2 0,8 5 0,1 1 0,-2 1 0,-11-1 0,-3 0 0,2 1 0,7 1 0,2 1 0,0 1 0,-7-1 0,-1 0 0,5 0 0,-16 0 0,5 0 1180,2 0 0,5 0-1180,22-3 0,4-1 0,-42 3 1254,42-3 0,1 1-1254,-22 3 2774,17 0-2774,26 0 2837,8 0-2837,13 12 1302,1 8-1302,3 13 509,-1 28-509,0-11 0,0 12 0,5-12 0,-4-4 0,2 19 0,-18 30-1008,12-39 0,-2 4 1008,-7 19 0,-1 5 0,-1 6 0,2 0 0,2-10 0,1 1 0,3-14 0,0 3 0,1-2 0,-1 20 0,0-3 0,-3-7 0,2 0 0,5 8 0,0-4-401,-1-28 0,2-2 401,6 10 0,1-2 0,-13 27 0,16-13 0,-3-38 0,4-5 1928,3-19-1928,20 1 0,40 3 0,-16-3 0,5 1-207,19 3 1,1 2 206,-9 4 0,0 1 0,18 2 0,-4 0 0,-30-7 0,-1 1 0,22 7 0,-2-1 0,14 5 0,-17-3 0,-26-12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5E12CC-B210-6D49-9F8B-473B8BB00FD7}" type="datetimeFigureOut">
              <a:rPr lang="en-US" smtClean="0"/>
              <a:t>12/6/23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6B0562-DE82-D246-8CCE-133B6CBAF5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673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9357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77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9537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6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8000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85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00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Don’t understand why Jude Law’s genes are all better than ours, just the way it is!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100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15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101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4119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AD09B-599B-584F-B8D9-9AAE78752CF1}" type="slidenum">
              <a:rPr>
                <a:solidFill>
                  <a:prstClr val="black"/>
                </a:solidFill>
                <a:latin typeface="Calibri"/>
              </a:rPr>
              <a:pPr/>
              <a:t>102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6368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tube per 2 sequences with Sanger and cloning.  Not so bad if you only want 100 sequences.  What if you</a:t>
            </a:r>
            <a:r>
              <a:rPr lang="en-US" baseline="0" dirty="0"/>
              <a:t> want 1 million?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4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Has to be done in</a:t>
            </a:r>
            <a:r>
              <a:rPr lang="en-US" baseline="0" dirty="0"/>
              <a:t> a single tube per </a:t>
            </a:r>
            <a:r>
              <a:rPr lang="en-US" baseline="0" dirty="0" err="1"/>
              <a:t>rxn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56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45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24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66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38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6B0562-DE82-D246-8CCE-133B6CBAF54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58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92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7160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756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743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118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505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03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7024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281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3811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438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76992-8450-AE45-86A5-6BF74140C81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12/6/23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A0A26-3669-B341-A7E2-66BF0D21803B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08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customXml" Target="../ink/ink2.xml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3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Inside the Black Box: Phage Genome Sequencing, Assembly, and 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6" y="2098076"/>
            <a:ext cx="13251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Dan Russell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2900DF-D744-9A45-84EB-DC4D1E2E6BCB}"/>
              </a:ext>
            </a:extLst>
          </p:cNvPr>
          <p:cNvSpPr txBox="1"/>
          <p:nvPr/>
        </p:nvSpPr>
        <p:spPr>
          <a:xfrm>
            <a:off x="1970936" y="1667189"/>
            <a:ext cx="68098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  <a:latin typeface="Bradley Hand" pitchFamily="2" charset="77"/>
                <a:cs typeface="Century Gothic"/>
              </a:rPr>
              <a:t>AKA: What did my phage do over winter break?</a:t>
            </a:r>
          </a:p>
        </p:txBody>
      </p:sp>
    </p:spTree>
    <p:extLst>
      <p:ext uri="{BB962C8B-B14F-4D97-AF65-F5344CB8AC3E}">
        <p14:creationId xmlns:p14="http://schemas.microsoft.com/office/powerpoint/2010/main" val="22960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07692" y="3941064"/>
            <a:ext cx="166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SEQUINS</a:t>
            </a:r>
          </a:p>
        </p:txBody>
      </p:sp>
      <p:pic>
        <p:nvPicPr>
          <p:cNvPr id="2050" name="Picture 2" descr="What Is Quince?">
            <a:extLst>
              <a:ext uri="{FF2B5EF4-FFF2-40B4-BE49-F238E27FC236}">
                <a16:creationId xmlns:a16="http://schemas.microsoft.com/office/drawing/2014/main" id="{5A330265-3A0E-3C12-9632-1E5754D8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199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E5F891-5A81-2789-0A7F-EF87334E3202}"/>
              </a:ext>
            </a:extLst>
          </p:cNvPr>
          <p:cNvSpPr/>
          <p:nvPr/>
        </p:nvSpPr>
        <p:spPr>
          <a:xfrm>
            <a:off x="1592199" y="1268837"/>
            <a:ext cx="60465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08EF5E-C2AD-748C-599F-6268BA8753FA}"/>
              </a:ext>
            </a:extLst>
          </p:cNvPr>
          <p:cNvSpPr/>
          <p:nvPr/>
        </p:nvSpPr>
        <p:spPr>
          <a:xfrm>
            <a:off x="2632002" y="3323403"/>
            <a:ext cx="6158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</a:rPr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0AD49A-A946-F2E6-11C6-9376760128C2}"/>
              </a:ext>
            </a:extLst>
          </p:cNvPr>
          <p:cNvSpPr/>
          <p:nvPr/>
        </p:nvSpPr>
        <p:spPr>
          <a:xfrm>
            <a:off x="4161090" y="3510176"/>
            <a:ext cx="5918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</a:rPr>
              <a:t>C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8458AC2-3A59-46D7-3855-820FE6DD69B6}"/>
              </a:ext>
            </a:extLst>
          </p:cNvPr>
          <p:cNvSpPr/>
          <p:nvPr/>
        </p:nvSpPr>
        <p:spPr>
          <a:xfrm>
            <a:off x="3620613" y="2718661"/>
            <a:ext cx="1829211" cy="2121563"/>
          </a:xfrm>
          <a:custGeom>
            <a:avLst/>
            <a:gdLst>
              <a:gd name="connsiteX0" fmla="*/ 1743867 w 1829211"/>
              <a:gd name="connsiteY0" fmla="*/ 304955 h 2121563"/>
              <a:gd name="connsiteX1" fmla="*/ 1658523 w 1829211"/>
              <a:gd name="connsiteY1" fmla="*/ 219611 h 2121563"/>
              <a:gd name="connsiteX2" fmla="*/ 1597563 w 1829211"/>
              <a:gd name="connsiteY2" fmla="*/ 183035 h 2121563"/>
              <a:gd name="connsiteX3" fmla="*/ 1512219 w 1829211"/>
              <a:gd name="connsiteY3" fmla="*/ 146459 h 2121563"/>
              <a:gd name="connsiteX4" fmla="*/ 549051 w 1829211"/>
              <a:gd name="connsiteY4" fmla="*/ 158651 h 2121563"/>
              <a:gd name="connsiteX5" fmla="*/ 475899 w 1829211"/>
              <a:gd name="connsiteY5" fmla="*/ 183035 h 2121563"/>
              <a:gd name="connsiteX6" fmla="*/ 366171 w 1829211"/>
              <a:gd name="connsiteY6" fmla="*/ 268379 h 2121563"/>
              <a:gd name="connsiteX7" fmla="*/ 329595 w 1829211"/>
              <a:gd name="connsiteY7" fmla="*/ 317147 h 2121563"/>
              <a:gd name="connsiteX8" fmla="*/ 305211 w 1829211"/>
              <a:gd name="connsiteY8" fmla="*/ 353723 h 2121563"/>
              <a:gd name="connsiteX9" fmla="*/ 244251 w 1829211"/>
              <a:gd name="connsiteY9" fmla="*/ 414683 h 2121563"/>
              <a:gd name="connsiteX10" fmla="*/ 219867 w 1829211"/>
              <a:gd name="connsiteY10" fmla="*/ 463451 h 2121563"/>
              <a:gd name="connsiteX11" fmla="*/ 158907 w 1829211"/>
              <a:gd name="connsiteY11" fmla="*/ 548795 h 2121563"/>
              <a:gd name="connsiteX12" fmla="*/ 146715 w 1829211"/>
              <a:gd name="connsiteY12" fmla="*/ 585371 h 2121563"/>
              <a:gd name="connsiteX13" fmla="*/ 110139 w 1829211"/>
              <a:gd name="connsiteY13" fmla="*/ 682907 h 2121563"/>
              <a:gd name="connsiteX14" fmla="*/ 85755 w 1829211"/>
              <a:gd name="connsiteY14" fmla="*/ 792635 h 2121563"/>
              <a:gd name="connsiteX15" fmla="*/ 61371 w 1829211"/>
              <a:gd name="connsiteY15" fmla="*/ 865787 h 2121563"/>
              <a:gd name="connsiteX16" fmla="*/ 36987 w 1829211"/>
              <a:gd name="connsiteY16" fmla="*/ 1012091 h 2121563"/>
              <a:gd name="connsiteX17" fmla="*/ 12603 w 1829211"/>
              <a:gd name="connsiteY17" fmla="*/ 1146203 h 2121563"/>
              <a:gd name="connsiteX18" fmla="*/ 24795 w 1829211"/>
              <a:gd name="connsiteY18" fmla="*/ 1572923 h 2121563"/>
              <a:gd name="connsiteX19" fmla="*/ 36987 w 1829211"/>
              <a:gd name="connsiteY19" fmla="*/ 1633883 h 2121563"/>
              <a:gd name="connsiteX20" fmla="*/ 73563 w 1829211"/>
              <a:gd name="connsiteY20" fmla="*/ 1694843 h 2121563"/>
              <a:gd name="connsiteX21" fmla="*/ 134523 w 1829211"/>
              <a:gd name="connsiteY21" fmla="*/ 1816763 h 2121563"/>
              <a:gd name="connsiteX22" fmla="*/ 183291 w 1829211"/>
              <a:gd name="connsiteY22" fmla="*/ 1865531 h 2121563"/>
              <a:gd name="connsiteX23" fmla="*/ 219867 w 1829211"/>
              <a:gd name="connsiteY23" fmla="*/ 1914299 h 2121563"/>
              <a:gd name="connsiteX24" fmla="*/ 305211 w 1829211"/>
              <a:gd name="connsiteY24" fmla="*/ 1987451 h 2121563"/>
              <a:gd name="connsiteX25" fmla="*/ 341787 w 1829211"/>
              <a:gd name="connsiteY25" fmla="*/ 2011835 h 2121563"/>
              <a:gd name="connsiteX26" fmla="*/ 402747 w 1829211"/>
              <a:gd name="connsiteY26" fmla="*/ 2036219 h 2121563"/>
              <a:gd name="connsiteX27" fmla="*/ 451515 w 1829211"/>
              <a:gd name="connsiteY27" fmla="*/ 2060603 h 2121563"/>
              <a:gd name="connsiteX28" fmla="*/ 524667 w 1829211"/>
              <a:gd name="connsiteY28" fmla="*/ 2072795 h 2121563"/>
              <a:gd name="connsiteX29" fmla="*/ 622203 w 1829211"/>
              <a:gd name="connsiteY29" fmla="*/ 2097179 h 2121563"/>
              <a:gd name="connsiteX30" fmla="*/ 670971 w 1829211"/>
              <a:gd name="connsiteY30" fmla="*/ 2109371 h 2121563"/>
              <a:gd name="connsiteX31" fmla="*/ 792891 w 1829211"/>
              <a:gd name="connsiteY31" fmla="*/ 2121563 h 2121563"/>
              <a:gd name="connsiteX32" fmla="*/ 1146459 w 1829211"/>
              <a:gd name="connsiteY32" fmla="*/ 2109371 h 2121563"/>
              <a:gd name="connsiteX33" fmla="*/ 1195227 w 1829211"/>
              <a:gd name="connsiteY33" fmla="*/ 2084987 h 2121563"/>
              <a:gd name="connsiteX34" fmla="*/ 1243995 w 1829211"/>
              <a:gd name="connsiteY34" fmla="*/ 2072795 h 2121563"/>
              <a:gd name="connsiteX35" fmla="*/ 1341531 w 1829211"/>
              <a:gd name="connsiteY35" fmla="*/ 2036219 h 2121563"/>
              <a:gd name="connsiteX36" fmla="*/ 1378107 w 1829211"/>
              <a:gd name="connsiteY36" fmla="*/ 2011835 h 2121563"/>
              <a:gd name="connsiteX37" fmla="*/ 1414683 w 1829211"/>
              <a:gd name="connsiteY37" fmla="*/ 1999643 h 2121563"/>
              <a:gd name="connsiteX38" fmla="*/ 1487835 w 1829211"/>
              <a:gd name="connsiteY38" fmla="*/ 1950875 h 2121563"/>
              <a:gd name="connsiteX39" fmla="*/ 1536603 w 1829211"/>
              <a:gd name="connsiteY39" fmla="*/ 1926491 h 2121563"/>
              <a:gd name="connsiteX40" fmla="*/ 1560987 w 1829211"/>
              <a:gd name="connsiteY40" fmla="*/ 1889915 h 2121563"/>
              <a:gd name="connsiteX41" fmla="*/ 1646331 w 1829211"/>
              <a:gd name="connsiteY41" fmla="*/ 1804571 h 2121563"/>
              <a:gd name="connsiteX42" fmla="*/ 1670715 w 1829211"/>
              <a:gd name="connsiteY42" fmla="*/ 1755803 h 2121563"/>
              <a:gd name="connsiteX43" fmla="*/ 1707291 w 1829211"/>
              <a:gd name="connsiteY43" fmla="*/ 1694843 h 2121563"/>
              <a:gd name="connsiteX44" fmla="*/ 1804827 w 1829211"/>
              <a:gd name="connsiteY44" fmla="*/ 1475387 h 2121563"/>
              <a:gd name="connsiteX45" fmla="*/ 1829211 w 1829211"/>
              <a:gd name="connsiteY45" fmla="*/ 1329083 h 2121563"/>
              <a:gd name="connsiteX46" fmla="*/ 1817019 w 1829211"/>
              <a:gd name="connsiteY46" fmla="*/ 1146203 h 2121563"/>
              <a:gd name="connsiteX47" fmla="*/ 1804827 w 1829211"/>
              <a:gd name="connsiteY47" fmla="*/ 1097435 h 2121563"/>
              <a:gd name="connsiteX48" fmla="*/ 1780443 w 1829211"/>
              <a:gd name="connsiteY48" fmla="*/ 975515 h 2121563"/>
              <a:gd name="connsiteX49" fmla="*/ 1731675 w 1829211"/>
              <a:gd name="connsiteY49" fmla="*/ 841403 h 2121563"/>
              <a:gd name="connsiteX50" fmla="*/ 1670715 w 1829211"/>
              <a:gd name="connsiteY50" fmla="*/ 670715 h 2121563"/>
              <a:gd name="connsiteX51" fmla="*/ 1646331 w 1829211"/>
              <a:gd name="connsiteY51" fmla="*/ 621947 h 2121563"/>
              <a:gd name="connsiteX52" fmla="*/ 1548795 w 1829211"/>
              <a:gd name="connsiteY52" fmla="*/ 560987 h 2121563"/>
              <a:gd name="connsiteX53" fmla="*/ 1439067 w 1829211"/>
              <a:gd name="connsiteY53" fmla="*/ 487835 h 2121563"/>
              <a:gd name="connsiteX54" fmla="*/ 1390299 w 1829211"/>
              <a:gd name="connsiteY54" fmla="*/ 475643 h 2121563"/>
              <a:gd name="connsiteX55" fmla="*/ 1280571 w 1829211"/>
              <a:gd name="connsiteY55" fmla="*/ 426875 h 2121563"/>
              <a:gd name="connsiteX56" fmla="*/ 1109883 w 1829211"/>
              <a:gd name="connsiteY56" fmla="*/ 341531 h 2121563"/>
              <a:gd name="connsiteX57" fmla="*/ 890427 w 1829211"/>
              <a:gd name="connsiteY57" fmla="*/ 207419 h 2121563"/>
              <a:gd name="connsiteX58" fmla="*/ 731931 w 1829211"/>
              <a:gd name="connsiteY58" fmla="*/ 122075 h 2121563"/>
              <a:gd name="connsiteX59" fmla="*/ 670971 w 1829211"/>
              <a:gd name="connsiteY59" fmla="*/ 85499 h 2121563"/>
              <a:gd name="connsiteX60" fmla="*/ 463707 w 1829211"/>
              <a:gd name="connsiteY60" fmla="*/ 155 h 2121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829211" h="2121563">
                <a:moveTo>
                  <a:pt x="1743867" y="304955"/>
                </a:moveTo>
                <a:cubicBezTo>
                  <a:pt x="1715419" y="276507"/>
                  <a:pt x="1689430" y="245367"/>
                  <a:pt x="1658523" y="219611"/>
                </a:cubicBezTo>
                <a:cubicBezTo>
                  <a:pt x="1640318" y="204441"/>
                  <a:pt x="1618278" y="194543"/>
                  <a:pt x="1597563" y="183035"/>
                </a:cubicBezTo>
                <a:cubicBezTo>
                  <a:pt x="1552366" y="157926"/>
                  <a:pt x="1555384" y="160847"/>
                  <a:pt x="1512219" y="146459"/>
                </a:cubicBezTo>
                <a:cubicBezTo>
                  <a:pt x="1191163" y="150523"/>
                  <a:pt x="869933" y="147326"/>
                  <a:pt x="549051" y="158651"/>
                </a:cubicBezTo>
                <a:cubicBezTo>
                  <a:pt x="523364" y="159558"/>
                  <a:pt x="497285" y="168778"/>
                  <a:pt x="475899" y="183035"/>
                </a:cubicBezTo>
                <a:cubicBezTo>
                  <a:pt x="420864" y="219725"/>
                  <a:pt x="404370" y="223814"/>
                  <a:pt x="366171" y="268379"/>
                </a:cubicBezTo>
                <a:cubicBezTo>
                  <a:pt x="352947" y="283807"/>
                  <a:pt x="341406" y="300612"/>
                  <a:pt x="329595" y="317147"/>
                </a:cubicBezTo>
                <a:cubicBezTo>
                  <a:pt x="321078" y="329071"/>
                  <a:pt x="314860" y="342696"/>
                  <a:pt x="305211" y="353723"/>
                </a:cubicBezTo>
                <a:cubicBezTo>
                  <a:pt x="286288" y="375350"/>
                  <a:pt x="261894" y="392000"/>
                  <a:pt x="244251" y="414683"/>
                </a:cubicBezTo>
                <a:cubicBezTo>
                  <a:pt x="233093" y="429029"/>
                  <a:pt x="229500" y="448039"/>
                  <a:pt x="219867" y="463451"/>
                </a:cubicBezTo>
                <a:cubicBezTo>
                  <a:pt x="206061" y="485541"/>
                  <a:pt x="171803" y="523003"/>
                  <a:pt x="158907" y="548795"/>
                </a:cubicBezTo>
                <a:cubicBezTo>
                  <a:pt x="153160" y="560290"/>
                  <a:pt x="151227" y="573338"/>
                  <a:pt x="146715" y="585371"/>
                </a:cubicBezTo>
                <a:cubicBezTo>
                  <a:pt x="131255" y="626597"/>
                  <a:pt x="121208" y="644164"/>
                  <a:pt x="110139" y="682907"/>
                </a:cubicBezTo>
                <a:cubicBezTo>
                  <a:pt x="44449" y="912823"/>
                  <a:pt x="161179" y="516081"/>
                  <a:pt x="85755" y="792635"/>
                </a:cubicBezTo>
                <a:cubicBezTo>
                  <a:pt x="78992" y="817432"/>
                  <a:pt x="66947" y="840696"/>
                  <a:pt x="61371" y="865787"/>
                </a:cubicBezTo>
                <a:cubicBezTo>
                  <a:pt x="50646" y="914050"/>
                  <a:pt x="45115" y="963323"/>
                  <a:pt x="36987" y="1012091"/>
                </a:cubicBezTo>
                <a:cubicBezTo>
                  <a:pt x="21388" y="1105683"/>
                  <a:pt x="29643" y="1061003"/>
                  <a:pt x="12603" y="1146203"/>
                </a:cubicBezTo>
                <a:cubicBezTo>
                  <a:pt x="-4909" y="1373856"/>
                  <a:pt x="-7039" y="1286416"/>
                  <a:pt x="24795" y="1572923"/>
                </a:cubicBezTo>
                <a:cubicBezTo>
                  <a:pt x="27083" y="1593519"/>
                  <a:pt x="29291" y="1614643"/>
                  <a:pt x="36987" y="1633883"/>
                </a:cubicBezTo>
                <a:cubicBezTo>
                  <a:pt x="45788" y="1655885"/>
                  <a:pt x="62411" y="1673934"/>
                  <a:pt x="73563" y="1694843"/>
                </a:cubicBezTo>
                <a:cubicBezTo>
                  <a:pt x="94945" y="1734934"/>
                  <a:pt x="102394" y="1784634"/>
                  <a:pt x="134523" y="1816763"/>
                </a:cubicBezTo>
                <a:cubicBezTo>
                  <a:pt x="150779" y="1833019"/>
                  <a:pt x="168152" y="1848230"/>
                  <a:pt x="183291" y="1865531"/>
                </a:cubicBezTo>
                <a:cubicBezTo>
                  <a:pt x="196672" y="1880823"/>
                  <a:pt x="206643" y="1898871"/>
                  <a:pt x="219867" y="1914299"/>
                </a:cubicBezTo>
                <a:cubicBezTo>
                  <a:pt x="247851" y="1946948"/>
                  <a:pt x="269708" y="1962092"/>
                  <a:pt x="305211" y="1987451"/>
                </a:cubicBezTo>
                <a:cubicBezTo>
                  <a:pt x="317135" y="1995968"/>
                  <a:pt x="328681" y="2005282"/>
                  <a:pt x="341787" y="2011835"/>
                </a:cubicBezTo>
                <a:cubicBezTo>
                  <a:pt x="361362" y="2021622"/>
                  <a:pt x="382748" y="2027331"/>
                  <a:pt x="402747" y="2036219"/>
                </a:cubicBezTo>
                <a:cubicBezTo>
                  <a:pt x="419355" y="2043600"/>
                  <a:pt x="434107" y="2055381"/>
                  <a:pt x="451515" y="2060603"/>
                </a:cubicBezTo>
                <a:cubicBezTo>
                  <a:pt x="475193" y="2067706"/>
                  <a:pt x="500495" y="2067615"/>
                  <a:pt x="524667" y="2072795"/>
                </a:cubicBezTo>
                <a:cubicBezTo>
                  <a:pt x="557436" y="2079817"/>
                  <a:pt x="589691" y="2089051"/>
                  <a:pt x="622203" y="2097179"/>
                </a:cubicBezTo>
                <a:cubicBezTo>
                  <a:pt x="638459" y="2101243"/>
                  <a:pt x="654298" y="2107704"/>
                  <a:pt x="670971" y="2109371"/>
                </a:cubicBezTo>
                <a:lnTo>
                  <a:pt x="792891" y="2121563"/>
                </a:lnTo>
                <a:cubicBezTo>
                  <a:pt x="910747" y="2117499"/>
                  <a:pt x="1029017" y="2120048"/>
                  <a:pt x="1146459" y="2109371"/>
                </a:cubicBezTo>
                <a:cubicBezTo>
                  <a:pt x="1164559" y="2107726"/>
                  <a:pt x="1178209" y="2091369"/>
                  <a:pt x="1195227" y="2084987"/>
                </a:cubicBezTo>
                <a:cubicBezTo>
                  <a:pt x="1210916" y="2079103"/>
                  <a:pt x="1228306" y="2078679"/>
                  <a:pt x="1243995" y="2072795"/>
                </a:cubicBezTo>
                <a:cubicBezTo>
                  <a:pt x="1371506" y="2024979"/>
                  <a:pt x="1216351" y="2067514"/>
                  <a:pt x="1341531" y="2036219"/>
                </a:cubicBezTo>
                <a:cubicBezTo>
                  <a:pt x="1353723" y="2028091"/>
                  <a:pt x="1365001" y="2018388"/>
                  <a:pt x="1378107" y="2011835"/>
                </a:cubicBezTo>
                <a:cubicBezTo>
                  <a:pt x="1389602" y="2006088"/>
                  <a:pt x="1403449" y="2005884"/>
                  <a:pt x="1414683" y="1999643"/>
                </a:cubicBezTo>
                <a:cubicBezTo>
                  <a:pt x="1440301" y="1985411"/>
                  <a:pt x="1461623" y="1963981"/>
                  <a:pt x="1487835" y="1950875"/>
                </a:cubicBezTo>
                <a:lnTo>
                  <a:pt x="1536603" y="1926491"/>
                </a:lnTo>
                <a:cubicBezTo>
                  <a:pt x="1544731" y="1914299"/>
                  <a:pt x="1550626" y="1900276"/>
                  <a:pt x="1560987" y="1889915"/>
                </a:cubicBezTo>
                <a:cubicBezTo>
                  <a:pt x="1631430" y="1819472"/>
                  <a:pt x="1592144" y="1891270"/>
                  <a:pt x="1646331" y="1804571"/>
                </a:cubicBezTo>
                <a:cubicBezTo>
                  <a:pt x="1655964" y="1789159"/>
                  <a:pt x="1661889" y="1771691"/>
                  <a:pt x="1670715" y="1755803"/>
                </a:cubicBezTo>
                <a:cubicBezTo>
                  <a:pt x="1682223" y="1735088"/>
                  <a:pt x="1696139" y="1715752"/>
                  <a:pt x="1707291" y="1694843"/>
                </a:cubicBezTo>
                <a:cubicBezTo>
                  <a:pt x="1747664" y="1619143"/>
                  <a:pt x="1779896" y="1556412"/>
                  <a:pt x="1804827" y="1475387"/>
                </a:cubicBezTo>
                <a:cubicBezTo>
                  <a:pt x="1814335" y="1444486"/>
                  <a:pt x="1825626" y="1354180"/>
                  <a:pt x="1829211" y="1329083"/>
                </a:cubicBezTo>
                <a:cubicBezTo>
                  <a:pt x="1825147" y="1268123"/>
                  <a:pt x="1823415" y="1206963"/>
                  <a:pt x="1817019" y="1146203"/>
                </a:cubicBezTo>
                <a:cubicBezTo>
                  <a:pt x="1815265" y="1129539"/>
                  <a:pt x="1808338" y="1113819"/>
                  <a:pt x="1804827" y="1097435"/>
                </a:cubicBezTo>
                <a:cubicBezTo>
                  <a:pt x="1796143" y="1056910"/>
                  <a:pt x="1793549" y="1014833"/>
                  <a:pt x="1780443" y="975515"/>
                </a:cubicBezTo>
                <a:cubicBezTo>
                  <a:pt x="1689365" y="702282"/>
                  <a:pt x="1816500" y="1078912"/>
                  <a:pt x="1731675" y="841403"/>
                </a:cubicBezTo>
                <a:cubicBezTo>
                  <a:pt x="1703353" y="762101"/>
                  <a:pt x="1700804" y="738415"/>
                  <a:pt x="1670715" y="670715"/>
                </a:cubicBezTo>
                <a:cubicBezTo>
                  <a:pt x="1663334" y="654107"/>
                  <a:pt x="1659840" y="634105"/>
                  <a:pt x="1646331" y="621947"/>
                </a:cubicBezTo>
                <a:cubicBezTo>
                  <a:pt x="1617833" y="596299"/>
                  <a:pt x="1580696" y="582254"/>
                  <a:pt x="1548795" y="560987"/>
                </a:cubicBezTo>
                <a:cubicBezTo>
                  <a:pt x="1512219" y="536603"/>
                  <a:pt x="1481713" y="498497"/>
                  <a:pt x="1439067" y="487835"/>
                </a:cubicBezTo>
                <a:cubicBezTo>
                  <a:pt x="1422811" y="483771"/>
                  <a:pt x="1406195" y="480942"/>
                  <a:pt x="1390299" y="475643"/>
                </a:cubicBezTo>
                <a:cubicBezTo>
                  <a:pt x="1318017" y="451549"/>
                  <a:pt x="1344302" y="455200"/>
                  <a:pt x="1280571" y="426875"/>
                </a:cubicBezTo>
                <a:cubicBezTo>
                  <a:pt x="1166744" y="376285"/>
                  <a:pt x="1265542" y="433511"/>
                  <a:pt x="1109883" y="341531"/>
                </a:cubicBezTo>
                <a:cubicBezTo>
                  <a:pt x="1011373" y="283320"/>
                  <a:pt x="973957" y="256145"/>
                  <a:pt x="890427" y="207419"/>
                </a:cubicBezTo>
                <a:cubicBezTo>
                  <a:pt x="667908" y="77616"/>
                  <a:pt x="928831" y="229475"/>
                  <a:pt x="731931" y="122075"/>
                </a:cubicBezTo>
                <a:cubicBezTo>
                  <a:pt x="711128" y="110728"/>
                  <a:pt x="691686" y="97007"/>
                  <a:pt x="670971" y="85499"/>
                </a:cubicBezTo>
                <a:cubicBezTo>
                  <a:pt x="503479" y="-7552"/>
                  <a:pt x="571039" y="155"/>
                  <a:pt x="463707" y="155"/>
                </a:cubicBezTo>
              </a:path>
            </a:pathLst>
          </a:custGeom>
          <a:ln w="38100">
            <a:solidFill>
              <a:srgbClr val="FF00FF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1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37472" y="25787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Take home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7472" y="804725"/>
            <a:ext cx="7009304" cy="2948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There are many powerful sequencing options out there, understanding a bit about them may help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Finishing is a prerequisite for annotation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Bioinformatics/analysis skills are important and marketable!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6346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37472" y="257877"/>
            <a:ext cx="5109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Thanks!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42026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BF7F976-71C5-B041-8220-B20860EAE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216" y="101600"/>
            <a:ext cx="5568723" cy="493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5825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611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dobe Garamond Pro Bold" charset="0"/>
                <a:ea typeface="Adobe Garamond Pro Bold" charset="0"/>
                <a:cs typeface="Adobe Garamond Pro Bold" charset="0"/>
              </a:rPr>
              <a:t>From 1998 Genome Project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sequencing technology has improved dramatically since the genome project began. The amount of sequence produced each year is increasing steadily; individual </a:t>
            </a:r>
            <a:r>
              <a:rPr lang="en-US" b="1" dirty="0"/>
              <a:t>centers</a:t>
            </a:r>
            <a:r>
              <a:rPr lang="en-US" dirty="0"/>
              <a:t> are now producing </a:t>
            </a:r>
            <a:r>
              <a:rPr lang="en-US" b="1" dirty="0"/>
              <a:t>tens of millions</a:t>
            </a:r>
            <a:r>
              <a:rPr lang="en-US" dirty="0"/>
              <a:t> of base pairs of sequence </a:t>
            </a:r>
            <a:r>
              <a:rPr lang="en-US" b="1" dirty="0"/>
              <a:t>annually</a:t>
            </a:r>
            <a:r>
              <a:rPr lang="en-US" dirty="0"/>
              <a:t>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7030302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0"/>
          <a:stretch/>
        </p:blipFill>
        <p:spPr>
          <a:xfrm>
            <a:off x="2514599" y="108188"/>
            <a:ext cx="6549117" cy="427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2788920"/>
            <a:ext cx="3639383" cy="2527807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5519408" y="2284476"/>
            <a:ext cx="552207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6302744" y="3067812"/>
            <a:ext cx="664984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000E0-F3AA-2148-A0A5-7CCBB435328C}"/>
              </a:ext>
            </a:extLst>
          </p:cNvPr>
          <p:cNvSpPr/>
          <p:nvPr/>
        </p:nvSpPr>
        <p:spPr>
          <a:xfrm>
            <a:off x="4016744" y="4379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“Individual </a:t>
            </a:r>
            <a:r>
              <a:rPr lang="en-US" b="1" dirty="0"/>
              <a:t>Dans</a:t>
            </a:r>
            <a:r>
              <a:rPr lang="en-US" dirty="0"/>
              <a:t> are now producing </a:t>
            </a:r>
            <a:r>
              <a:rPr lang="en-US" b="1" dirty="0"/>
              <a:t>billions</a:t>
            </a:r>
            <a:r>
              <a:rPr lang="en-US" dirty="0"/>
              <a:t> of base pairs of sequence </a:t>
            </a:r>
            <a:r>
              <a:rPr lang="en-US" b="1" dirty="0"/>
              <a:t>twice a week</a:t>
            </a:r>
            <a:r>
              <a:rPr lang="en-US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12009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91257" y="248319"/>
            <a:ext cx="6110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dobe Garamond Pro Bold" charset="0"/>
                <a:ea typeface="Adobe Garamond Pro Bold" charset="0"/>
                <a:cs typeface="Adobe Garamond Pro Bold" charset="0"/>
              </a:rPr>
              <a:t>From 1998 Genome Project Report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7" y="764798"/>
            <a:ext cx="6686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“DNA sequencing technology has improved dramatically since the genome project began. The amount of sequence produced each year is increasing steadily; individual </a:t>
            </a:r>
            <a:r>
              <a:rPr lang="en-US" b="1" dirty="0"/>
              <a:t>centers</a:t>
            </a:r>
            <a:r>
              <a:rPr lang="en-US" dirty="0"/>
              <a:t> are now producing </a:t>
            </a:r>
            <a:r>
              <a:rPr lang="en-US" b="1" dirty="0"/>
              <a:t>tens of millions</a:t>
            </a:r>
            <a:r>
              <a:rPr lang="en-US" dirty="0"/>
              <a:t> of base pairs of sequence </a:t>
            </a:r>
            <a:r>
              <a:rPr lang="en-US" b="1" dirty="0"/>
              <a:t>annually</a:t>
            </a:r>
            <a:r>
              <a:rPr lang="en-US" dirty="0"/>
              <a:t>…”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6961078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rFireWea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2" y="826542"/>
            <a:ext cx="8434737" cy="359001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Sanger finishing reads</a:t>
            </a:r>
          </a:p>
        </p:txBody>
      </p:sp>
      <p:pic>
        <p:nvPicPr>
          <p:cNvPr id="2" name="Picture 1" descr="SarFireWeakResolv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8" y="826542"/>
            <a:ext cx="8439201" cy="35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NC State Sequencing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BF81B-06E2-69B3-2F51-8785791A79E0}"/>
              </a:ext>
            </a:extLst>
          </p:cNvPr>
          <p:cNvSpPr txBox="1"/>
          <p:nvPr/>
        </p:nvSpPr>
        <p:spPr>
          <a:xfrm>
            <a:off x="869183" y="8000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research.ncsu.edu</a:t>
            </a:r>
            <a:r>
              <a:rPr lang="en-US" dirty="0"/>
              <a:t>/</a:t>
            </a:r>
            <a:r>
              <a:rPr lang="en-US" dirty="0" err="1"/>
              <a:t>gsl</a:t>
            </a:r>
            <a:r>
              <a:rPr lang="en-US" dirty="0"/>
              <a:t>/pricing/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50E1A9D4-9F06-EC6C-1FA0-5F673D86A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932" y="1564749"/>
            <a:ext cx="7772400" cy="253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367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67753" y="480060"/>
            <a:ext cx="2800511" cy="26746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 err="1">
                <a:latin typeface="+mj-lt"/>
                <a:ea typeface="+mj-ea"/>
                <a:cs typeface="+mj-cs"/>
              </a:rPr>
              <a:t>NextSeq</a:t>
            </a:r>
            <a:r>
              <a:rPr lang="en-US" sz="4800" b="1" dirty="0">
                <a:latin typeface="+mj-lt"/>
                <a:ea typeface="+mj-ea"/>
                <a:cs typeface="+mj-cs"/>
              </a:rPr>
              <a:t> Arrival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3306950"/>
            <a:ext cx="2606040" cy="13716"/>
          </a:xfrm>
          <a:custGeom>
            <a:avLst/>
            <a:gdLst>
              <a:gd name="connsiteX0" fmla="*/ 0 w 2606040"/>
              <a:gd name="connsiteY0" fmla="*/ 0 h 13716"/>
              <a:gd name="connsiteX1" fmla="*/ 625450 w 2606040"/>
              <a:gd name="connsiteY1" fmla="*/ 0 h 13716"/>
              <a:gd name="connsiteX2" fmla="*/ 1224839 w 2606040"/>
              <a:gd name="connsiteY2" fmla="*/ 0 h 13716"/>
              <a:gd name="connsiteX3" fmla="*/ 1824228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02409 w 2606040"/>
              <a:gd name="connsiteY6" fmla="*/ 13716 h 13716"/>
              <a:gd name="connsiteX7" fmla="*/ 1276960 w 2606040"/>
              <a:gd name="connsiteY7" fmla="*/ 13716 h 13716"/>
              <a:gd name="connsiteX8" fmla="*/ 67757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  <a:gd name="connsiteX0" fmla="*/ 0 w 2606040"/>
              <a:gd name="connsiteY0" fmla="*/ 0 h 13716"/>
              <a:gd name="connsiteX1" fmla="*/ 599389 w 2606040"/>
              <a:gd name="connsiteY1" fmla="*/ 0 h 13716"/>
              <a:gd name="connsiteX2" fmla="*/ 1303020 w 2606040"/>
              <a:gd name="connsiteY2" fmla="*/ 0 h 13716"/>
              <a:gd name="connsiteX3" fmla="*/ 1876349 w 2606040"/>
              <a:gd name="connsiteY3" fmla="*/ 0 h 13716"/>
              <a:gd name="connsiteX4" fmla="*/ 2606040 w 2606040"/>
              <a:gd name="connsiteY4" fmla="*/ 0 h 13716"/>
              <a:gd name="connsiteX5" fmla="*/ 2606040 w 2606040"/>
              <a:gd name="connsiteY5" fmla="*/ 13716 h 13716"/>
              <a:gd name="connsiteX6" fmla="*/ 1980590 w 2606040"/>
              <a:gd name="connsiteY6" fmla="*/ 13716 h 13716"/>
              <a:gd name="connsiteX7" fmla="*/ 1276960 w 2606040"/>
              <a:gd name="connsiteY7" fmla="*/ 13716 h 13716"/>
              <a:gd name="connsiteX8" fmla="*/ 651510 w 2606040"/>
              <a:gd name="connsiteY8" fmla="*/ 13716 h 13716"/>
              <a:gd name="connsiteX9" fmla="*/ 0 w 2606040"/>
              <a:gd name="connsiteY9" fmla="*/ 13716 h 13716"/>
              <a:gd name="connsiteX10" fmla="*/ 0 w 2606040"/>
              <a:gd name="connsiteY10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3716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5838" y="5689"/>
                  <a:pt x="2605775" y="8075"/>
                  <a:pt x="2606040" y="13716"/>
                </a:cubicBezTo>
                <a:cubicBezTo>
                  <a:pt x="2260204" y="24770"/>
                  <a:pt x="2175708" y="1042"/>
                  <a:pt x="1902409" y="13716"/>
                </a:cubicBezTo>
                <a:cubicBezTo>
                  <a:pt x="1638502" y="36492"/>
                  <a:pt x="1460923" y="-20841"/>
                  <a:pt x="1276960" y="13716"/>
                </a:cubicBezTo>
                <a:cubicBezTo>
                  <a:pt x="1057717" y="9789"/>
                  <a:pt x="867956" y="-2252"/>
                  <a:pt x="677570" y="13716"/>
                </a:cubicBezTo>
                <a:cubicBezTo>
                  <a:pt x="457951" y="28801"/>
                  <a:pt x="189752" y="50816"/>
                  <a:pt x="0" y="13716"/>
                </a:cubicBezTo>
                <a:cubicBezTo>
                  <a:pt x="468" y="10483"/>
                  <a:pt x="836" y="5117"/>
                  <a:pt x="0" y="0"/>
                </a:cubicBezTo>
                <a:close/>
              </a:path>
              <a:path w="2606040" h="13716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7080" y="4836"/>
                  <a:pt x="2606317" y="7740"/>
                  <a:pt x="2606040" y="13716"/>
                </a:cubicBezTo>
                <a:cubicBezTo>
                  <a:pt x="2347059" y="-1948"/>
                  <a:pt x="2192004" y="4234"/>
                  <a:pt x="1980590" y="13716"/>
                </a:cubicBezTo>
                <a:cubicBezTo>
                  <a:pt x="1783984" y="-14317"/>
                  <a:pt x="1487673" y="41336"/>
                  <a:pt x="1276960" y="13716"/>
                </a:cubicBezTo>
                <a:cubicBezTo>
                  <a:pt x="1087111" y="-41823"/>
                  <a:pt x="879204" y="42195"/>
                  <a:pt x="651510" y="13716"/>
                </a:cubicBezTo>
                <a:cubicBezTo>
                  <a:pt x="430798" y="-32336"/>
                  <a:pt x="132889" y="-38039"/>
                  <a:pt x="0" y="13716"/>
                </a:cubicBezTo>
                <a:cubicBezTo>
                  <a:pt x="1109" y="8984"/>
                  <a:pt x="330" y="5748"/>
                  <a:pt x="0" y="0"/>
                </a:cubicBezTo>
                <a:close/>
              </a:path>
              <a:path w="2606040" h="13716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5859" y="5467"/>
                  <a:pt x="2605677" y="7416"/>
                  <a:pt x="2606040" y="13716"/>
                </a:cubicBezTo>
                <a:cubicBezTo>
                  <a:pt x="2234648" y="22404"/>
                  <a:pt x="2180202" y="-14933"/>
                  <a:pt x="1902409" y="13716"/>
                </a:cubicBezTo>
                <a:cubicBezTo>
                  <a:pt x="1635562" y="42622"/>
                  <a:pt x="1477339" y="222"/>
                  <a:pt x="1276960" y="13716"/>
                </a:cubicBezTo>
                <a:cubicBezTo>
                  <a:pt x="1058094" y="62350"/>
                  <a:pt x="904206" y="-25208"/>
                  <a:pt x="677570" y="13716"/>
                </a:cubicBezTo>
                <a:cubicBezTo>
                  <a:pt x="485746" y="10141"/>
                  <a:pt x="195925" y="28433"/>
                  <a:pt x="0" y="13716"/>
                </a:cubicBezTo>
                <a:cubicBezTo>
                  <a:pt x="406" y="10107"/>
                  <a:pt x="891" y="4502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3716"/>
                      <a:gd name="connsiteX1" fmla="*/ 625450 w 2606040"/>
                      <a:gd name="connsiteY1" fmla="*/ 0 h 13716"/>
                      <a:gd name="connsiteX2" fmla="*/ 1224839 w 2606040"/>
                      <a:gd name="connsiteY2" fmla="*/ 0 h 13716"/>
                      <a:gd name="connsiteX3" fmla="*/ 1824228 w 2606040"/>
                      <a:gd name="connsiteY3" fmla="*/ 0 h 13716"/>
                      <a:gd name="connsiteX4" fmla="*/ 2606040 w 2606040"/>
                      <a:gd name="connsiteY4" fmla="*/ 0 h 13716"/>
                      <a:gd name="connsiteX5" fmla="*/ 2606040 w 2606040"/>
                      <a:gd name="connsiteY5" fmla="*/ 13716 h 13716"/>
                      <a:gd name="connsiteX6" fmla="*/ 1902409 w 2606040"/>
                      <a:gd name="connsiteY6" fmla="*/ 13716 h 13716"/>
                      <a:gd name="connsiteX7" fmla="*/ 1276960 w 2606040"/>
                      <a:gd name="connsiteY7" fmla="*/ 13716 h 13716"/>
                      <a:gd name="connsiteX8" fmla="*/ 677570 w 2606040"/>
                      <a:gd name="connsiteY8" fmla="*/ 13716 h 13716"/>
                      <a:gd name="connsiteX9" fmla="*/ 0 w 2606040"/>
                      <a:gd name="connsiteY9" fmla="*/ 13716 h 13716"/>
                      <a:gd name="connsiteX10" fmla="*/ 0 w 2606040"/>
                      <a:gd name="connsiteY10" fmla="*/ 0 h 13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3716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690" y="5728"/>
                          <a:pt x="2605650" y="7624"/>
                          <a:pt x="2606040" y="13716"/>
                        </a:cubicBezTo>
                        <a:cubicBezTo>
                          <a:pt x="2256758" y="26838"/>
                          <a:pt x="2173673" y="-17450"/>
                          <a:pt x="1902409" y="13716"/>
                        </a:cubicBezTo>
                        <a:cubicBezTo>
                          <a:pt x="1631145" y="44882"/>
                          <a:pt x="1461378" y="894"/>
                          <a:pt x="1276960" y="13716"/>
                        </a:cubicBezTo>
                        <a:cubicBezTo>
                          <a:pt x="1092542" y="26538"/>
                          <a:pt x="890442" y="8641"/>
                          <a:pt x="677570" y="13716"/>
                        </a:cubicBezTo>
                        <a:cubicBezTo>
                          <a:pt x="464698" y="18792"/>
                          <a:pt x="187648" y="31265"/>
                          <a:pt x="0" y="13716"/>
                        </a:cubicBezTo>
                        <a:cubicBezTo>
                          <a:pt x="-302" y="10335"/>
                          <a:pt x="417" y="4724"/>
                          <a:pt x="0" y="0"/>
                        </a:cubicBezTo>
                        <a:close/>
                      </a:path>
                      <a:path w="2606040" h="13716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6569" y="5071"/>
                          <a:pt x="2606315" y="7437"/>
                          <a:pt x="2606040" y="13716"/>
                        </a:cubicBezTo>
                        <a:cubicBezTo>
                          <a:pt x="2393024" y="-2332"/>
                          <a:pt x="2191161" y="34687"/>
                          <a:pt x="1980590" y="13716"/>
                        </a:cubicBezTo>
                        <a:cubicBezTo>
                          <a:pt x="1770019" y="-7255"/>
                          <a:pt x="1476440" y="31542"/>
                          <a:pt x="1276960" y="13716"/>
                        </a:cubicBezTo>
                        <a:cubicBezTo>
                          <a:pt x="1077480" y="-4110"/>
                          <a:pt x="880988" y="37553"/>
                          <a:pt x="651510" y="13716"/>
                        </a:cubicBezTo>
                        <a:cubicBezTo>
                          <a:pt x="422032" y="-10121"/>
                          <a:pt x="130744" y="-6519"/>
                          <a:pt x="0" y="13716"/>
                        </a:cubicBezTo>
                        <a:cubicBezTo>
                          <a:pt x="198" y="8947"/>
                          <a:pt x="304" y="520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chine on a counter&#10;&#10;Description automatically generated">
            <a:extLst>
              <a:ext uri="{FF2B5EF4-FFF2-40B4-BE49-F238E27FC236}">
                <a16:creationId xmlns:a16="http://schemas.microsoft.com/office/drawing/2014/main" id="{2AE63AF2-AC14-26C2-D95E-E4D2BEEF9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8" b="17809"/>
          <a:stretch/>
        </p:blipFill>
        <p:spPr>
          <a:xfrm>
            <a:off x="3983776" y="10"/>
            <a:ext cx="5159081" cy="51434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81980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80"/>
          <a:stretch/>
        </p:blipFill>
        <p:spPr>
          <a:xfrm>
            <a:off x="2514599" y="108188"/>
            <a:ext cx="6549117" cy="4271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5" y="2788920"/>
            <a:ext cx="3639383" cy="2527807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5519408" y="2284476"/>
            <a:ext cx="552207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6302744" y="3067812"/>
            <a:ext cx="664984" cy="358140"/>
          </a:xfrm>
          <a:prstGeom prst="frame">
            <a:avLst>
              <a:gd name="adj1" fmla="val 6117"/>
            </a:avLst>
          </a:prstGeom>
          <a:gradFill>
            <a:gsLst>
              <a:gs pos="0">
                <a:srgbClr val="328000"/>
              </a:gs>
              <a:gs pos="100000">
                <a:srgbClr val="00FF0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A000E0-F3AA-2148-A0A5-7CCBB435328C}"/>
              </a:ext>
            </a:extLst>
          </p:cNvPr>
          <p:cNvSpPr/>
          <p:nvPr/>
        </p:nvSpPr>
        <p:spPr>
          <a:xfrm>
            <a:off x="4016744" y="43799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“Individual </a:t>
            </a:r>
            <a:r>
              <a:rPr lang="en-US" b="1" dirty="0"/>
              <a:t>Dans</a:t>
            </a:r>
            <a:r>
              <a:rPr lang="en-US" dirty="0"/>
              <a:t> are now producing </a:t>
            </a:r>
            <a:r>
              <a:rPr lang="en-US" b="1" dirty="0"/>
              <a:t>billions</a:t>
            </a:r>
            <a:r>
              <a:rPr lang="en-US" dirty="0"/>
              <a:t> of base pairs of sequence </a:t>
            </a:r>
            <a:r>
              <a:rPr lang="en-US" b="1" dirty="0"/>
              <a:t>twice a week</a:t>
            </a:r>
            <a:r>
              <a:rPr lang="en-US" dirty="0"/>
              <a:t>…”</a:t>
            </a:r>
          </a:p>
        </p:txBody>
      </p:sp>
    </p:spTree>
    <p:extLst>
      <p:ext uri="{BB962C8B-B14F-4D97-AF65-F5344CB8AC3E}">
        <p14:creationId xmlns:p14="http://schemas.microsoft.com/office/powerpoint/2010/main" val="221014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Sequence*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5249F0-CD45-D621-C365-1BE431CA9117}"/>
              </a:ext>
            </a:extLst>
          </p:cNvPr>
          <p:cNvSpPr txBox="1"/>
          <p:nvPr/>
        </p:nvSpPr>
        <p:spPr>
          <a:xfrm>
            <a:off x="2171088" y="2876437"/>
            <a:ext cx="5564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Century Gothic"/>
              </a:rPr>
              <a:t>* Determining the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number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</a:t>
            </a:r>
            <a:r>
              <a:rPr lang="en-US" b="1" dirty="0">
                <a:solidFill>
                  <a:prstClr val="black"/>
                </a:solidFill>
                <a:cs typeface="Century Gothic"/>
              </a:rPr>
              <a:t>order, and arrangement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of As, Cs,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Gs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, and </a:t>
            </a:r>
            <a:r>
              <a:rPr lang="en-US" dirty="0" err="1">
                <a:solidFill>
                  <a:prstClr val="black"/>
                </a:solidFill>
                <a:cs typeface="Century Gothic"/>
              </a:rPr>
              <a:t>Ts</a:t>
            </a:r>
            <a:r>
              <a:rPr lang="en-US" dirty="0">
                <a:solidFill>
                  <a:prstClr val="black"/>
                </a:solidFill>
                <a:cs typeface="Century Gothic"/>
              </a:rPr>
              <a:t> that comprise a piece of DNA</a:t>
            </a:r>
          </a:p>
        </p:txBody>
      </p:sp>
    </p:spTree>
    <p:extLst>
      <p:ext uri="{BB962C8B-B14F-4D97-AF65-F5344CB8AC3E}">
        <p14:creationId xmlns:p14="http://schemas.microsoft.com/office/powerpoint/2010/main" val="64968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cs typeface="Century Gothic"/>
              </a:rPr>
              <a:t>Sanger: Sequencing Begins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Next Gen: The Dark Light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Third Gen: The Read Length Rises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 &amp; 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 Nano Note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670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8795" y="223492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514600" y="1371600"/>
            <a:ext cx="4857750" cy="344091"/>
            <a:chOff x="1828800" y="1828800"/>
            <a:chExt cx="6477000" cy="4587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981200" y="18288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828800" y="19812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981200" y="21336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133600" y="2286000"/>
              <a:ext cx="61722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Subtitle 2"/>
          <p:cNvSpPr txBox="1">
            <a:spLocks/>
          </p:cNvSpPr>
          <p:nvPr/>
        </p:nvSpPr>
        <p:spPr>
          <a:xfrm>
            <a:off x="1937385" y="2228850"/>
            <a:ext cx="1991678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Complete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copies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14" name="Right Arrow 13"/>
          <p:cNvSpPr/>
          <p:nvPr/>
        </p:nvSpPr>
        <p:spPr>
          <a:xfrm rot="17687090">
            <a:off x="2623021" y="1992322"/>
            <a:ext cx="467450" cy="3428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extrusionH="76200" contourW="12700">
            <a:bevelT w="0" h="0"/>
            <a:extrusionClr>
              <a:schemeClr val="tx1"/>
            </a:extrusionClr>
            <a:contourClr>
              <a:schemeClr val="tx1"/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43150" y="1367431"/>
            <a:ext cx="5200650" cy="356597"/>
            <a:chOff x="1485900" y="1828800"/>
            <a:chExt cx="6934200" cy="475462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981200" y="18288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828800" y="1981200"/>
              <a:ext cx="685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485900" y="2132806"/>
              <a:ext cx="8001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8001000" y="2299498"/>
              <a:ext cx="3048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133600" y="198120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362200" y="212963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7543800" y="230108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1600200" y="1828800"/>
              <a:ext cx="21336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895600" y="183197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429000" y="18335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038600" y="18351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572000" y="183674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029200" y="1838328"/>
              <a:ext cx="762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5818011" y="183991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2476500" y="183038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324600" y="184150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934200" y="184309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353300" y="1844680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772400" y="184626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628900" y="197961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314700" y="198358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962400" y="1987552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05300" y="199152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048000" y="19827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5818011" y="2139158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208020" y="229076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6057900" y="1996286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620000" y="200105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048000" y="2128042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324350" y="2293940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934200" y="2142334"/>
              <a:ext cx="533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781300" y="212804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8191500" y="200263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7772400" y="214551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5818011" y="199469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562600" y="2137570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7505700" y="2143922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2667000" y="2287588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933700" y="2289176"/>
              <a:ext cx="2286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6667500" y="199787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7162800" y="199946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477000" y="2140746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3848100" y="229235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8039100" y="2146304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4953000" y="2294734"/>
              <a:ext cx="2667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6134100" y="2299498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5276850" y="2296322"/>
              <a:ext cx="3810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6591300" y="2302674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4591050" y="213598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3600450" y="2128042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4914900" y="1993110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695450" y="2281236"/>
              <a:ext cx="8763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5715000" y="2297910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5905500" y="2295528"/>
              <a:ext cx="152400" cy="1588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ubtitle 2"/>
          <p:cNvSpPr txBox="1">
            <a:spLocks/>
          </p:cNvSpPr>
          <p:nvPr/>
        </p:nvSpPr>
        <p:spPr>
          <a:xfrm>
            <a:off x="1881584" y="2234805"/>
            <a:ext cx="2177415" cy="2857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98" dirty="0">
                <a:solidFill>
                  <a:prstClr val="black"/>
                </a:solidFill>
                <a:latin typeface="Gill Sans MT"/>
              </a:rPr>
              <a:t>Fragmented g</a:t>
            </a:r>
            <a:r>
              <a:rPr lang="en-US" sz="1298" dirty="0" err="1">
                <a:solidFill>
                  <a:prstClr val="black"/>
                </a:solidFill>
                <a:latin typeface="Gill Sans MT"/>
              </a:rPr>
              <a:t>enome chunks</a:t>
            </a:r>
            <a:endParaRPr lang="en-US" sz="1298" dirty="0">
              <a:solidFill>
                <a:prstClr val="black"/>
              </a:solidFill>
              <a:latin typeface="Gill Sans MT"/>
            </a:endParaRP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5B86ECA-2E7E-D95B-1BD9-9643D52EF40D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387356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>
            <a:off x="2714625" y="13674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0325" y="1481732"/>
            <a:ext cx="5143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343150" y="1595436"/>
            <a:ext cx="60007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29475" y="1720455"/>
            <a:ext cx="2286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828925" y="148173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000375" y="159305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886575" y="172164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428875" y="1367432"/>
            <a:ext cx="16002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00425" y="136981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800475" y="13710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257675" y="13721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657725" y="137338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00625" y="1374578"/>
            <a:ext cx="5715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592233" y="1375769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86100" y="136862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972175" y="137696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29375" y="137815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743700" y="1379342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058025" y="138053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00400" y="1480541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14750" y="148351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200525" y="1486496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4457700" y="148947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14725" y="14829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592233" y="1600200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634740" y="1713905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772150" y="1493046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943725" y="1496619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14725" y="1591863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471988" y="1716287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6429375" y="1602582"/>
            <a:ext cx="4000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314700" y="159186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7372350" y="1497810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58025" y="160496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5592233" y="1491855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00675" y="1599009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858000" y="160377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3228975" y="1711523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3429000" y="1712714"/>
            <a:ext cx="1714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229350" y="1494237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600825" y="1495428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60186" y="1601391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114800" y="1715096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258050" y="1605560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4943475" y="1716882"/>
            <a:ext cx="2000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829300" y="1720455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186363" y="1718073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172200" y="1722837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4672013" y="1597818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929063" y="1591863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4914900" y="1490664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500313" y="1706759"/>
            <a:ext cx="657225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5514975" y="1719264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657850" y="1717478"/>
            <a:ext cx="11430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Subtitle 2"/>
          <p:cNvSpPr txBox="1">
            <a:spLocks/>
          </p:cNvSpPr>
          <p:nvPr/>
        </p:nvSpPr>
        <p:spPr>
          <a:xfrm>
            <a:off x="2217420" y="20002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500" dirty="0">
                <a:solidFill>
                  <a:srgbClr val="4F271C">
                    <a:shade val="30000"/>
                    <a:satMod val="150000"/>
                  </a:srgbClr>
                </a:solidFill>
                <a:latin typeface="Gill Sans MT"/>
              </a:rPr>
              <a:t>Fragments were cloned:</a:t>
            </a:r>
          </a:p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4F271C">
                  <a:shade val="30000"/>
                  <a:satMod val="150000"/>
                </a:srgbClr>
              </a:solidFill>
              <a:latin typeface="Gill Sans MT"/>
            </a:endParaRPr>
          </a:p>
        </p:txBody>
      </p:sp>
      <p:grpSp>
        <p:nvGrpSpPr>
          <p:cNvPr id="76" name="Group 75"/>
          <p:cNvGrpSpPr/>
          <p:nvPr/>
        </p:nvGrpSpPr>
        <p:grpSpPr>
          <a:xfrm>
            <a:off x="2617470" y="2260701"/>
            <a:ext cx="1045845" cy="1168300"/>
            <a:chOff x="1965960" y="3014267"/>
            <a:chExt cx="1394460" cy="1557733"/>
          </a:xfrm>
        </p:grpSpPr>
        <p:sp>
          <p:nvSpPr>
            <p:cNvPr id="74" name="Donut 73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77" name="Straight Connector 76"/>
          <p:cNvCxnSpPr/>
          <p:nvPr/>
        </p:nvCxnSpPr>
        <p:spPr>
          <a:xfrm>
            <a:off x="3000375" y="2420874"/>
            <a:ext cx="285750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8" name="Group 77"/>
          <p:cNvGrpSpPr/>
          <p:nvPr/>
        </p:nvGrpSpPr>
        <p:grpSpPr>
          <a:xfrm>
            <a:off x="5676138" y="2260701"/>
            <a:ext cx="1045845" cy="1168300"/>
            <a:chOff x="1965960" y="3014267"/>
            <a:chExt cx="1394460" cy="1557733"/>
          </a:xfrm>
        </p:grpSpPr>
        <p:sp>
          <p:nvSpPr>
            <p:cNvPr id="79" name="Donut 78"/>
            <p:cNvSpPr/>
            <p:nvPr/>
          </p:nvSpPr>
          <p:spPr>
            <a:xfrm>
              <a:off x="1965960" y="3200400"/>
              <a:ext cx="1394460" cy="1371600"/>
            </a:xfrm>
            <a:prstGeom prst="donut">
              <a:avLst>
                <a:gd name="adj" fmla="val 1970"/>
              </a:avLst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8000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2476500" y="3014267"/>
              <a:ext cx="381000" cy="37226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accent1">
                  <a:shade val="80000"/>
                </a:schemeClr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Gill Sans MT"/>
              </a:endParaRPr>
            </a:p>
          </p:txBody>
        </p:sp>
      </p:grpSp>
      <p:cxnSp>
        <p:nvCxnSpPr>
          <p:cNvPr id="81" name="Straight Connector 80"/>
          <p:cNvCxnSpPr/>
          <p:nvPr/>
        </p:nvCxnSpPr>
        <p:spPr>
          <a:xfrm>
            <a:off x="6057900" y="2419683"/>
            <a:ext cx="281178" cy="1191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2831765" y="2391266"/>
            <a:ext cx="3180042" cy="50662"/>
            <a:chOff x="2251686" y="3188354"/>
            <a:chExt cx="4240056" cy="67549"/>
          </a:xfrm>
        </p:grpSpPr>
        <p:sp>
          <p:nvSpPr>
            <p:cNvPr id="96" name="Freeform 95"/>
            <p:cNvSpPr/>
            <p:nvPr/>
          </p:nvSpPr>
          <p:spPr>
            <a:xfrm>
              <a:off x="6343128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2251686" y="3188354"/>
              <a:ext cx="148614" cy="67549"/>
            </a:xfrm>
            <a:custGeom>
              <a:avLst/>
              <a:gdLst>
                <a:gd name="connsiteX0" fmla="*/ 0 w 148614"/>
                <a:gd name="connsiteY0" fmla="*/ 67549 h 67549"/>
                <a:gd name="connsiteX1" fmla="*/ 74307 w 148614"/>
                <a:gd name="connsiteY1" fmla="*/ 27020 h 67549"/>
                <a:gd name="connsiteX2" fmla="*/ 148614 w 148614"/>
                <a:gd name="connsiteY2" fmla="*/ 0 h 67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614" h="67549">
                  <a:moveTo>
                    <a:pt x="0" y="67549"/>
                  </a:moveTo>
                  <a:cubicBezTo>
                    <a:pt x="24769" y="52913"/>
                    <a:pt x="49538" y="38278"/>
                    <a:pt x="74307" y="27020"/>
                  </a:cubicBezTo>
                  <a:cubicBezTo>
                    <a:pt x="99076" y="15762"/>
                    <a:pt x="148614" y="0"/>
                    <a:pt x="148614" y="0"/>
                  </a:cubicBezTo>
                </a:path>
              </a:pathLst>
            </a:custGeom>
            <a:ln>
              <a:solidFill>
                <a:srgbClr val="FF0000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3300920" y="2487524"/>
            <a:ext cx="3156729" cy="40530"/>
            <a:chOff x="2877227" y="3316698"/>
            <a:chExt cx="4208972" cy="54040"/>
          </a:xfrm>
        </p:grpSpPr>
        <p:sp>
          <p:nvSpPr>
            <p:cNvPr id="102" name="Freeform 101"/>
            <p:cNvSpPr/>
            <p:nvPr/>
          </p:nvSpPr>
          <p:spPr>
            <a:xfrm>
              <a:off x="6991626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2877227" y="3316698"/>
              <a:ext cx="94573" cy="54040"/>
            </a:xfrm>
            <a:custGeom>
              <a:avLst/>
              <a:gdLst>
                <a:gd name="connsiteX0" fmla="*/ 94573 w 94573"/>
                <a:gd name="connsiteY0" fmla="*/ 54040 h 54040"/>
                <a:gd name="connsiteX1" fmla="*/ 47287 w 94573"/>
                <a:gd name="connsiteY1" fmla="*/ 27020 h 54040"/>
                <a:gd name="connsiteX2" fmla="*/ 0 w 94573"/>
                <a:gd name="connsiteY2" fmla="*/ 0 h 54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4573" h="54040">
                  <a:moveTo>
                    <a:pt x="94573" y="54040"/>
                  </a:moveTo>
                  <a:lnTo>
                    <a:pt x="47287" y="27020"/>
                  </a:lnTo>
                  <a:lnTo>
                    <a:pt x="0" y="0"/>
                  </a:lnTo>
                </a:path>
              </a:pathLst>
            </a:custGeom>
            <a:ln>
              <a:solidFill>
                <a:srgbClr val="FF00FF"/>
              </a:solidFill>
              <a:tailEnd type="triangl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black"/>
                </a:solidFill>
                <a:latin typeface="Gill Sans MT"/>
              </a:endParaRP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00DEAB-480E-58B6-DB6D-4116CCDB5C15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99416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0"/>
                            </p:stCondLst>
                            <p:childTnLst>
                              <p:par>
                                <p:cTn id="2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0580" y="15240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9C1E747-91DF-6D12-B18D-2F953C732B2C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74773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0.0033 0.3023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29812" y="1531620"/>
            <a:ext cx="5027348" cy="1661160"/>
            <a:chOff x="2115750" y="2042160"/>
            <a:chExt cx="6703130" cy="2214880"/>
          </a:xfrm>
        </p:grpSpPr>
        <p:sp>
          <p:nvSpPr>
            <p:cNvPr id="7" name="Rounded Rectangle 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4" name="Block Arc 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Block Arc 15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599736" y="777240"/>
            <a:ext cx="5027348" cy="1661160"/>
            <a:chOff x="2115750" y="2042160"/>
            <a:chExt cx="6703130" cy="2214880"/>
          </a:xfrm>
        </p:grpSpPr>
        <p:sp>
          <p:nvSpPr>
            <p:cNvPr id="10" name="Rounded Rectangle 9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2" name="Block Arc 11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Block Arc 12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3118432" y="882156"/>
            <a:ext cx="5027348" cy="1661160"/>
            <a:chOff x="2115750" y="2042160"/>
            <a:chExt cx="6703130" cy="2214880"/>
          </a:xfrm>
        </p:grpSpPr>
        <p:sp>
          <p:nvSpPr>
            <p:cNvPr id="15" name="Rounded Rectangle 14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18" name="Block Arc 17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Block Arc 18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3908134" y="329705"/>
            <a:ext cx="5027348" cy="1661160"/>
            <a:chOff x="2115750" y="2042160"/>
            <a:chExt cx="6703130" cy="2214880"/>
          </a:xfrm>
        </p:grpSpPr>
        <p:sp>
          <p:nvSpPr>
            <p:cNvPr id="21" name="Rounded Rectangle 20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4" name="Block Arc 2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Block Arc 2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26" name="Group 25"/>
          <p:cNvGrpSpPr/>
          <p:nvPr/>
        </p:nvGrpSpPr>
        <p:grpSpPr>
          <a:xfrm>
            <a:off x="800100" y="-164171"/>
            <a:ext cx="5027348" cy="1661160"/>
            <a:chOff x="2115750" y="2042160"/>
            <a:chExt cx="6703130" cy="2214880"/>
          </a:xfrm>
        </p:grpSpPr>
        <p:sp>
          <p:nvSpPr>
            <p:cNvPr id="27" name="Rounded Rectangle 2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29" name="Block Arc 2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Block Arc 2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4341547" y="1665253"/>
            <a:ext cx="5027348" cy="1661160"/>
            <a:chOff x="2115750" y="2042160"/>
            <a:chExt cx="6703130" cy="2214880"/>
          </a:xfrm>
        </p:grpSpPr>
        <p:sp>
          <p:nvSpPr>
            <p:cNvPr id="32" name="Rounded Rectangle 31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4" name="Block Arc 33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Block Arc 34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085636" y="2023394"/>
            <a:ext cx="5027348" cy="1661160"/>
            <a:chOff x="2115750" y="2042160"/>
            <a:chExt cx="6703130" cy="2214880"/>
          </a:xfrm>
        </p:grpSpPr>
        <p:sp>
          <p:nvSpPr>
            <p:cNvPr id="37" name="Rounded Rectangle 36"/>
            <p:cNvSpPr/>
            <p:nvPr/>
          </p:nvSpPr>
          <p:spPr>
            <a:xfrm>
              <a:off x="2115750" y="2042160"/>
              <a:ext cx="6703130" cy="221488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chemeClr val="bg2">
                    <a:lumMod val="90000"/>
                  </a:schemeClr>
                </a:gs>
              </a:gsLst>
            </a:gra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4674835" y="2357119"/>
              <a:ext cx="1584960" cy="1584961"/>
              <a:chOff x="3820160" y="467359"/>
              <a:chExt cx="1584960" cy="1584961"/>
            </a:xfrm>
          </p:grpSpPr>
          <p:sp>
            <p:nvSpPr>
              <p:cNvPr id="39" name="Block Arc 38"/>
              <p:cNvSpPr/>
              <p:nvPr/>
            </p:nvSpPr>
            <p:spPr>
              <a:xfrm>
                <a:off x="3820160" y="467359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432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Block Arc 39"/>
              <p:cNvSpPr/>
              <p:nvPr/>
            </p:nvSpPr>
            <p:spPr>
              <a:xfrm rot="10800000">
                <a:off x="3820160" y="467360"/>
                <a:ext cx="1584960" cy="1584960"/>
              </a:xfrm>
              <a:prstGeom prst="blockArc">
                <a:avLst>
                  <a:gd name="adj1" fmla="val 10800000"/>
                  <a:gd name="adj2" fmla="val 0"/>
                  <a:gd name="adj3" fmla="val 3139"/>
                </a:avLst>
              </a:prstGeom>
              <a:solidFill>
                <a:srgbClr val="008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29781CE-D641-4A9B-2D7C-660C0B8F3E98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9222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729812" y="153162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6" name="Group 5"/>
          <p:cNvGrpSpPr/>
          <p:nvPr/>
        </p:nvGrpSpPr>
        <p:grpSpPr>
          <a:xfrm>
            <a:off x="4649126" y="1767840"/>
            <a:ext cx="1188720" cy="1188721"/>
            <a:chOff x="3820160" y="467359"/>
            <a:chExt cx="1584960" cy="1584961"/>
          </a:xfrm>
        </p:grpSpPr>
        <p:sp>
          <p:nvSpPr>
            <p:cNvPr id="4" name="Block Arc 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6" name="Block Arc 15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599736" y="777240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/>
          <p:cNvGrpSpPr/>
          <p:nvPr/>
        </p:nvGrpSpPr>
        <p:grpSpPr>
          <a:xfrm>
            <a:off x="3519050" y="1013460"/>
            <a:ext cx="1188720" cy="1188721"/>
            <a:chOff x="3820160" y="467359"/>
            <a:chExt cx="1584960" cy="1584961"/>
          </a:xfrm>
        </p:grpSpPr>
        <p:sp>
          <p:nvSpPr>
            <p:cNvPr id="12" name="Block Arc 11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3" name="Block Arc 12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118432" y="882156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/>
          <p:cNvGrpSpPr/>
          <p:nvPr/>
        </p:nvGrpSpPr>
        <p:grpSpPr>
          <a:xfrm>
            <a:off x="5037746" y="1118376"/>
            <a:ext cx="1188720" cy="1188721"/>
            <a:chOff x="3820160" y="467359"/>
            <a:chExt cx="1584960" cy="1584961"/>
          </a:xfrm>
        </p:grpSpPr>
        <p:sp>
          <p:nvSpPr>
            <p:cNvPr id="18" name="Block Arc 17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19" name="Block Arc 18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3908134" y="329705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5827448" y="565924"/>
            <a:ext cx="1188720" cy="1188721"/>
            <a:chOff x="3820160" y="467359"/>
            <a:chExt cx="1584960" cy="1584961"/>
          </a:xfrm>
        </p:grpSpPr>
        <p:sp>
          <p:nvSpPr>
            <p:cNvPr id="24" name="Block Arc 2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25" name="Block Arc 2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800100" y="-164171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8" name="Group 27"/>
          <p:cNvGrpSpPr/>
          <p:nvPr/>
        </p:nvGrpSpPr>
        <p:grpSpPr>
          <a:xfrm>
            <a:off x="2719414" y="72049"/>
            <a:ext cx="1188720" cy="1188721"/>
            <a:chOff x="3820160" y="467359"/>
            <a:chExt cx="1584960" cy="1584961"/>
          </a:xfrm>
        </p:grpSpPr>
        <p:sp>
          <p:nvSpPr>
            <p:cNvPr id="29" name="Block Arc 2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0" name="Block Arc 2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4341547" y="1665253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3" name="Group 32"/>
          <p:cNvGrpSpPr/>
          <p:nvPr/>
        </p:nvGrpSpPr>
        <p:grpSpPr>
          <a:xfrm>
            <a:off x="6260861" y="1901472"/>
            <a:ext cx="1188720" cy="1188721"/>
            <a:chOff x="3820160" y="467359"/>
            <a:chExt cx="1584960" cy="1584961"/>
          </a:xfrm>
        </p:grpSpPr>
        <p:sp>
          <p:nvSpPr>
            <p:cNvPr id="34" name="Block Arc 33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Block Arc 34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3085636" y="2023394"/>
            <a:ext cx="5027348" cy="1661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100000">
                <a:schemeClr val="bg2">
                  <a:lumMod val="90000"/>
                </a:schemeClr>
              </a:gs>
            </a:gsLst>
          </a:gra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8" name="Group 37"/>
          <p:cNvGrpSpPr/>
          <p:nvPr/>
        </p:nvGrpSpPr>
        <p:grpSpPr>
          <a:xfrm>
            <a:off x="5004950" y="2259614"/>
            <a:ext cx="1188720" cy="1188721"/>
            <a:chOff x="3820160" y="467359"/>
            <a:chExt cx="1584960" cy="1584961"/>
          </a:xfrm>
        </p:grpSpPr>
        <p:sp>
          <p:nvSpPr>
            <p:cNvPr id="39" name="Block Arc 38"/>
            <p:cNvSpPr/>
            <p:nvPr/>
          </p:nvSpPr>
          <p:spPr>
            <a:xfrm>
              <a:off x="3820160" y="467359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432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40" name="Block Arc 39"/>
            <p:cNvSpPr/>
            <p:nvPr/>
          </p:nvSpPr>
          <p:spPr>
            <a:xfrm rot="10800000">
              <a:off x="3820160" y="467360"/>
              <a:ext cx="1584960" cy="1584960"/>
            </a:xfrm>
            <a:prstGeom prst="blockArc">
              <a:avLst>
                <a:gd name="adj1" fmla="val 10800000"/>
                <a:gd name="adj2" fmla="val 0"/>
                <a:gd name="adj3" fmla="val 3139"/>
              </a:avLst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824949" y="3913437"/>
            <a:ext cx="84670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x millions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40B3219-79DE-58D0-DD02-8D2078B7A17B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183884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5" grpId="0" animBg="1"/>
      <p:bldP spid="21" grpId="0" animBg="1"/>
      <p:bldP spid="27" grpId="0" animBg="1"/>
      <p:bldP spid="32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89"/>
          <p:cNvGrpSpPr/>
          <p:nvPr/>
        </p:nvGrpSpPr>
        <p:grpSpPr>
          <a:xfrm>
            <a:off x="2831013" y="2784800"/>
            <a:ext cx="1988820" cy="1792680"/>
            <a:chOff x="1371600" y="4248329"/>
            <a:chExt cx="2651760" cy="2390240"/>
          </a:xfrm>
        </p:grpSpPr>
        <p:grpSp>
          <p:nvGrpSpPr>
            <p:cNvPr id="4" name="Group 52"/>
            <p:cNvGrpSpPr/>
            <p:nvPr/>
          </p:nvGrpSpPr>
          <p:grpSpPr>
            <a:xfrm>
              <a:off x="1371600" y="4617661"/>
              <a:ext cx="2438400" cy="2020908"/>
              <a:chOff x="1066800" y="4094202"/>
              <a:chExt cx="2438400" cy="2020908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76400" y="4191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133600" y="5594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5908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133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192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84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524000" y="52900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2590800" y="51054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895600" y="5410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A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524000" y="4953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438400" y="5386865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737360" y="52021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524000" y="57150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812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133600" y="53456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27760" y="5137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66800" y="44635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384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371600" y="43756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1336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676400" y="5530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981200" y="5017533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T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676400" y="4768334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86000" y="5659398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286000" y="4278869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667000" y="4832866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19200" y="4094202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371600" y="4648201"/>
                <a:ext cx="609600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solidFill>
                      <a:prstClr val="black"/>
                    </a:solidFill>
                    <a:latin typeface="Gill Sans MT"/>
                  </a:rPr>
                  <a:t>G</a:t>
                </a:r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432560" y="4248329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Regular Nucleotides</a:t>
              </a:r>
            </a:p>
          </p:txBody>
        </p:sp>
      </p:grpSp>
      <p:grpSp>
        <p:nvGrpSpPr>
          <p:cNvPr id="5" name="Group 90"/>
          <p:cNvGrpSpPr/>
          <p:nvPr/>
        </p:nvGrpSpPr>
        <p:grpSpPr>
          <a:xfrm>
            <a:off x="5802813" y="2346398"/>
            <a:ext cx="1943100" cy="1299182"/>
            <a:chOff x="5334000" y="3663791"/>
            <a:chExt cx="2590800" cy="1732241"/>
          </a:xfrm>
        </p:grpSpPr>
        <p:sp>
          <p:nvSpPr>
            <p:cNvPr id="55" name="TextBox 54"/>
            <p:cNvSpPr txBox="1"/>
            <p:nvPr/>
          </p:nvSpPr>
          <p:spPr>
            <a:xfrm>
              <a:off x="5334000" y="3663791"/>
              <a:ext cx="25908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u="sng" dirty="0" err="1">
                  <a:solidFill>
                    <a:prstClr val="black"/>
                  </a:solidFill>
                  <a:latin typeface="Gill Sans MT"/>
                </a:rPr>
                <a:t>Dideoxy</a:t>
              </a:r>
              <a:r>
                <a:rPr lang="en-US" sz="1350" u="sng" dirty="0">
                  <a:solidFill>
                    <a:prstClr val="black"/>
                  </a:solidFill>
                  <a:latin typeface="Gill Sans MT"/>
                </a:rPr>
                <a:t> Nucleotides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943600" y="4169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580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400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486400" y="48112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705600" y="4931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FF00"/>
                  </a:solidFill>
                  <a:latin typeface="Gill Sans MT"/>
                </a:rPr>
                <a:t>A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791200" y="49313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2484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2800" y="4169390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334000" y="44419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0000FF"/>
                  </a:solidFill>
                  <a:latin typeface="Gill Sans MT"/>
                </a:rPr>
                <a:t>C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7056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638800" y="4354057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4008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48400" y="499592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FF0000"/>
                  </a:solidFill>
                  <a:latin typeface="Gill Sans MT"/>
                </a:rPr>
                <a:t>T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43600" y="4746725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6553200" y="4257258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162800" y="4723389"/>
              <a:ext cx="3810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486400" y="4072593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38800" y="4626591"/>
              <a:ext cx="6096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>
                  <a:solidFill>
                    <a:srgbClr val="E5E500"/>
                  </a:solidFill>
                  <a:latin typeface="Gill Sans MT"/>
                </a:rPr>
                <a:t>G</a:t>
              </a: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5745663" y="3681699"/>
            <a:ext cx="19431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Labeled</a:t>
            </a:r>
          </a:p>
          <a:p>
            <a:pPr marL="257175" indent="-257175">
              <a:buFontTx/>
              <a:buAutoNum type="arabicPeriod"/>
            </a:pPr>
            <a:r>
              <a:rPr lang="en-US" sz="1350" dirty="0">
                <a:solidFill>
                  <a:prstClr val="black"/>
                </a:solidFill>
                <a:latin typeface="Gill Sans MT"/>
              </a:rPr>
              <a:t>Terminators</a:t>
            </a:r>
          </a:p>
        </p:txBody>
      </p:sp>
      <p:pic>
        <p:nvPicPr>
          <p:cNvPr id="56" name="Picture 55" descr="microcentrifuge-tube-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213" y="975111"/>
            <a:ext cx="1198676" cy="103631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2396673" y="11084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Template DNA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18053" y="1222700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Known Primer (~20bp)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442393" y="1665999"/>
            <a:ext cx="19431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u="sng" dirty="0">
                <a:solidFill>
                  <a:prstClr val="black"/>
                </a:solidFill>
                <a:latin typeface="Gill Sans MT"/>
              </a:rPr>
              <a:t>DNA Polymerase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8C82FF-5EC6-8384-21D7-395A6AB9F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8795" y="223492"/>
            <a:ext cx="5554980" cy="758777"/>
          </a:xfrm>
        </p:spPr>
        <p:txBody>
          <a:bodyPr>
            <a:normAutofit/>
          </a:bodyPr>
          <a:lstStyle/>
          <a:p>
            <a:r>
              <a:rPr lang="en-US" dirty="0"/>
              <a:t>Sanger Sequencing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369F6FB-115E-6FE0-80ED-35150E684AB8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18524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build="p"/>
      <p:bldP spid="63" grpId="0"/>
      <p:bldP spid="6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77546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grpSp>
        <p:nvGrpSpPr>
          <p:cNvPr id="17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666499" y="4267200"/>
              <a:ext cx="6797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6125F18-6B01-9F1E-85DE-EB8EC6C60C30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2380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70936" y="851643"/>
            <a:ext cx="6075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So I don’t forget…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70935" y="1313308"/>
            <a:ext cx="6375205" cy="1286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This will not be on the “test”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These slides will be posted, please steal them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Lots of info, but feel free to ask questions anytime!</a:t>
            </a:r>
          </a:p>
        </p:txBody>
      </p:sp>
    </p:spTree>
    <p:extLst>
      <p:ext uri="{BB962C8B-B14F-4D97-AF65-F5344CB8AC3E}">
        <p14:creationId xmlns:p14="http://schemas.microsoft.com/office/powerpoint/2010/main" val="917926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797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4427062" y="1317492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4428298" y="1317492"/>
            <a:ext cx="18010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E7878C-E4FB-68C8-A10C-A2CA7B5E3876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143095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4427342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7" y="4267200"/>
              <a:ext cx="67799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grpSp>
        <p:nvGrpSpPr>
          <p:cNvPr id="4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98" name="TextBox 97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5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6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8" name="Straight Connector 57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3" name="TextBox 72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103" name="TextBox 102"/>
              <p:cNvSpPr txBox="1"/>
              <p:nvPr/>
            </p:nvSpPr>
            <p:spPr>
              <a:xfrm>
                <a:off x="2590800" y="2030187"/>
                <a:ext cx="8142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cxnSp>
        <p:nvCxnSpPr>
          <p:cNvPr id="109" name="Straight Connector 108"/>
          <p:cNvCxnSpPr/>
          <p:nvPr/>
        </p:nvCxnSpPr>
        <p:spPr>
          <a:xfrm>
            <a:off x="4428299" y="1317492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8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9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110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EEB4D0C-4D9F-CF3A-F16F-A6993C29008F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148862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3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797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grpSp>
        <p:nvGrpSpPr>
          <p:cNvPr id="8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25" name="TextBox 24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9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0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TextBox 29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590799" y="2030187"/>
                <a:ext cx="8431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4427342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1317492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B33449B-F1EB-9E78-35D5-8CB42BE760D1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5090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797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8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805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grpSp>
        <p:nvGrpSpPr>
          <p:cNvPr id="9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42" name="TextBox 41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0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1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4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45" name="TextBox 44"/>
              <p:cNvSpPr txBox="1"/>
              <p:nvPr/>
            </p:nvSpPr>
            <p:spPr>
              <a:xfrm>
                <a:off x="2590799" y="2030187"/>
                <a:ext cx="80255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4387150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1317492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9633A83-449C-1A59-C2F2-0778901ADD89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340869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7" y="4267200"/>
              <a:ext cx="67970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297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169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grpSp>
        <p:nvGrpSpPr>
          <p:cNvPr id="10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50" name="TextBox 49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1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2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TextBox 5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4427342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>
            <a:endCxn id="57" idx="0"/>
          </p:cNvCxnSpPr>
          <p:nvPr/>
        </p:nvCxnSpPr>
        <p:spPr>
          <a:xfrm>
            <a:off x="4468491" y="1317492"/>
            <a:ext cx="1651476" cy="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F174143-5DEC-9F18-D90D-42A682EF79A9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38377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779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7618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60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474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602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grpSp>
        <p:nvGrpSpPr>
          <p:cNvPr id="11" name="Group 105"/>
          <p:cNvGrpSpPr/>
          <p:nvPr/>
        </p:nvGrpSpPr>
        <p:grpSpPr>
          <a:xfrm>
            <a:off x="2197163" y="1098201"/>
            <a:ext cx="4231730" cy="497482"/>
            <a:chOff x="1432560" y="2030187"/>
            <a:chExt cx="5642307" cy="663309"/>
          </a:xfrm>
        </p:grpSpPr>
        <p:sp>
          <p:nvSpPr>
            <p:cNvPr id="61" name="TextBox 60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13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2590799" y="2030187"/>
                <a:ext cx="82964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71" name="TextBox 70"/>
          <p:cNvSpPr txBox="1"/>
          <p:nvPr/>
        </p:nvSpPr>
        <p:spPr>
          <a:xfrm>
            <a:off x="4427342" y="1317493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1317492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BAE9F0-653F-2B41-AD77-AA992FC8E579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14854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779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C A G A A C C C G A T C G C G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A G C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9"/>
          <p:cNvGrpSpPr/>
          <p:nvPr/>
        </p:nvGrpSpPr>
        <p:grpSpPr>
          <a:xfrm>
            <a:off x="2197162" y="1961226"/>
            <a:ext cx="5575238" cy="382065"/>
            <a:chOff x="1405550" y="2614964"/>
            <a:chExt cx="7433650" cy="509420"/>
          </a:xfrm>
        </p:grpSpPr>
        <p:sp>
          <p:nvSpPr>
            <p:cNvPr id="31" name="TextBox 30"/>
            <p:cNvSpPr txBox="1"/>
            <p:nvPr/>
          </p:nvSpPr>
          <p:spPr>
            <a:xfrm>
              <a:off x="4325534" y="275346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grpSp>
          <p:nvGrpSpPr>
            <p:cNvPr id="6" name="Group 17"/>
            <p:cNvGrpSpPr/>
            <p:nvPr/>
          </p:nvGrpSpPr>
          <p:grpSpPr>
            <a:xfrm>
              <a:off x="1405550" y="2614964"/>
              <a:ext cx="5642307" cy="509420"/>
              <a:chOff x="1405550" y="2614964"/>
              <a:chExt cx="5642307" cy="50942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1405550" y="2614964"/>
                <a:ext cx="386339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prstClr val="black"/>
                    </a:solidFill>
                    <a:latin typeface="Helvetica"/>
                  </a:rPr>
                  <a:t>5’</a:t>
                </a:r>
              </a:p>
            </p:txBody>
          </p:sp>
          <p:grpSp>
            <p:nvGrpSpPr>
              <p:cNvPr id="7" name="Group 96"/>
              <p:cNvGrpSpPr/>
              <p:nvPr/>
            </p:nvGrpSpPr>
            <p:grpSpPr>
              <a:xfrm>
                <a:off x="1639489" y="2753464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TextBox 36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cxnSp>
            <p:nvCxnSpPr>
              <p:cNvPr id="35" name="Straight Connector 34"/>
              <p:cNvCxnSpPr/>
              <p:nvPr/>
            </p:nvCxnSpPr>
            <p:spPr>
              <a:xfrm>
                <a:off x="4380398" y="2753464"/>
                <a:ext cx="2401402" cy="1588"/>
              </a:xfrm>
              <a:prstGeom prst="line">
                <a:avLst/>
              </a:prstGeom>
              <a:ln cap="flat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/>
          <p:cNvSpPr txBox="1"/>
          <p:nvPr/>
        </p:nvSpPr>
        <p:spPr>
          <a:xfrm>
            <a:off x="7457592" y="2053556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2" y="2527954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C T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7040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576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T G G G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704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 T C T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7040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8EF9AAD-65D9-9FD2-04FB-2A772E97A370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3536837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3" name="Group 84"/>
          <p:cNvGrpSpPr/>
          <p:nvPr/>
        </p:nvGrpSpPr>
        <p:grpSpPr>
          <a:xfrm>
            <a:off x="2197163" y="1486824"/>
            <a:ext cx="5273234" cy="382064"/>
            <a:chOff x="1432560" y="4267200"/>
            <a:chExt cx="7030979" cy="509418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666499" y="4605754"/>
              <a:ext cx="64107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666499" y="4267200"/>
              <a:ext cx="6644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A C G C G C C G G G T ? ? ? ? ? ? ? ? ? ? ? ? ? ? ?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07720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432560" y="446884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3’</a:t>
              </a: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4387150" y="253949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197163" y="2435621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4" name="Group 96"/>
          <p:cNvGrpSpPr/>
          <p:nvPr/>
        </p:nvGrpSpPr>
        <p:grpSpPr>
          <a:xfrm>
            <a:off x="2372617" y="2539499"/>
            <a:ext cx="4056276" cy="278190"/>
            <a:chOff x="1666499" y="1905000"/>
            <a:chExt cx="5408368" cy="37092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cxnSp>
        <p:nvCxnSpPr>
          <p:cNvPr id="109" name="Straight Connector 108"/>
          <p:cNvCxnSpPr/>
          <p:nvPr/>
        </p:nvCxnSpPr>
        <p:spPr>
          <a:xfrm>
            <a:off x="4428299" y="2539496"/>
            <a:ext cx="275234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87150" y="2065099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grpSp>
        <p:nvGrpSpPr>
          <p:cNvPr id="6" name="Group 17"/>
          <p:cNvGrpSpPr/>
          <p:nvPr/>
        </p:nvGrpSpPr>
        <p:grpSpPr>
          <a:xfrm>
            <a:off x="2197163" y="1961226"/>
            <a:ext cx="4231730" cy="382065"/>
            <a:chOff x="1405550" y="2614964"/>
            <a:chExt cx="5642307" cy="509420"/>
          </a:xfrm>
        </p:grpSpPr>
        <p:sp>
          <p:nvSpPr>
            <p:cNvPr id="33" name="TextBox 32"/>
            <p:cNvSpPr txBox="1"/>
            <p:nvPr/>
          </p:nvSpPr>
          <p:spPr>
            <a:xfrm>
              <a:off x="1405550" y="261496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7" name="Group 96"/>
            <p:cNvGrpSpPr/>
            <p:nvPr/>
          </p:nvGrpSpPr>
          <p:grpSpPr>
            <a:xfrm>
              <a:off x="1639489" y="2753464"/>
              <a:ext cx="5408368" cy="370920"/>
              <a:chOff x="1666499" y="1905000"/>
              <a:chExt cx="5408368" cy="37092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4380398" y="2753464"/>
              <a:ext cx="24014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457592" y="2053556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21 bp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457591" y="2527954"/>
            <a:ext cx="65008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26 bp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163" y="2910020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8" name="Group 96"/>
          <p:cNvGrpSpPr/>
          <p:nvPr/>
        </p:nvGrpSpPr>
        <p:grpSpPr>
          <a:xfrm>
            <a:off x="2372617" y="3013897"/>
            <a:ext cx="4056276" cy="278190"/>
            <a:chOff x="1666499" y="1905000"/>
            <a:chExt cx="5408368" cy="370920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387150" y="3013895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? ? </a:t>
            </a:r>
            <a:r>
              <a:rPr lang="en-US" sz="1200" b="1" dirty="0">
                <a:solidFill>
                  <a:srgbClr val="00FF00"/>
                </a:solidFill>
                <a:latin typeface="Lucida Console"/>
              </a:rPr>
              <a:t>A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4428299" y="3013895"/>
            <a:ext cx="2000594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457592" y="3002352"/>
            <a:ext cx="6500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FF00"/>
                </a:solidFill>
                <a:latin typeface="Lucida Console"/>
              </a:rPr>
              <a:t>22 bp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97163" y="3348602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9" name="Group 96"/>
          <p:cNvGrpSpPr/>
          <p:nvPr/>
        </p:nvGrpSpPr>
        <p:grpSpPr>
          <a:xfrm>
            <a:off x="2372617" y="3452479"/>
            <a:ext cx="4056276" cy="278190"/>
            <a:chOff x="1666499" y="1905000"/>
            <a:chExt cx="5408368" cy="370920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4387150" y="3452477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E5E500"/>
                </a:solidFill>
                <a:latin typeface="Lucida Console"/>
              </a:rPr>
              <a:t>G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4428298" y="3452477"/>
            <a:ext cx="14370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470396" y="3440934"/>
            <a:ext cx="6372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E5E500"/>
                </a:solidFill>
                <a:latin typeface="Lucida Console"/>
              </a:rPr>
              <a:t>12 bp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197163" y="3787184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0" name="Group 96"/>
          <p:cNvGrpSpPr/>
          <p:nvPr/>
        </p:nvGrpSpPr>
        <p:grpSpPr>
          <a:xfrm>
            <a:off x="2372617" y="3891061"/>
            <a:ext cx="4056276" cy="278190"/>
            <a:chOff x="1666499" y="1905000"/>
            <a:chExt cx="5408368" cy="37092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57" name="TextBox 56"/>
          <p:cNvSpPr txBox="1"/>
          <p:nvPr/>
        </p:nvSpPr>
        <p:spPr>
          <a:xfrm>
            <a:off x="4387150" y="3892250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? ? ? ? </a:t>
            </a:r>
            <a:r>
              <a:rPr lang="en-US" sz="1200" b="1" dirty="0">
                <a:solidFill>
                  <a:srgbClr val="0000FF"/>
                </a:solidFill>
                <a:latin typeface="Lucida Console"/>
              </a:rPr>
              <a:t>C</a:t>
            </a:r>
          </a:p>
        </p:txBody>
      </p:sp>
      <p:cxnSp>
        <p:nvCxnSpPr>
          <p:cNvPr id="59" name="Straight Connector 58"/>
          <p:cNvCxnSpPr/>
          <p:nvPr/>
        </p:nvCxnSpPr>
        <p:spPr>
          <a:xfrm>
            <a:off x="4428299" y="3891059"/>
            <a:ext cx="1625346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7457591" y="3879516"/>
            <a:ext cx="6500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latin typeface="Lucida Console"/>
              </a:rPr>
              <a:t>20 bp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197163" y="4225766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grpSp>
        <p:nvGrpSpPr>
          <p:cNvPr id="11" name="Group 96"/>
          <p:cNvGrpSpPr/>
          <p:nvPr/>
        </p:nvGrpSpPr>
        <p:grpSpPr>
          <a:xfrm>
            <a:off x="2372617" y="4329643"/>
            <a:ext cx="4056276" cy="278190"/>
            <a:chOff x="1666499" y="1905000"/>
            <a:chExt cx="5408368" cy="370920"/>
          </a:xfrm>
        </p:grpSpPr>
        <p:cxnSp>
          <p:nvCxnSpPr>
            <p:cNvPr id="65" name="Straight Connector 64"/>
            <p:cNvCxnSpPr/>
            <p:nvPr/>
          </p:nvCxnSpPr>
          <p:spPr>
            <a:xfrm>
              <a:off x="1666499" y="1905000"/>
              <a:ext cx="2753101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/>
            <p:cNvSpPr txBox="1"/>
            <p:nvPr/>
          </p:nvSpPr>
          <p:spPr>
            <a:xfrm>
              <a:off x="1666499" y="1906588"/>
              <a:ext cx="5408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G C G C G G C C C A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4387150" y="4329641"/>
            <a:ext cx="3385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? ? ? ? </a:t>
            </a:r>
            <a:r>
              <a:rPr lang="en-US" sz="1200" b="1" dirty="0">
                <a:solidFill>
                  <a:srgbClr val="FF0000"/>
                </a:solidFill>
                <a:latin typeface="Lucida Console"/>
              </a:rPr>
              <a:t>T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4428298" y="4329641"/>
            <a:ext cx="886652" cy="1191"/>
          </a:xfrm>
          <a:prstGeom prst="line">
            <a:avLst/>
          </a:prstGeom>
          <a:ln cap="flat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457592" y="4318098"/>
            <a:ext cx="6500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Lucida Console"/>
              </a:rPr>
              <a:t>16 bp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91C3496-D0BD-FAC5-3156-88EFD5B61DCC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4173393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0"/>
          <p:cNvGrpSpPr/>
          <p:nvPr/>
        </p:nvGrpSpPr>
        <p:grpSpPr>
          <a:xfrm>
            <a:off x="2197162" y="2397922"/>
            <a:ext cx="5874062" cy="382065"/>
            <a:chOff x="1253150" y="5453728"/>
            <a:chExt cx="7832082" cy="509420"/>
          </a:xfrm>
        </p:grpSpPr>
        <p:sp>
          <p:nvSpPr>
            <p:cNvPr id="121" name="TextBox 120"/>
            <p:cNvSpPr txBox="1"/>
            <p:nvPr/>
          </p:nvSpPr>
          <p:spPr>
            <a:xfrm>
              <a:off x="1253150" y="545372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96"/>
            <p:cNvGrpSpPr/>
            <p:nvPr/>
          </p:nvGrpSpPr>
          <p:grpSpPr>
            <a:xfrm>
              <a:off x="1487089" y="5592228"/>
              <a:ext cx="5408368" cy="370920"/>
              <a:chOff x="1666499" y="1905000"/>
              <a:chExt cx="5408368" cy="370920"/>
            </a:xfrm>
          </p:grpSpPr>
          <p:cxnSp>
            <p:nvCxnSpPr>
              <p:cNvPr id="126" name="Straight Connector 12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4173134" y="5592228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24" name="Straight Connector 123"/>
            <p:cNvCxnSpPr/>
            <p:nvPr/>
          </p:nvCxnSpPr>
          <p:spPr>
            <a:xfrm>
              <a:off x="4227998" y="5592228"/>
              <a:ext cx="18680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TextBox 124"/>
            <p:cNvSpPr txBox="1"/>
            <p:nvPr/>
          </p:nvSpPr>
          <p:spPr>
            <a:xfrm>
              <a:off x="8267056" y="557683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19 bp</a:t>
              </a:r>
            </a:p>
          </p:txBody>
        </p:sp>
      </p:grpSp>
      <p:grpSp>
        <p:nvGrpSpPr>
          <p:cNvPr id="5" name="Group 128"/>
          <p:cNvGrpSpPr/>
          <p:nvPr/>
        </p:nvGrpSpPr>
        <p:grpSpPr>
          <a:xfrm>
            <a:off x="2197162" y="2400303"/>
            <a:ext cx="5886866" cy="382065"/>
            <a:chOff x="1405550" y="3880026"/>
            <a:chExt cx="7849154" cy="509420"/>
          </a:xfrm>
        </p:grpSpPr>
        <p:sp>
          <p:nvSpPr>
            <p:cNvPr id="130" name="TextBox 129"/>
            <p:cNvSpPr txBox="1"/>
            <p:nvPr/>
          </p:nvSpPr>
          <p:spPr>
            <a:xfrm>
              <a:off x="1405550" y="388002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6" name="Group 96"/>
            <p:cNvGrpSpPr/>
            <p:nvPr/>
          </p:nvGrpSpPr>
          <p:grpSpPr>
            <a:xfrm>
              <a:off x="1639489" y="4018526"/>
              <a:ext cx="5408368" cy="370920"/>
              <a:chOff x="1666499" y="1905000"/>
              <a:chExt cx="5408368" cy="37092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32" name="TextBox 131"/>
            <p:cNvSpPr txBox="1"/>
            <p:nvPr/>
          </p:nvSpPr>
          <p:spPr>
            <a:xfrm>
              <a:off x="4325534" y="401852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C T </a:t>
              </a:r>
              <a:r>
                <a:rPr lang="en-US" sz="1200" b="1" dirty="0">
                  <a:solidFill>
                    <a:srgbClr val="00FF00"/>
                  </a:solidFill>
                  <a:latin typeface="Lucida Console"/>
                </a:rPr>
                <a:t>A</a:t>
              </a:r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4380398" y="4018526"/>
              <a:ext cx="266745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TextBox 133"/>
            <p:cNvSpPr txBox="1"/>
            <p:nvPr/>
          </p:nvSpPr>
          <p:spPr>
            <a:xfrm>
              <a:off x="8419456" y="4003137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FF00"/>
                  </a:solidFill>
                  <a:latin typeface="Lucida Console"/>
                </a:rPr>
                <a:t>22 bp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</a:t>
            </a:r>
          </a:p>
        </p:txBody>
      </p:sp>
      <p:grpSp>
        <p:nvGrpSpPr>
          <p:cNvPr id="7" name="Group 141"/>
          <p:cNvGrpSpPr/>
          <p:nvPr/>
        </p:nvGrpSpPr>
        <p:grpSpPr>
          <a:xfrm>
            <a:off x="2197162" y="2396730"/>
            <a:ext cx="5886866" cy="382065"/>
            <a:chOff x="1405550" y="2614964"/>
            <a:chExt cx="7849154" cy="509420"/>
          </a:xfrm>
        </p:grpSpPr>
        <p:grpSp>
          <p:nvGrpSpPr>
            <p:cNvPr id="8" name="Group 29"/>
            <p:cNvGrpSpPr/>
            <p:nvPr/>
          </p:nvGrpSpPr>
          <p:grpSpPr>
            <a:xfrm>
              <a:off x="1405550" y="2614964"/>
              <a:ext cx="7433650" cy="509420"/>
              <a:chOff x="1405550" y="2614964"/>
              <a:chExt cx="7433650" cy="50942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4325534" y="2753464"/>
                <a:ext cx="45136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G T C T T G G G C </a:t>
                </a:r>
                <a:r>
                  <a:rPr lang="en-US" sz="1200" b="1" dirty="0">
                    <a:solidFill>
                      <a:srgbClr val="FF0000"/>
                    </a:solidFill>
                    <a:latin typeface="Lucida Console"/>
                  </a:rPr>
                  <a:t>T</a:t>
                </a:r>
              </a:p>
            </p:txBody>
          </p:sp>
          <p:grpSp>
            <p:nvGrpSpPr>
              <p:cNvPr id="9" name="Group 17"/>
              <p:cNvGrpSpPr/>
              <p:nvPr/>
            </p:nvGrpSpPr>
            <p:grpSpPr>
              <a:xfrm>
                <a:off x="1405550" y="2614964"/>
                <a:ext cx="5642307" cy="509420"/>
                <a:chOff x="1405550" y="2614964"/>
                <a:chExt cx="5642307" cy="509420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>
                  <a:off x="1405550" y="2614964"/>
                  <a:ext cx="386339" cy="307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prstClr val="black"/>
                      </a:solidFill>
                      <a:latin typeface="Helvetica"/>
                    </a:rPr>
                    <a:t>5’</a:t>
                  </a:r>
                </a:p>
              </p:txBody>
            </p:sp>
            <p:grpSp>
              <p:nvGrpSpPr>
                <p:cNvPr id="10" name="Group 96"/>
                <p:cNvGrpSpPr/>
                <p:nvPr/>
              </p:nvGrpSpPr>
              <p:grpSpPr>
                <a:xfrm>
                  <a:off x="1639489" y="2753464"/>
                  <a:ext cx="5408368" cy="370920"/>
                  <a:chOff x="1666499" y="1905000"/>
                  <a:chExt cx="5408368" cy="370920"/>
                </a:xfrm>
              </p:grpSpPr>
              <p:cxnSp>
                <p:nvCxnSpPr>
                  <p:cNvPr id="36" name="Straight Connector 35"/>
                  <p:cNvCxnSpPr/>
                  <p:nvPr/>
                </p:nvCxnSpPr>
                <p:spPr>
                  <a:xfrm>
                    <a:off x="1666499" y="1905000"/>
                    <a:ext cx="2753101" cy="1588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1666499" y="1906588"/>
                    <a:ext cx="5408368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prstClr val="black"/>
                        </a:solidFill>
                        <a:latin typeface="Lucida Console"/>
                      </a:rPr>
                      <a:t>T G C G C G G C C C A</a:t>
                    </a:r>
                  </a:p>
                </p:txBody>
              </p:sp>
            </p:grp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4380398" y="2753464"/>
                  <a:ext cx="2401402" cy="1588"/>
                </a:xfrm>
                <a:prstGeom prst="line">
                  <a:avLst/>
                </a:prstGeom>
                <a:ln cap="flat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8" name="TextBox 37"/>
            <p:cNvSpPr txBox="1"/>
            <p:nvPr/>
          </p:nvSpPr>
          <p:spPr>
            <a:xfrm>
              <a:off x="8419456" y="2738075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21 bp</a:t>
              </a:r>
            </a:p>
          </p:txBody>
        </p:sp>
      </p:grpSp>
      <p:grpSp>
        <p:nvGrpSpPr>
          <p:cNvPr id="11" name="Group 160"/>
          <p:cNvGrpSpPr/>
          <p:nvPr/>
        </p:nvGrpSpPr>
        <p:grpSpPr>
          <a:xfrm>
            <a:off x="2197162" y="2395366"/>
            <a:ext cx="5886866" cy="382065"/>
            <a:chOff x="1405550" y="4267200"/>
            <a:chExt cx="7849154" cy="509420"/>
          </a:xfrm>
        </p:grpSpPr>
        <p:sp>
          <p:nvSpPr>
            <p:cNvPr id="25" name="TextBox 24"/>
            <p:cNvSpPr txBox="1"/>
            <p:nvPr/>
          </p:nvSpPr>
          <p:spPr>
            <a:xfrm>
              <a:off x="1405550" y="42672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2" name="Group 96"/>
            <p:cNvGrpSpPr/>
            <p:nvPr/>
          </p:nvGrpSpPr>
          <p:grpSpPr>
            <a:xfrm>
              <a:off x="1639489" y="4405700"/>
              <a:ext cx="5408368" cy="370920"/>
              <a:chOff x="1666499" y="1905000"/>
              <a:chExt cx="5408368" cy="37092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4325534" y="44057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G G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34" name="Straight Connector 33"/>
            <p:cNvCxnSpPr>
              <a:endCxn id="32" idx="0"/>
            </p:cNvCxnSpPr>
            <p:nvPr/>
          </p:nvCxnSpPr>
          <p:spPr>
            <a:xfrm>
              <a:off x="4380398" y="4405700"/>
              <a:ext cx="2201969" cy="0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419456" y="4390311"/>
              <a:ext cx="835248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20 bp</a:t>
              </a:r>
            </a:p>
          </p:txBody>
        </p:sp>
      </p:grpSp>
      <p:grpSp>
        <p:nvGrpSpPr>
          <p:cNvPr id="13" name="Group 59"/>
          <p:cNvGrpSpPr/>
          <p:nvPr/>
        </p:nvGrpSpPr>
        <p:grpSpPr>
          <a:xfrm>
            <a:off x="2197163" y="2400304"/>
            <a:ext cx="5958828" cy="382065"/>
            <a:chOff x="1405550" y="4464802"/>
            <a:chExt cx="7945105" cy="509420"/>
          </a:xfrm>
        </p:grpSpPr>
        <p:sp>
          <p:nvSpPr>
            <p:cNvPr id="42" name="TextBox 41"/>
            <p:cNvSpPr txBox="1"/>
            <p:nvPr/>
          </p:nvSpPr>
          <p:spPr>
            <a:xfrm>
              <a:off x="1405550" y="4464802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4" name="Group 96"/>
            <p:cNvGrpSpPr/>
            <p:nvPr/>
          </p:nvGrpSpPr>
          <p:grpSpPr>
            <a:xfrm>
              <a:off x="1639489" y="4603302"/>
              <a:ext cx="5408368" cy="370920"/>
              <a:chOff x="1666499" y="1905000"/>
              <a:chExt cx="5408368" cy="370920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4325534" y="4603302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4380398" y="4603302"/>
              <a:ext cx="191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8436528" y="4587913"/>
              <a:ext cx="91412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12 bp</a:t>
              </a:r>
            </a:p>
          </p:txBody>
        </p:sp>
      </p:grpSp>
      <p:grpSp>
        <p:nvGrpSpPr>
          <p:cNvPr id="15" name="Group 75"/>
          <p:cNvGrpSpPr/>
          <p:nvPr/>
        </p:nvGrpSpPr>
        <p:grpSpPr>
          <a:xfrm>
            <a:off x="2197162" y="2399113"/>
            <a:ext cx="5874062" cy="382065"/>
            <a:chOff x="1405550" y="5049578"/>
            <a:chExt cx="7832082" cy="509420"/>
          </a:xfrm>
        </p:grpSpPr>
        <p:sp>
          <p:nvSpPr>
            <p:cNvPr id="50" name="TextBox 49"/>
            <p:cNvSpPr txBox="1"/>
            <p:nvPr/>
          </p:nvSpPr>
          <p:spPr>
            <a:xfrm>
              <a:off x="1405550" y="5049578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6" name="Group 96"/>
            <p:cNvGrpSpPr/>
            <p:nvPr/>
          </p:nvGrpSpPr>
          <p:grpSpPr>
            <a:xfrm>
              <a:off x="1639489" y="5188078"/>
              <a:ext cx="5408368" cy="370920"/>
              <a:chOff x="1666499" y="1905000"/>
              <a:chExt cx="5408368" cy="37092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4325534" y="5189666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4380398" y="5188078"/>
              <a:ext cx="420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8419456" y="5172689"/>
              <a:ext cx="818176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13 bp</a:t>
              </a:r>
            </a:p>
          </p:txBody>
        </p:sp>
      </p:grpSp>
      <p:grpSp>
        <p:nvGrpSpPr>
          <p:cNvPr id="17" name="Group 73"/>
          <p:cNvGrpSpPr/>
          <p:nvPr/>
        </p:nvGrpSpPr>
        <p:grpSpPr>
          <a:xfrm>
            <a:off x="2197162" y="2400304"/>
            <a:ext cx="5889080" cy="382065"/>
            <a:chOff x="1405550" y="5634354"/>
            <a:chExt cx="7852106" cy="509420"/>
          </a:xfrm>
        </p:grpSpPr>
        <p:sp>
          <p:nvSpPr>
            <p:cNvPr id="61" name="TextBox 60"/>
            <p:cNvSpPr txBox="1"/>
            <p:nvPr/>
          </p:nvSpPr>
          <p:spPr>
            <a:xfrm>
              <a:off x="1405550" y="5634354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18" name="Group 96"/>
            <p:cNvGrpSpPr/>
            <p:nvPr/>
          </p:nvGrpSpPr>
          <p:grpSpPr>
            <a:xfrm>
              <a:off x="1639489" y="5772854"/>
              <a:ext cx="5408368" cy="370920"/>
              <a:chOff x="1666499" y="1905000"/>
              <a:chExt cx="5408368" cy="370920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TextBox 6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4325534" y="5772854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4380398" y="5772854"/>
              <a:ext cx="11822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8419455" y="5757465"/>
              <a:ext cx="8382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16 bp</a:t>
              </a:r>
            </a:p>
          </p:txBody>
        </p:sp>
      </p:grpSp>
      <p:grpSp>
        <p:nvGrpSpPr>
          <p:cNvPr id="19" name="Group 85"/>
          <p:cNvGrpSpPr/>
          <p:nvPr/>
        </p:nvGrpSpPr>
        <p:grpSpPr>
          <a:xfrm>
            <a:off x="2197162" y="2400304"/>
            <a:ext cx="5874062" cy="382065"/>
            <a:chOff x="1422623" y="4295645"/>
            <a:chExt cx="7832082" cy="509420"/>
          </a:xfrm>
        </p:grpSpPr>
        <p:sp>
          <p:nvSpPr>
            <p:cNvPr id="78" name="TextBox 77"/>
            <p:cNvSpPr txBox="1"/>
            <p:nvPr/>
          </p:nvSpPr>
          <p:spPr>
            <a:xfrm>
              <a:off x="1422623" y="4295645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0" name="Group 96"/>
            <p:cNvGrpSpPr/>
            <p:nvPr/>
          </p:nvGrpSpPr>
          <p:grpSpPr>
            <a:xfrm>
              <a:off x="1656562" y="4434145"/>
              <a:ext cx="5408368" cy="370920"/>
              <a:chOff x="1666499" y="1905000"/>
              <a:chExt cx="5408368" cy="370920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4" name="TextBox 8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80" name="TextBox 79"/>
            <p:cNvSpPr txBox="1"/>
            <p:nvPr/>
          </p:nvSpPr>
          <p:spPr>
            <a:xfrm>
              <a:off x="4342607" y="4435733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</a:t>
              </a:r>
              <a:r>
                <a:rPr lang="en-US" sz="1200" b="1" dirty="0">
                  <a:solidFill>
                    <a:srgbClr val="0000FF"/>
                  </a:solidFill>
                  <a:latin typeface="Lucida Console"/>
                </a:rPr>
                <a:t>C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4397471" y="4434145"/>
              <a:ext cx="707929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8436528" y="4418756"/>
              <a:ext cx="818177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0000FF"/>
                  </a:solidFill>
                  <a:latin typeface="Lucida Console"/>
                </a:rPr>
                <a:t>14 bp</a:t>
              </a:r>
            </a:p>
          </p:txBody>
        </p:sp>
      </p:grpSp>
      <p:grpSp>
        <p:nvGrpSpPr>
          <p:cNvPr id="21" name="Group 95"/>
          <p:cNvGrpSpPr/>
          <p:nvPr/>
        </p:nvGrpSpPr>
        <p:grpSpPr>
          <a:xfrm>
            <a:off x="2197162" y="2400303"/>
            <a:ext cx="5905537" cy="382065"/>
            <a:chOff x="1253150" y="4114800"/>
            <a:chExt cx="7874048" cy="509420"/>
          </a:xfrm>
        </p:grpSpPr>
        <p:sp>
          <p:nvSpPr>
            <p:cNvPr id="88" name="TextBox 87"/>
            <p:cNvSpPr txBox="1"/>
            <p:nvPr/>
          </p:nvSpPr>
          <p:spPr>
            <a:xfrm>
              <a:off x="1253150" y="4114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2" name="Group 96"/>
            <p:cNvGrpSpPr/>
            <p:nvPr/>
          </p:nvGrpSpPr>
          <p:grpSpPr>
            <a:xfrm>
              <a:off x="1487089" y="4253300"/>
              <a:ext cx="5408368" cy="370920"/>
              <a:chOff x="1666499" y="1905000"/>
              <a:chExt cx="5408368" cy="370920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TextBox 93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4173134" y="4253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</a:t>
              </a:r>
              <a:r>
                <a:rPr lang="en-US" sz="1200" b="1" dirty="0">
                  <a:solidFill>
                    <a:srgbClr val="FF0000"/>
                  </a:solidFill>
                  <a:latin typeface="Lucida Console"/>
                </a:rPr>
                <a:t>T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4227998" y="4253300"/>
              <a:ext cx="9536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8267055" y="4237911"/>
              <a:ext cx="860143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FF0000"/>
                  </a:solidFill>
                  <a:latin typeface="Lucida Console"/>
                </a:rPr>
                <a:t>15 bp</a:t>
              </a:r>
            </a:p>
          </p:txBody>
        </p:sp>
      </p:grpSp>
      <p:grpSp>
        <p:nvGrpSpPr>
          <p:cNvPr id="23" name="Group 106"/>
          <p:cNvGrpSpPr/>
          <p:nvPr/>
        </p:nvGrpSpPr>
        <p:grpSpPr>
          <a:xfrm>
            <a:off x="2197162" y="2400304"/>
            <a:ext cx="5933630" cy="382065"/>
            <a:chOff x="1253150" y="5528220"/>
            <a:chExt cx="7911506" cy="509420"/>
          </a:xfrm>
        </p:grpSpPr>
        <p:sp>
          <p:nvSpPr>
            <p:cNvPr id="99" name="TextBox 98"/>
            <p:cNvSpPr txBox="1"/>
            <p:nvPr/>
          </p:nvSpPr>
          <p:spPr>
            <a:xfrm>
              <a:off x="1253150" y="552822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4" name="Group 96"/>
            <p:cNvGrpSpPr/>
            <p:nvPr/>
          </p:nvGrpSpPr>
          <p:grpSpPr>
            <a:xfrm>
              <a:off x="1487089" y="5666720"/>
              <a:ext cx="5408368" cy="370920"/>
              <a:chOff x="1666499" y="1905000"/>
              <a:chExt cx="5408368" cy="370920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TextBox 104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4173134" y="566672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4227998" y="5666720"/>
              <a:ext cx="1410802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8267056" y="5651331"/>
              <a:ext cx="897600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17 bp</a:t>
              </a:r>
            </a:p>
          </p:txBody>
        </p:sp>
      </p:grpSp>
      <p:grpSp>
        <p:nvGrpSpPr>
          <p:cNvPr id="26" name="Group 118"/>
          <p:cNvGrpSpPr/>
          <p:nvPr/>
        </p:nvGrpSpPr>
        <p:grpSpPr>
          <a:xfrm>
            <a:off x="2197162" y="2399113"/>
            <a:ext cx="5933630" cy="382065"/>
            <a:chOff x="1371502" y="5638800"/>
            <a:chExt cx="7911506" cy="509420"/>
          </a:xfrm>
        </p:grpSpPr>
        <p:sp>
          <p:nvSpPr>
            <p:cNvPr id="110" name="TextBox 109"/>
            <p:cNvSpPr txBox="1"/>
            <p:nvPr/>
          </p:nvSpPr>
          <p:spPr>
            <a:xfrm>
              <a:off x="1371502" y="5638800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27" name="Group 96"/>
            <p:cNvGrpSpPr/>
            <p:nvPr/>
          </p:nvGrpSpPr>
          <p:grpSpPr>
            <a:xfrm>
              <a:off x="1605441" y="5777300"/>
              <a:ext cx="5408368" cy="370920"/>
              <a:chOff x="1666499" y="1905000"/>
              <a:chExt cx="5408368" cy="370920"/>
            </a:xfrm>
          </p:grpSpPr>
          <p:cxnSp>
            <p:nvCxnSpPr>
              <p:cNvPr id="115" name="Straight Connector 114"/>
              <p:cNvCxnSpPr/>
              <p:nvPr/>
            </p:nvCxnSpPr>
            <p:spPr>
              <a:xfrm>
                <a:off x="1666499" y="1905000"/>
                <a:ext cx="2753101" cy="158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TextBox 115"/>
              <p:cNvSpPr txBox="1"/>
              <p:nvPr/>
            </p:nvSpPr>
            <p:spPr>
              <a:xfrm>
                <a:off x="1666499" y="1906588"/>
                <a:ext cx="54083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>
                    <a:solidFill>
                      <a:prstClr val="black"/>
                    </a:solidFill>
                    <a:latin typeface="Lucida Console"/>
                  </a:rPr>
                  <a:t>T G C G C G G C C C A</a:t>
                </a:r>
              </a:p>
            </p:txBody>
          </p:sp>
        </p:grpSp>
        <p:sp>
          <p:nvSpPr>
            <p:cNvPr id="112" name="TextBox 111"/>
            <p:cNvSpPr txBox="1"/>
            <p:nvPr/>
          </p:nvSpPr>
          <p:spPr>
            <a:xfrm>
              <a:off x="4291486" y="5777300"/>
              <a:ext cx="45136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T C T T G </a:t>
              </a:r>
              <a:r>
                <a:rPr lang="en-US" sz="1200" b="1" dirty="0">
                  <a:solidFill>
                    <a:srgbClr val="E5E500"/>
                  </a:solidFill>
                  <a:latin typeface="Lucida Console"/>
                </a:rPr>
                <a:t>G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4346350" y="5777300"/>
              <a:ext cx="1673450" cy="1588"/>
            </a:xfrm>
            <a:prstGeom prst="line">
              <a:avLst/>
            </a:prstGeom>
            <a:ln cap="flat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Box 113"/>
            <p:cNvSpPr txBox="1"/>
            <p:nvPr/>
          </p:nvSpPr>
          <p:spPr>
            <a:xfrm>
              <a:off x="8385407" y="5761911"/>
              <a:ext cx="897601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rgbClr val="E5E500"/>
                  </a:solidFill>
                  <a:latin typeface="Lucida Console"/>
                </a:rPr>
                <a:t>18 bp</a:t>
              </a:r>
            </a:p>
          </p:txBody>
        </p:sp>
      </p:grpSp>
      <p:sp>
        <p:nvSpPr>
          <p:cNvPr id="144" name="Freeform 143"/>
          <p:cNvSpPr/>
          <p:nvPr/>
        </p:nvSpPr>
        <p:spPr>
          <a:xfrm>
            <a:off x="6428893" y="2223948"/>
            <a:ext cx="143357" cy="534987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1739900" y="2188590"/>
            <a:ext cx="274320" cy="633552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900" dirty="0">
                <a:solidFill>
                  <a:prstClr val="black"/>
                </a:solidFill>
                <a:latin typeface="Gill Sans MT"/>
              </a:rPr>
              <a:t>Laser Reader</a:t>
            </a:r>
          </a:p>
        </p:txBody>
      </p:sp>
      <p:cxnSp>
        <p:nvCxnSpPr>
          <p:cNvPr id="148" name="Straight Arrow Connector 147"/>
          <p:cNvCxnSpPr/>
          <p:nvPr/>
        </p:nvCxnSpPr>
        <p:spPr>
          <a:xfrm>
            <a:off x="2060627" y="2500602"/>
            <a:ext cx="84833" cy="1191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Freeform 148"/>
          <p:cNvSpPr/>
          <p:nvPr/>
        </p:nvSpPr>
        <p:spPr>
          <a:xfrm>
            <a:off x="6500572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0" name="Freeform 149"/>
          <p:cNvSpPr/>
          <p:nvPr/>
        </p:nvSpPr>
        <p:spPr>
          <a:xfrm>
            <a:off x="6572251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1" name="Freeform 150"/>
          <p:cNvSpPr/>
          <p:nvPr/>
        </p:nvSpPr>
        <p:spPr>
          <a:xfrm>
            <a:off x="6643929" y="2343150"/>
            <a:ext cx="143357" cy="41136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2" name="Freeform 151"/>
          <p:cNvSpPr/>
          <p:nvPr/>
        </p:nvSpPr>
        <p:spPr>
          <a:xfrm>
            <a:off x="6715608" y="2400300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3" name="Freeform 152"/>
          <p:cNvSpPr/>
          <p:nvPr/>
        </p:nvSpPr>
        <p:spPr>
          <a:xfrm>
            <a:off x="6787286" y="2188590"/>
            <a:ext cx="143357" cy="570692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4" name="Freeform 153"/>
          <p:cNvSpPr/>
          <p:nvPr/>
        </p:nvSpPr>
        <p:spPr>
          <a:xfrm>
            <a:off x="6858965" y="2223948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5" name="Freeform 154"/>
          <p:cNvSpPr/>
          <p:nvPr/>
        </p:nvSpPr>
        <p:spPr>
          <a:xfrm>
            <a:off x="6930643" y="2240081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E5E5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7" name="Freeform 156"/>
          <p:cNvSpPr/>
          <p:nvPr/>
        </p:nvSpPr>
        <p:spPr>
          <a:xfrm>
            <a:off x="7002322" y="2223775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7074001" y="2403873"/>
            <a:ext cx="143357" cy="354218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  <p:sp>
        <p:nvSpPr>
          <p:cNvPr id="159" name="Freeform 158"/>
          <p:cNvSpPr/>
          <p:nvPr/>
        </p:nvSpPr>
        <p:spPr>
          <a:xfrm>
            <a:off x="7145680" y="2228712"/>
            <a:ext cx="143357" cy="530570"/>
          </a:xfrm>
          <a:custGeom>
            <a:avLst/>
            <a:gdLst>
              <a:gd name="connsiteX0" fmla="*/ 0 w 512233"/>
              <a:gd name="connsiteY0" fmla="*/ 553508 h 560916"/>
              <a:gd name="connsiteX1" fmla="*/ 146050 w 512233"/>
              <a:gd name="connsiteY1" fmla="*/ 464608 h 560916"/>
              <a:gd name="connsiteX2" fmla="*/ 254000 w 512233"/>
              <a:gd name="connsiteY2" fmla="*/ 1058 h 560916"/>
              <a:gd name="connsiteX3" fmla="*/ 342900 w 512233"/>
              <a:gd name="connsiteY3" fmla="*/ 470958 h 560916"/>
              <a:gd name="connsiteX4" fmla="*/ 488950 w 512233"/>
              <a:gd name="connsiteY4" fmla="*/ 540808 h 560916"/>
              <a:gd name="connsiteX5" fmla="*/ 482600 w 512233"/>
              <a:gd name="connsiteY5" fmla="*/ 528108 h 5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233" h="560916">
                <a:moveTo>
                  <a:pt x="0" y="553508"/>
                </a:moveTo>
                <a:cubicBezTo>
                  <a:pt x="51858" y="555095"/>
                  <a:pt x="103717" y="556683"/>
                  <a:pt x="146050" y="464608"/>
                </a:cubicBezTo>
                <a:cubicBezTo>
                  <a:pt x="188383" y="372533"/>
                  <a:pt x="221192" y="0"/>
                  <a:pt x="254000" y="1058"/>
                </a:cubicBezTo>
                <a:cubicBezTo>
                  <a:pt x="286808" y="2116"/>
                  <a:pt x="303742" y="381000"/>
                  <a:pt x="342900" y="470958"/>
                </a:cubicBezTo>
                <a:cubicBezTo>
                  <a:pt x="382058" y="560916"/>
                  <a:pt x="465667" y="531283"/>
                  <a:pt x="488950" y="540808"/>
                </a:cubicBezTo>
                <a:cubicBezTo>
                  <a:pt x="512233" y="550333"/>
                  <a:pt x="482600" y="528108"/>
                  <a:pt x="482600" y="528108"/>
                </a:cubicBezTo>
              </a:path>
            </a:pathLst>
          </a:cu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black"/>
              </a:solidFill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38767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7" presetClass="exit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7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7" presetClass="exit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7" presetClass="entr" presetSubtype="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7" presetClass="exit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7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7" presetClass="exit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7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7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7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7" presetClass="exit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7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7" presetClass="exit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7" presetClass="entr" presetSubtype="1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7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7" presetClass="exit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7" presetClass="exit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4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7" grpId="0" animBg="1"/>
      <p:bldP spid="158" grpId="0" animBg="1"/>
      <p:bldP spid="15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Sanger Sequencing Output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17420" y="947350"/>
            <a:ext cx="54978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Each sequencing reaction gives us a </a:t>
            </a:r>
            <a:r>
              <a:rPr lang="en-US" sz="1350" b="1" dirty="0">
                <a:solidFill>
                  <a:prstClr val="black"/>
                </a:solidFill>
                <a:latin typeface="Gill Sans MT"/>
              </a:rPr>
              <a:t>chromatogram</a:t>
            </a:r>
            <a:r>
              <a:rPr lang="en-US" sz="1350" dirty="0">
                <a:solidFill>
                  <a:prstClr val="black"/>
                </a:solidFill>
                <a:latin typeface="Gill Sans MT"/>
              </a:rPr>
              <a:t>, usually ~600-1000 bp:</a:t>
            </a:r>
          </a:p>
        </p:txBody>
      </p:sp>
      <p:pic>
        <p:nvPicPr>
          <p:cNvPr id="56" name="Picture 55" descr="SangerSeque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550" y="1314450"/>
            <a:ext cx="5494514" cy="334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71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1257" y="206483"/>
            <a:ext cx="645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1257" y="722961"/>
            <a:ext cx="6914748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</a:t>
            </a:r>
            <a:r>
              <a:rPr lang="en-US" sz="1350" dirty="0" err="1">
                <a:solidFill>
                  <a:prstClr val="black"/>
                </a:solidFill>
                <a:latin typeface="Century Gothic"/>
                <a:cs typeface="Century Gothic"/>
              </a:rPr>
              <a:t>Feyre’s</a:t>
            </a: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genome?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Mycobacteriophage sequenced, and which phage was it?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0270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468880" y="895398"/>
            <a:ext cx="549783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59864" y="212764"/>
            <a:ext cx="5554980" cy="5873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/>
              <a:t>Sanger Throughput Limitations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9582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.6ml-pcr-tubes-w-flat-cap-3737.x-3737.as.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11" y="408215"/>
            <a:ext cx="1242407" cy="1292678"/>
          </a:xfrm>
          <a:prstGeom prst="rect">
            <a:avLst/>
          </a:prstGeom>
        </p:spPr>
      </p:pic>
      <p:pic>
        <p:nvPicPr>
          <p:cNvPr id="6" name="Picture 5" descr="0.2ml-pcr-8-strip-tubes-3426.8.x-3459.8.x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102" y="3160282"/>
            <a:ext cx="2667000" cy="180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8BEB69-21E5-EA4E-9044-5DE66C084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3784" y="160965"/>
            <a:ext cx="2390561" cy="321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2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6wellpl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101262"/>
            <a:ext cx="3609970" cy="2287193"/>
          </a:xfrm>
          <a:prstGeom prst="rect">
            <a:avLst/>
          </a:prstGeom>
        </p:spPr>
      </p:pic>
      <p:pic>
        <p:nvPicPr>
          <p:cNvPr id="4" name="Picture 3" descr="384plat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5" y="2696966"/>
            <a:ext cx="3457209" cy="23232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07D6B8-2DFA-4640-927F-8F85BB920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429" y="101262"/>
            <a:ext cx="3406457" cy="2287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6B81AE-9688-4F48-A65D-1F4C97F5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38" b="5996"/>
          <a:stretch/>
        </p:blipFill>
        <p:spPr>
          <a:xfrm>
            <a:off x="5537385" y="2488913"/>
            <a:ext cx="3177091" cy="25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645920" y="257907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/>
              <a:t>Colony Picking Robot</a:t>
            </a:r>
          </a:p>
        </p:txBody>
      </p:sp>
      <p:pic>
        <p:nvPicPr>
          <p:cNvPr id="2" name="ColonyPickingRobo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27860" y="874395"/>
            <a:ext cx="5158740" cy="386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2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41" y="272634"/>
            <a:ext cx="5812019" cy="45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75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2116074" y="235421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/>
              <a:t>Capillary Arrays</a:t>
            </a:r>
            <a:endParaRPr lang="en-US" dirty="0"/>
          </a:p>
        </p:txBody>
      </p:sp>
      <p:pic>
        <p:nvPicPr>
          <p:cNvPr id="2" name="Picture 1" descr="SangerAr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146" y="1008322"/>
            <a:ext cx="4978908" cy="354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766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864" y="212764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Sanger Throughput Limitations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3640" y="81157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3697" y="2034881"/>
            <a:ext cx="5109380" cy="2965669"/>
            <a:chOff x="1760929" y="2540000"/>
            <a:chExt cx="6812507" cy="3954224"/>
          </a:xfrm>
        </p:grpSpPr>
        <p:pic>
          <p:nvPicPr>
            <p:cNvPr id="4" name="Picture 3" descr="CSR16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20" y="2540000"/>
              <a:ext cx="3429000" cy="353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929" y="6094115"/>
              <a:ext cx="681250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  <a:latin typeface="Century Gothic"/>
                  <a:cs typeface="Century Gothic"/>
                </a:rPr>
                <a:t>from</a:t>
              </a:r>
              <a:r>
                <a:rPr lang="en-US" sz="135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350" i="1" dirty="0">
                  <a:solidFill>
                    <a:prstClr val="black"/>
                  </a:solidFill>
                  <a:latin typeface="Century Gothic"/>
                  <a:cs typeface="Century Gothic"/>
                </a:rPr>
                <a:t>The Economist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263896" y="2816352"/>
            <a:ext cx="472440" cy="1374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845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Sanger: Sequencing Begins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cs typeface="Century Gothic"/>
              </a:rPr>
              <a:t>Next Gen: The Dark Light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Third Gen: The Read Length Rises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 &amp; 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 Nano Note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93761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0020" y="714662"/>
            <a:ext cx="6369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Problem: 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How can we do way more reactions at once without having more tubes, </a:t>
            </a:r>
            <a:r>
              <a:rPr lang="en-US" b="1" dirty="0" err="1">
                <a:solidFill>
                  <a:prstClr val="black"/>
                </a:solidFill>
                <a:latin typeface="Century Gothic"/>
                <a:cs typeface="Century Gothic"/>
              </a:rPr>
              <a:t>thermocyclers</a:t>
            </a:r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, etc.?</a:t>
            </a:r>
          </a:p>
        </p:txBody>
      </p:sp>
    </p:spTree>
    <p:extLst>
      <p:ext uri="{BB962C8B-B14F-4D97-AF65-F5344CB8AC3E}">
        <p14:creationId xmlns:p14="http://schemas.microsoft.com/office/powerpoint/2010/main" val="3410073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35BEEE-47AE-E869-DE34-9C1C26617F8C}"/>
              </a:ext>
            </a:extLst>
          </p:cNvPr>
          <p:cNvSpPr txBox="1"/>
          <p:nvPr/>
        </p:nvSpPr>
        <p:spPr>
          <a:xfrm>
            <a:off x="1991257" y="722961"/>
            <a:ext cx="6914748" cy="4039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</a:t>
            </a:r>
            <a:r>
              <a:rPr lang="en-US" sz="1350" dirty="0" err="1">
                <a:solidFill>
                  <a:prstClr val="black"/>
                </a:solidFill>
                <a:latin typeface="Century Gothic"/>
                <a:cs typeface="Century Gothic"/>
              </a:rPr>
              <a:t>Feyre’s</a:t>
            </a:r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 genome?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Mycobacteriophage sequenced, and which phage was it?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91464" y="766175"/>
            <a:ext cx="65431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63,558 bp; ~3 billion bp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 (2003)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</a:t>
            </a: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1992, L5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15333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pic>
        <p:nvPicPr>
          <p:cNvPr id="3074" name="Picture 2" descr="Roche and RainDance Technologies Join Forces in Targeted Sequencing to  Advance ADME Research | SelectScience">
            <a:extLst>
              <a:ext uri="{FF2B5EF4-FFF2-40B4-BE49-F238E27FC236}">
                <a16:creationId xmlns:a16="http://schemas.microsoft.com/office/drawing/2014/main" id="{CC6DA01A-5480-2053-1BE6-021400AF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132" y="994442"/>
            <a:ext cx="3189921" cy="176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llumina | Sequencing and array-based solutions for genetic research">
            <a:extLst>
              <a:ext uri="{FF2B5EF4-FFF2-40B4-BE49-F238E27FC236}">
                <a16:creationId xmlns:a16="http://schemas.microsoft.com/office/drawing/2014/main" id="{20C6F2EA-EA1A-C31D-500E-E9028E60B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06" y="3017562"/>
            <a:ext cx="3722389" cy="8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alaxy Community Hub - Galaxy Community Hub">
            <a:extLst>
              <a:ext uri="{FF2B5EF4-FFF2-40B4-BE49-F238E27FC236}">
                <a16:creationId xmlns:a16="http://schemas.microsoft.com/office/drawing/2014/main" id="{0FCE9FD6-284B-7301-3355-EAB62F7B3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209" y="1086420"/>
            <a:ext cx="2760619" cy="150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299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12939" y="2135913"/>
            <a:ext cx="405995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2623630" y="1699318"/>
            <a:ext cx="4733585" cy="897917"/>
            <a:chOff x="1974173" y="2265756"/>
            <a:chExt cx="6311446" cy="1197223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2748275" y="2633888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680807" y="300491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416802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668515" y="25592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018938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06948" y="226575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974173" y="306361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292508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875475" y="2661360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833835" y="346297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378287" y="2411506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334148" y="287246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83696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971036" y="2272407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675800" y="2682181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270432" y="317061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7744292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6863183" y="3010695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967912" y="2577209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405137" y="3326774"/>
              <a:ext cx="541327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898535-BFF1-6665-43E6-5A5BBD7B8EDB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102046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608245" y="2097527"/>
            <a:ext cx="1645920" cy="0"/>
          </a:xfrm>
          <a:prstGeom prst="line">
            <a:avLst/>
          </a:prstGeom>
          <a:ln w="101600"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54164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249095" y="2097527"/>
            <a:ext cx="359150" cy="0"/>
          </a:xfrm>
          <a:prstGeom prst="line">
            <a:avLst/>
          </a:prstGeom>
          <a:ln w="1016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015569" y="1499131"/>
            <a:ext cx="8593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Genomic</a:t>
            </a:r>
          </a:p>
          <a:p>
            <a:r>
              <a:rPr lang="en-US" sz="1350" dirty="0"/>
              <a:t>Fragment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474032" y="2233079"/>
            <a:ext cx="1915674" cy="736551"/>
            <a:chOff x="4441377" y="2977441"/>
            <a:chExt cx="2554232" cy="982068"/>
          </a:xfrm>
        </p:grpSpPr>
        <p:sp>
          <p:nvSpPr>
            <p:cNvPr id="31" name="TextBox 30"/>
            <p:cNvSpPr txBox="1"/>
            <p:nvPr/>
          </p:nvSpPr>
          <p:spPr>
            <a:xfrm>
              <a:off x="5217415" y="3559400"/>
              <a:ext cx="108970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Adapters</a:t>
              </a:r>
            </a:p>
          </p:txBody>
        </p:sp>
        <p:cxnSp>
          <p:nvCxnSpPr>
            <p:cNvPr id="33" name="Straight Arrow Connector 32"/>
            <p:cNvCxnSpPr>
              <a:stCxn id="31" idx="3"/>
            </p:cNvCxnSpPr>
            <p:nvPr/>
          </p:nvCxnSpPr>
          <p:spPr>
            <a:xfrm flipV="1">
              <a:off x="6307114" y="2977441"/>
              <a:ext cx="688495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1" idx="1"/>
            </p:cNvCxnSpPr>
            <p:nvPr/>
          </p:nvCxnSpPr>
          <p:spPr>
            <a:xfrm flipH="1" flipV="1">
              <a:off x="4441377" y="2977441"/>
              <a:ext cx="776037" cy="782013"/>
            </a:xfrm>
            <a:prstGeom prst="straightConnector1">
              <a:avLst/>
            </a:prstGeom>
            <a:ln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231EAF7-374C-D9BD-8A61-E86234E18CD5}"/>
              </a:ext>
            </a:extLst>
          </p:cNvPr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8986473-E021-C433-B3B8-7C17CEBA0180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401956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Next generation sequencing</a:t>
            </a:r>
          </a:p>
        </p:txBody>
      </p:sp>
      <p:pic>
        <p:nvPicPr>
          <p:cNvPr id="14" name="Picture 1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62537" flipV="1">
            <a:off x="2494992" y="3060000"/>
            <a:ext cx="1203553" cy="34289"/>
          </a:xfrm>
          <a:prstGeom prst="rect">
            <a:avLst/>
          </a:prstGeom>
        </p:spPr>
      </p:pic>
      <p:pic>
        <p:nvPicPr>
          <p:cNvPr id="15" name="Picture 14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23046" flipV="1">
            <a:off x="2484159" y="1377132"/>
            <a:ext cx="1203553" cy="34289"/>
          </a:xfrm>
          <a:prstGeom prst="rect">
            <a:avLst/>
          </a:prstGeom>
        </p:spPr>
      </p:pic>
      <p:pic>
        <p:nvPicPr>
          <p:cNvPr id="16" name="Picture 1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175" flipV="1">
            <a:off x="4024594" y="1457377"/>
            <a:ext cx="1203553" cy="34289"/>
          </a:xfrm>
          <a:prstGeom prst="rect">
            <a:avLst/>
          </a:prstGeom>
        </p:spPr>
      </p:pic>
      <p:pic>
        <p:nvPicPr>
          <p:cNvPr id="18" name="Picture 17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9072" flipV="1">
            <a:off x="4712781" y="1162572"/>
            <a:ext cx="1203553" cy="34289"/>
          </a:xfrm>
          <a:prstGeom prst="rect">
            <a:avLst/>
          </a:prstGeom>
        </p:spPr>
      </p:pic>
      <p:pic>
        <p:nvPicPr>
          <p:cNvPr id="19" name="Picture 18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495006" y="1189575"/>
            <a:ext cx="1203553" cy="34289"/>
          </a:xfrm>
          <a:prstGeom prst="rect">
            <a:avLst/>
          </a:prstGeom>
        </p:spPr>
      </p:pic>
      <p:pic>
        <p:nvPicPr>
          <p:cNvPr id="20" name="Picture 19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920211" y="2437516"/>
            <a:ext cx="1203553" cy="34289"/>
          </a:xfrm>
          <a:prstGeom prst="rect">
            <a:avLst/>
          </a:prstGeom>
        </p:spPr>
      </p:pic>
      <p:pic>
        <p:nvPicPr>
          <p:cNvPr id="21" name="Picture 20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18372" flipV="1">
            <a:off x="5149683" y="2760814"/>
            <a:ext cx="1203553" cy="34289"/>
          </a:xfrm>
          <a:prstGeom prst="rect">
            <a:avLst/>
          </a:prstGeom>
        </p:spPr>
      </p:pic>
      <p:pic>
        <p:nvPicPr>
          <p:cNvPr id="22" name="Picture 21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7269" flipV="1">
            <a:off x="6441420" y="2331785"/>
            <a:ext cx="1203553" cy="34289"/>
          </a:xfrm>
          <a:prstGeom prst="rect">
            <a:avLst/>
          </a:prstGeom>
        </p:spPr>
      </p:pic>
      <p:pic>
        <p:nvPicPr>
          <p:cNvPr id="23" name="Picture 22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70584" flipV="1">
            <a:off x="4462161" y="3967042"/>
            <a:ext cx="1203553" cy="34289"/>
          </a:xfrm>
          <a:prstGeom prst="rect">
            <a:avLst/>
          </a:prstGeom>
        </p:spPr>
      </p:pic>
      <p:pic>
        <p:nvPicPr>
          <p:cNvPr id="24" name="Picture 23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67713" flipV="1">
            <a:off x="5893228" y="3944247"/>
            <a:ext cx="1203553" cy="34289"/>
          </a:xfrm>
          <a:prstGeom prst="rect">
            <a:avLst/>
          </a:prstGeom>
        </p:spPr>
      </p:pic>
      <p:pic>
        <p:nvPicPr>
          <p:cNvPr id="26" name="Picture 25" descr="LibraryFr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610" flipV="1">
            <a:off x="6495006" y="3708671"/>
            <a:ext cx="1203553" cy="34289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3FE5805D-199A-3B18-2D00-CA6CF6D96CAB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22135887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3940320" y="1799723"/>
            <a:ext cx="1451750" cy="1443542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2860000000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4343807" y="1006750"/>
            <a:ext cx="8210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Bead/ISP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62979" y="2289807"/>
            <a:ext cx="109683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Adapter</a:t>
            </a:r>
          </a:p>
          <a:p>
            <a:r>
              <a:rPr lang="en-US" sz="1350" dirty="0"/>
              <a:t>Complement</a:t>
            </a:r>
          </a:p>
          <a:p>
            <a:r>
              <a:rPr lang="en-US" sz="1350" dirty="0"/>
              <a:t>Sequences</a:t>
            </a:r>
          </a:p>
        </p:txBody>
      </p:sp>
      <p:cxnSp>
        <p:nvCxnSpPr>
          <p:cNvPr id="49" name="Straight Arrow Connector 48"/>
          <p:cNvCxnSpPr>
            <a:stCxn id="46" idx="1"/>
          </p:cNvCxnSpPr>
          <p:nvPr/>
        </p:nvCxnSpPr>
        <p:spPr>
          <a:xfrm flipH="1" flipV="1">
            <a:off x="5323987" y="1834818"/>
            <a:ext cx="938992" cy="81278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46" idx="1"/>
          </p:cNvCxnSpPr>
          <p:nvPr/>
        </p:nvCxnSpPr>
        <p:spPr>
          <a:xfrm flipH="1" flipV="1">
            <a:off x="5514475" y="2381688"/>
            <a:ext cx="748504" cy="26591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6" idx="1"/>
          </p:cNvCxnSpPr>
          <p:nvPr/>
        </p:nvCxnSpPr>
        <p:spPr>
          <a:xfrm flipH="1">
            <a:off x="5392071" y="2647598"/>
            <a:ext cx="870908" cy="460561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45" idx="2"/>
          </p:cNvCxnSpPr>
          <p:nvPr/>
        </p:nvCxnSpPr>
        <p:spPr>
          <a:xfrm flipH="1">
            <a:off x="4730451" y="1306832"/>
            <a:ext cx="23886" cy="527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222197" y="3680461"/>
            <a:ext cx="293477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Each bead should be amplified </a:t>
            </a:r>
          </a:p>
          <a:p>
            <a:r>
              <a:rPr lang="en-US" sz="1350" dirty="0"/>
              <a:t>all over with a SINGLE library fragment.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0A74F-DD14-2A77-E630-8B94DB89A843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454/Ion Torrent Sequencing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6A05EC2-4CBB-0EE9-AF84-BF0C50F77B51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270304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6836899" y="2861205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944026" y="1467964"/>
            <a:ext cx="601776" cy="34289"/>
          </a:xfrm>
          <a:prstGeom prst="rect">
            <a:avLst/>
          </a:prstGeom>
        </p:spPr>
      </p:pic>
      <p:pic>
        <p:nvPicPr>
          <p:cNvPr id="143" name="Picture 142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5849" flipV="1">
            <a:off x="2753731" y="2617375"/>
            <a:ext cx="601776" cy="34289"/>
          </a:xfrm>
          <a:prstGeom prst="rect">
            <a:avLst/>
          </a:prstGeom>
        </p:spPr>
      </p:pic>
      <p:pic>
        <p:nvPicPr>
          <p:cNvPr id="144" name="Picture 143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2617" flipV="1">
            <a:off x="4578915" y="1293359"/>
            <a:ext cx="601776" cy="34289"/>
          </a:xfrm>
          <a:prstGeom prst="rect">
            <a:avLst/>
          </a:prstGeom>
        </p:spPr>
      </p:pic>
      <p:pic>
        <p:nvPicPr>
          <p:cNvPr id="145" name="Picture 144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8234" flipV="1">
            <a:off x="4115842" y="2578198"/>
            <a:ext cx="601776" cy="34289"/>
          </a:xfrm>
          <a:prstGeom prst="rect">
            <a:avLst/>
          </a:prstGeom>
        </p:spPr>
      </p:pic>
      <p:pic>
        <p:nvPicPr>
          <p:cNvPr id="146" name="Picture 145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0131" flipV="1">
            <a:off x="2943650" y="4284408"/>
            <a:ext cx="601776" cy="34289"/>
          </a:xfrm>
          <a:prstGeom prst="rect">
            <a:avLst/>
          </a:prstGeom>
        </p:spPr>
      </p:pic>
      <p:pic>
        <p:nvPicPr>
          <p:cNvPr id="147" name="Picture 146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1208" flipV="1">
            <a:off x="6449942" y="1988949"/>
            <a:ext cx="601776" cy="34289"/>
          </a:xfrm>
          <a:prstGeom prst="rect">
            <a:avLst/>
          </a:prstGeom>
        </p:spPr>
      </p:pic>
      <p:pic>
        <p:nvPicPr>
          <p:cNvPr id="148" name="Picture 147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02291" y="2889625"/>
            <a:ext cx="601776" cy="34289"/>
          </a:xfrm>
          <a:prstGeom prst="rect">
            <a:avLst/>
          </a:prstGeom>
        </p:spPr>
      </p:pic>
      <p:pic>
        <p:nvPicPr>
          <p:cNvPr id="149" name="Picture 148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14621" flipV="1">
            <a:off x="6143016" y="1522048"/>
            <a:ext cx="601776" cy="34289"/>
          </a:xfrm>
          <a:prstGeom prst="rect">
            <a:avLst/>
          </a:prstGeom>
        </p:spPr>
      </p:pic>
      <p:pic>
        <p:nvPicPr>
          <p:cNvPr id="150" name="Picture 149" descr="LibraryFra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59080" flipV="1">
            <a:off x="5509337" y="4133246"/>
            <a:ext cx="601776" cy="342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00857" y="2998768"/>
            <a:ext cx="5143500" cy="82981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37160" rIns="137160" rtlCol="0" anchor="ctr" anchorCtr="1">
            <a:noAutofit/>
          </a:bodyPr>
          <a:lstStyle/>
          <a:p>
            <a:r>
              <a:rPr lang="en-US" dirty="0"/>
              <a:t>Problem: How do I do PCR to amplify the fragments without having to use 1 tube for each reaction?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D172B3-D06A-95D3-E5F1-04EF9C074897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454/Ion Torrent Sequencing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6CBA4A3-C93B-44E6-2E54-FD075AC9FF72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9078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5741035" y="3009561"/>
            <a:ext cx="324287" cy="322454"/>
            <a:chOff x="4157535" y="2399630"/>
            <a:chExt cx="1935667" cy="1924723"/>
          </a:xfrm>
        </p:grpSpPr>
        <p:sp>
          <p:nvSpPr>
            <p:cNvPr id="54" name="Oval 53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55" name="Curved Connector 54"/>
            <p:cNvCxnSpPr>
              <a:stCxn id="54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urved Connector 55"/>
            <p:cNvCxnSpPr>
              <a:stCxn id="54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urved Connector 56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58"/>
            <p:cNvCxnSpPr>
              <a:stCxn id="54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59"/>
            <p:cNvCxnSpPr>
              <a:stCxn id="54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60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61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62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64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>
            <a:off x="4973765" y="991267"/>
            <a:ext cx="324287" cy="322454"/>
            <a:chOff x="4157535" y="2399630"/>
            <a:chExt cx="1935667" cy="1924723"/>
          </a:xfrm>
        </p:grpSpPr>
        <p:sp>
          <p:nvSpPr>
            <p:cNvPr id="67" name="Oval 66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68" name="Curved Connector 67"/>
            <p:cNvCxnSpPr>
              <a:stCxn id="67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urved Connector 69"/>
            <p:cNvCxnSpPr>
              <a:stCxn id="67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urved Connector 7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urved Connector 71"/>
            <p:cNvCxnSpPr>
              <a:stCxn id="67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urved Connector 72"/>
            <p:cNvCxnSpPr>
              <a:stCxn id="67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urved Connector 73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urved Connector 7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urved Connector 75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urved Connector 76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2898070" y="1055869"/>
            <a:ext cx="324287" cy="322454"/>
            <a:chOff x="4157535" y="2399630"/>
            <a:chExt cx="1935667" cy="1924723"/>
          </a:xfrm>
        </p:grpSpPr>
        <p:sp>
          <p:nvSpPr>
            <p:cNvPr id="79" name="Oval 78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80" name="Curved Connector 79"/>
            <p:cNvCxnSpPr>
              <a:stCxn id="79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Curved Connector 80"/>
            <p:cNvCxnSpPr>
              <a:stCxn id="79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urved Connector 81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urved Connector 82"/>
            <p:cNvCxnSpPr>
              <a:stCxn id="79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urved Connector 83"/>
            <p:cNvCxnSpPr>
              <a:stCxn id="79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urved Connector 84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urved Connector 85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urved Connector 8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urved Connector 87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55638" y="3858116"/>
            <a:ext cx="324287" cy="322454"/>
            <a:chOff x="4157535" y="2399630"/>
            <a:chExt cx="1935667" cy="1924723"/>
          </a:xfrm>
        </p:grpSpPr>
        <p:sp>
          <p:nvSpPr>
            <p:cNvPr id="90" name="Oval 89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91" name="Curved Connector 90"/>
            <p:cNvCxnSpPr>
              <a:stCxn id="90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urved Connector 91"/>
            <p:cNvCxnSpPr>
              <a:stCxn id="90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urved Connector 92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urved Connector 93"/>
            <p:cNvCxnSpPr>
              <a:stCxn id="90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urved Connector 94"/>
            <p:cNvCxnSpPr>
              <a:stCxn id="90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urved Connector 95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urved Connector 96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urved Connector 97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urved Connector 98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/>
          <p:cNvGrpSpPr/>
          <p:nvPr/>
        </p:nvGrpSpPr>
        <p:grpSpPr>
          <a:xfrm>
            <a:off x="6531120" y="1485109"/>
            <a:ext cx="324287" cy="322454"/>
            <a:chOff x="4157535" y="2399630"/>
            <a:chExt cx="1935667" cy="1924723"/>
          </a:xfrm>
        </p:grpSpPr>
        <p:sp>
          <p:nvSpPr>
            <p:cNvPr id="112" name="Oval 11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13" name="Curved Connector 112"/>
            <p:cNvCxnSpPr>
              <a:stCxn id="11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Curved Connector 113"/>
            <p:cNvCxnSpPr>
              <a:stCxn id="11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Curved Connector 114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urved Connector 115"/>
            <p:cNvCxnSpPr>
              <a:stCxn id="11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Curved Connector 116"/>
            <p:cNvCxnSpPr>
              <a:stCxn id="11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Curved Connector 117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Curved Connector 118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Curved Connector 119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urved Connector 12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2943650" y="1009616"/>
            <a:ext cx="3824325" cy="3309081"/>
            <a:chOff x="2400866" y="1346154"/>
            <a:chExt cx="5099100" cy="4412108"/>
          </a:xfrm>
        </p:grpSpPr>
        <p:pic>
          <p:nvPicPr>
            <p:cNvPr id="14" name="Picture 1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401368" y="1957285"/>
              <a:ext cx="802368" cy="45719"/>
            </a:xfrm>
            <a:prstGeom prst="rect">
              <a:avLst/>
            </a:prstGeom>
          </p:spPr>
        </p:pic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4" name="Picture 143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042617" flipV="1">
              <a:off x="4581220" y="1724478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46" name="Picture 145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0131" flipV="1">
              <a:off x="2400866" y="5712543"/>
              <a:ext cx="802368" cy="45719"/>
            </a:xfrm>
            <a:prstGeom prst="rect">
              <a:avLst/>
            </a:prstGeom>
          </p:spPr>
        </p:pic>
        <p:pic>
          <p:nvPicPr>
            <p:cNvPr id="147" name="Picture 146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11208" flipV="1">
              <a:off x="7075923" y="2651931"/>
              <a:ext cx="802368" cy="45719"/>
            </a:xfrm>
            <a:prstGeom prst="rect">
              <a:avLst/>
            </a:prstGeom>
          </p:spPr>
        </p:pic>
        <p:pic>
          <p:nvPicPr>
            <p:cNvPr id="148" name="Picture 147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5945721" y="3852833"/>
              <a:ext cx="802368" cy="45719"/>
            </a:xfrm>
            <a:prstGeom prst="rect">
              <a:avLst/>
            </a:prstGeom>
          </p:spPr>
        </p:pic>
        <p:pic>
          <p:nvPicPr>
            <p:cNvPr id="149" name="Picture 148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14621" flipV="1">
              <a:off x="6659850" y="2155868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907C8A1-28AF-7FED-7F08-792B4F7AA0D7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454/Ion Torrent Sequencing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B2A5FF3-6199-2D91-8BC8-A2A0AD4D07B2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40480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72592" y="0"/>
            <a:ext cx="5628409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2" name="Oval 141"/>
          <p:cNvSpPr/>
          <p:nvPr/>
        </p:nvSpPr>
        <p:spPr>
          <a:xfrm>
            <a:off x="6840198" y="3970895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1" name="Oval 150"/>
          <p:cNvSpPr/>
          <p:nvPr/>
        </p:nvSpPr>
        <p:spPr>
          <a:xfrm>
            <a:off x="6659145" y="2658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2681164" y="81395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3" name="Oval 132"/>
          <p:cNvSpPr/>
          <p:nvPr/>
        </p:nvSpPr>
        <p:spPr>
          <a:xfrm>
            <a:off x="2427650" y="2033536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4" name="Oval 133"/>
          <p:cNvSpPr/>
          <p:nvPr/>
        </p:nvSpPr>
        <p:spPr>
          <a:xfrm>
            <a:off x="3803418" y="1990111"/>
            <a:ext cx="1099916" cy="108614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5" name="Oval 134"/>
          <p:cNvSpPr/>
          <p:nvPr/>
        </p:nvSpPr>
        <p:spPr>
          <a:xfrm>
            <a:off x="3175349" y="2912819"/>
            <a:ext cx="1082387" cy="886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6" name="Oval 135"/>
          <p:cNvSpPr/>
          <p:nvPr/>
        </p:nvSpPr>
        <p:spPr>
          <a:xfrm>
            <a:off x="2524858" y="3798947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7" name="Oval 136"/>
          <p:cNvSpPr/>
          <p:nvPr/>
        </p:nvSpPr>
        <p:spPr>
          <a:xfrm>
            <a:off x="3984115" y="3875276"/>
            <a:ext cx="1082387" cy="9732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8" name="Oval 137"/>
          <p:cNvSpPr/>
          <p:nvPr/>
        </p:nvSpPr>
        <p:spPr>
          <a:xfrm>
            <a:off x="4464673" y="70360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9" name="Oval 138"/>
          <p:cNvSpPr/>
          <p:nvPr/>
        </p:nvSpPr>
        <p:spPr>
          <a:xfrm>
            <a:off x="5356390" y="2562615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0" name="Oval 139"/>
          <p:cNvSpPr/>
          <p:nvPr/>
        </p:nvSpPr>
        <p:spPr>
          <a:xfrm>
            <a:off x="5197526" y="1615106"/>
            <a:ext cx="884776" cy="91313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1" name="Oval 140"/>
          <p:cNvSpPr/>
          <p:nvPr/>
        </p:nvSpPr>
        <p:spPr>
          <a:xfrm>
            <a:off x="6138925" y="1234860"/>
            <a:ext cx="1082387" cy="1027289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46" name="Group 245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47" name="Group 246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55" name="Oval 254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56" name="Curved Connector 255"/>
                <p:cNvCxnSpPr>
                  <a:stCxn id="255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Curved Connector 256"/>
                <p:cNvCxnSpPr>
                  <a:stCxn id="255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Curved Connector 257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Curved Connector 258"/>
                <p:cNvCxnSpPr>
                  <a:stCxn id="255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Curved Connector 259"/>
                <p:cNvCxnSpPr>
                  <a:stCxn id="255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Curved Connector 260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2" name="Curved Connector 261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Curved Connector 262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Curved Connector 263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8" name="Curved Connector 247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urved Connector 248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Curved Connector 249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urved Connector 250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Curved Connector 251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Curved Connector 253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5" name="Curved Connector 264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22CDFD-5BBF-807B-F280-8A85456DF700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454/Ion Torrent Sequencing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1C14E07-6E92-14DC-6758-68C0B6315B80}"/>
              </a:ext>
            </a:extLst>
          </p:cNvPr>
          <p:cNvSpPr/>
          <p:nvPr/>
        </p:nvSpPr>
        <p:spPr>
          <a:xfrm>
            <a:off x="7258050" y="152885"/>
            <a:ext cx="1651071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LIBRARY</a:t>
            </a:r>
          </a:p>
          <a:p>
            <a:pPr algn="ctr"/>
            <a:r>
              <a:rPr lang="en-US" dirty="0"/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3712955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 rot="3408812">
            <a:off x="4586072" y="3227103"/>
            <a:ext cx="354710" cy="352705"/>
            <a:chOff x="4157535" y="2399630"/>
            <a:chExt cx="1935667" cy="1924723"/>
          </a:xfrm>
        </p:grpSpPr>
        <p:sp>
          <p:nvSpPr>
            <p:cNvPr id="21" name="Oval 2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22" name="Curved Connector 21"/>
            <p:cNvCxnSpPr>
              <a:stCxn id="2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/>
            <p:cNvCxnSpPr>
              <a:stCxn id="2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2147483647"/>
                <a:gd name="adj2" fmla="val 9231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urved Connector 2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urved Connector 24"/>
            <p:cNvCxnSpPr>
              <a:stCxn id="2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urved Connector 25"/>
            <p:cNvCxnSpPr>
              <a:stCxn id="2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urved Connector 2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urved Connector 2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 rot="5779067">
            <a:off x="4102463" y="2598091"/>
            <a:ext cx="324287" cy="322454"/>
            <a:chOff x="4157535" y="2399630"/>
            <a:chExt cx="1935667" cy="1924723"/>
          </a:xfrm>
        </p:grpSpPr>
        <p:sp>
          <p:nvSpPr>
            <p:cNvPr id="38" name="Oval 37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39" name="Curved Connector 38"/>
            <p:cNvCxnSpPr>
              <a:stCxn id="38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urved Connector 39"/>
            <p:cNvCxnSpPr>
              <a:stCxn id="38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urved Connector 41"/>
            <p:cNvCxnSpPr>
              <a:stCxn id="38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urved Connector 43"/>
            <p:cNvCxnSpPr>
              <a:stCxn id="38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urved Connector 4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urved Connector 5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/>
          <p:cNvGrpSpPr/>
          <p:nvPr/>
        </p:nvGrpSpPr>
        <p:grpSpPr>
          <a:xfrm>
            <a:off x="5657119" y="4380428"/>
            <a:ext cx="324287" cy="322454"/>
            <a:chOff x="4157535" y="2399630"/>
            <a:chExt cx="1935667" cy="1924723"/>
          </a:xfrm>
        </p:grpSpPr>
        <p:sp>
          <p:nvSpPr>
            <p:cNvPr id="101" name="Oval 100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02" name="Curved Connector 101"/>
            <p:cNvCxnSpPr>
              <a:stCxn id="101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urved Connector 102"/>
            <p:cNvCxnSpPr>
              <a:stCxn id="101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urved Connector 103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urved Connector 104"/>
            <p:cNvCxnSpPr>
              <a:stCxn id="101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urved Connector 105"/>
            <p:cNvCxnSpPr>
              <a:stCxn id="101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urved Connector 106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urved Connector 107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urved Connector 108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urved Connector 109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/>
          <p:cNvGrpSpPr/>
          <p:nvPr/>
        </p:nvGrpSpPr>
        <p:grpSpPr>
          <a:xfrm>
            <a:off x="7189211" y="4312591"/>
            <a:ext cx="324287" cy="322454"/>
            <a:chOff x="4157535" y="2399630"/>
            <a:chExt cx="1935667" cy="1924723"/>
          </a:xfrm>
        </p:grpSpPr>
        <p:sp>
          <p:nvSpPr>
            <p:cNvPr id="123" name="Oval 122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24" name="Curved Connector 123"/>
            <p:cNvCxnSpPr>
              <a:stCxn id="123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urved Connector 124"/>
            <p:cNvCxnSpPr>
              <a:stCxn id="123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urved Connector 125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urved Connector 126"/>
            <p:cNvCxnSpPr>
              <a:stCxn id="123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urved Connector 127"/>
            <p:cNvCxnSpPr>
              <a:stCxn id="123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urved Connector 128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urved Connector 129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urved Connector 130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urved Connector 131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037474" y="2294455"/>
            <a:ext cx="3073640" cy="1873080"/>
            <a:chOff x="2525965" y="3059273"/>
            <a:chExt cx="4098186" cy="2497440"/>
          </a:xfrm>
        </p:grpSpPr>
        <p:pic>
          <p:nvPicPr>
            <p:cNvPr id="143" name="Picture 142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5849" flipV="1">
              <a:off x="2147641" y="3489833"/>
              <a:ext cx="802368" cy="45719"/>
            </a:xfrm>
            <a:prstGeom prst="rect">
              <a:avLst/>
            </a:prstGeom>
          </p:spPr>
        </p:pic>
        <p:pic>
          <p:nvPicPr>
            <p:cNvPr id="145" name="Picture 144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938234" flipV="1">
              <a:off x="3963789" y="3437597"/>
              <a:ext cx="802368" cy="45719"/>
            </a:xfrm>
            <a:prstGeom prst="rect">
              <a:avLst/>
            </a:prstGeom>
          </p:spPr>
        </p:pic>
        <p:pic>
          <p:nvPicPr>
            <p:cNvPr id="150" name="Picture 149" descr="LibraryFrag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59080" flipV="1">
              <a:off x="5821783" y="5510994"/>
              <a:ext cx="802368" cy="45719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757312" y="972414"/>
            <a:ext cx="836074" cy="668559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6830613">
            <a:off x="4593583" y="853505"/>
            <a:ext cx="836074" cy="668559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 rot="14918907">
            <a:off x="2636502" y="3978531"/>
            <a:ext cx="836074" cy="668559"/>
            <a:chOff x="2927350" y="4008692"/>
            <a:chExt cx="1114765" cy="891412"/>
          </a:xfrm>
        </p:grpSpPr>
        <p:grpSp>
          <p:nvGrpSpPr>
            <p:cNvPr id="190" name="Group 189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98" name="Oval 197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99" name="Curved Connector 198"/>
              <p:cNvCxnSpPr>
                <a:stCxn id="198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urved Connector 199"/>
              <p:cNvCxnSpPr>
                <a:stCxn id="198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urved Connector 200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urved Connector 201"/>
              <p:cNvCxnSpPr>
                <a:stCxn id="198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urved Connector 202"/>
              <p:cNvCxnSpPr>
                <a:stCxn id="198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urved Connector 203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urved Connector 204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urved Connector 205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urved Connector 206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1" name="Curved Connector 190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urved Connector 191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urved Connector 192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urved Connector 193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urved Connector 194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urved Connector 196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8" name="Group 207"/>
          <p:cNvGrpSpPr/>
          <p:nvPr/>
        </p:nvGrpSpPr>
        <p:grpSpPr>
          <a:xfrm flipH="1">
            <a:off x="5532344" y="2765108"/>
            <a:ext cx="679263" cy="591433"/>
            <a:chOff x="2927350" y="4008692"/>
            <a:chExt cx="1114765" cy="891412"/>
          </a:xfrm>
        </p:grpSpPr>
        <p:grpSp>
          <p:nvGrpSpPr>
            <p:cNvPr id="209" name="Group 208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217" name="Oval 216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218" name="Curved Connector 217"/>
              <p:cNvCxnSpPr>
                <a:stCxn id="217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urved Connector 218"/>
              <p:cNvCxnSpPr>
                <a:stCxn id="217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Curved Connector 219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urved Connector 220"/>
              <p:cNvCxnSpPr>
                <a:stCxn id="217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urved Connector 221"/>
              <p:cNvCxnSpPr>
                <a:stCxn id="217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urved Connector 222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Curved Connector 223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urved Connector 224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urved Connector 225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0" name="Curved Connector 209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Curved Connector 210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urved Connector 211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Curved Connector 212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urved Connector 213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urved Connector 215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>
            <a:off x="6288602" y="1364977"/>
            <a:ext cx="760983" cy="668559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B2A0A4A-F79E-6A8D-9F3C-687DEF85CF03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454/Ion Torrent Sequencing</a:t>
            </a:r>
          </a:p>
        </p:txBody>
      </p:sp>
    </p:spTree>
    <p:extLst>
      <p:ext uri="{BB962C8B-B14F-4D97-AF65-F5344CB8AC3E}">
        <p14:creationId xmlns:p14="http://schemas.microsoft.com/office/powerpoint/2010/main" val="12651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67712" y="3345180"/>
            <a:ext cx="6044184" cy="1798320"/>
            <a:chOff x="1645920" y="4460240"/>
            <a:chExt cx="7498080" cy="2397760"/>
          </a:xfrm>
        </p:grpSpPr>
        <p:sp>
          <p:nvSpPr>
            <p:cNvPr id="5" name="Rectangle 4"/>
            <p:cNvSpPr/>
            <p:nvPr/>
          </p:nvSpPr>
          <p:spPr>
            <a:xfrm flipV="1">
              <a:off x="1645920" y="4470400"/>
              <a:ext cx="7498080" cy="23876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" name="Snip Same Side Corner Rectangle 2"/>
            <p:cNvSpPr/>
            <p:nvPr/>
          </p:nvSpPr>
          <p:spPr>
            <a:xfrm flipV="1">
              <a:off x="687809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7" name="Snip Same Side Corner Rectangle 246"/>
            <p:cNvSpPr/>
            <p:nvPr/>
          </p:nvSpPr>
          <p:spPr>
            <a:xfrm flipV="1">
              <a:off x="560568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8" name="Snip Same Side Corner Rectangle 247"/>
            <p:cNvSpPr/>
            <p:nvPr/>
          </p:nvSpPr>
          <p:spPr>
            <a:xfrm flipV="1">
              <a:off x="8148234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9" name="Snip Same Side Corner Rectangle 248"/>
            <p:cNvSpPr/>
            <p:nvPr/>
          </p:nvSpPr>
          <p:spPr>
            <a:xfrm flipV="1">
              <a:off x="3060563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0" name="Snip Same Side Corner Rectangle 249"/>
            <p:cNvSpPr/>
            <p:nvPr/>
          </p:nvSpPr>
          <p:spPr>
            <a:xfrm flipV="1">
              <a:off x="1788160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51" name="Snip Same Side Corner Rectangle 250"/>
            <p:cNvSpPr/>
            <p:nvPr/>
          </p:nvSpPr>
          <p:spPr>
            <a:xfrm flipV="1">
              <a:off x="4330707" y="4460240"/>
              <a:ext cx="908783" cy="1361440"/>
            </a:xfrm>
            <a:prstGeom prst="snip2SameRect">
              <a:avLst/>
            </a:prstGeom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345957" y="2166788"/>
            <a:ext cx="324287" cy="322454"/>
            <a:chOff x="4157535" y="2399630"/>
            <a:chExt cx="1935667" cy="1924723"/>
          </a:xfrm>
        </p:grpSpPr>
        <p:sp>
          <p:nvSpPr>
            <p:cNvPr id="2" name="Oval 1"/>
            <p:cNvSpPr/>
            <p:nvPr/>
          </p:nvSpPr>
          <p:spPr>
            <a:xfrm>
              <a:off x="4349150" y="2566736"/>
              <a:ext cx="1532829" cy="1577475"/>
            </a:xfrm>
            <a:prstGeom prst="ellipse">
              <a:avLst/>
            </a:prstGeom>
            <a:gradFill>
              <a:gsLst>
                <a:gs pos="0">
                  <a:schemeClr val="tx2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4" name="Curved Connector 3"/>
            <p:cNvCxnSpPr>
              <a:stCxn id="2" idx="7"/>
            </p:cNvCxnSpPr>
            <p:nvPr/>
          </p:nvCxnSpPr>
          <p:spPr>
            <a:xfrm rot="5400000" flipH="1" flipV="1">
              <a:off x="5594075" y="2509848"/>
              <a:ext cx="351331" cy="224478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urved Connector 5"/>
            <p:cNvCxnSpPr>
              <a:stCxn id="2" idx="1"/>
            </p:cNvCxnSpPr>
            <p:nvPr/>
          </p:nvCxnSpPr>
          <p:spPr>
            <a:xfrm rot="16200000" flipH="1" flipV="1">
              <a:off x="4365603" y="2589727"/>
              <a:ext cx="1" cy="416049"/>
            </a:xfrm>
            <a:prstGeom prst="curvedConnector4">
              <a:avLst>
                <a:gd name="adj1" fmla="val -2147483647"/>
                <a:gd name="adj2" fmla="val 7697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urved Connector 7"/>
            <p:cNvCxnSpPr/>
            <p:nvPr/>
          </p:nvCxnSpPr>
          <p:spPr>
            <a:xfrm rot="16200000" flipH="1">
              <a:off x="4692317" y="2419684"/>
              <a:ext cx="280737" cy="240630"/>
            </a:xfrm>
            <a:prstGeom prst="curvedConnector3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urved Connector 12"/>
            <p:cNvCxnSpPr>
              <a:stCxn id="2" idx="5"/>
            </p:cNvCxnSpPr>
            <p:nvPr/>
          </p:nvCxnSpPr>
          <p:spPr>
            <a:xfrm rot="16200000" flipH="1">
              <a:off x="5714453" y="3856242"/>
              <a:ext cx="231018" cy="344923"/>
            </a:xfrm>
            <a:prstGeom prst="curvedConnector2">
              <a:avLst/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/>
            <p:cNvCxnSpPr>
              <a:stCxn id="2" idx="3"/>
            </p:cNvCxnSpPr>
            <p:nvPr/>
          </p:nvCxnSpPr>
          <p:spPr>
            <a:xfrm rot="5400000">
              <a:off x="4371226" y="4115597"/>
              <a:ext cx="404805" cy="12700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urved Connector 32"/>
            <p:cNvCxnSpPr/>
            <p:nvPr/>
          </p:nvCxnSpPr>
          <p:spPr>
            <a:xfrm>
              <a:off x="5091976" y="3344458"/>
              <a:ext cx="377016" cy="114456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/>
            <p:cNvCxnSpPr/>
            <p:nvPr/>
          </p:nvCxnSpPr>
          <p:spPr>
            <a:xfrm rot="10800000" flipV="1">
              <a:off x="4157535" y="3288634"/>
              <a:ext cx="422444" cy="226105"/>
            </a:xfrm>
            <a:prstGeom prst="curvedConnector3">
              <a:avLst>
                <a:gd name="adj1" fmla="val 8797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urved Connector 36"/>
            <p:cNvCxnSpPr/>
            <p:nvPr/>
          </p:nvCxnSpPr>
          <p:spPr>
            <a:xfrm rot="16200000" flipH="1">
              <a:off x="4863895" y="4028037"/>
              <a:ext cx="404808" cy="187824"/>
            </a:xfrm>
            <a:prstGeom prst="curvedConnector3">
              <a:avLst>
                <a:gd name="adj1" fmla="val 86327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urved Connector 42"/>
            <p:cNvCxnSpPr/>
            <p:nvPr/>
          </p:nvCxnSpPr>
          <p:spPr>
            <a:xfrm rot="10800000" flipV="1">
              <a:off x="5670758" y="3175581"/>
              <a:ext cx="422444" cy="226105"/>
            </a:xfrm>
            <a:prstGeom prst="curvedConnector3">
              <a:avLst>
                <a:gd name="adj1" fmla="val 53165"/>
              </a:avLst>
            </a:prstGeom>
            <a:ln>
              <a:solidFill>
                <a:srgbClr val="32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rot="5867352">
            <a:off x="2875898" y="1064661"/>
            <a:ext cx="700906" cy="560473"/>
            <a:chOff x="2927350" y="4008692"/>
            <a:chExt cx="1114765" cy="891412"/>
          </a:xfrm>
        </p:grpSpPr>
        <p:grpSp>
          <p:nvGrpSpPr>
            <p:cNvPr id="152" name="Group 151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53" name="Oval 152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54" name="Curved Connector 153"/>
              <p:cNvCxnSpPr>
                <a:stCxn id="153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urved Connector 154"/>
              <p:cNvCxnSpPr>
                <a:stCxn id="153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urved Connector 156"/>
              <p:cNvCxnSpPr>
                <a:stCxn id="153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urved Connector 157"/>
              <p:cNvCxnSpPr>
                <a:stCxn id="153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urved Connector 158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urved Connector 159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urved Connector 160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urved Connector 161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3" name="Curved Connector 162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Curved Connector 163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urved Connector 164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urved Connector 165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Curved Connector 166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urved Connector 168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 169"/>
          <p:cNvGrpSpPr/>
          <p:nvPr/>
        </p:nvGrpSpPr>
        <p:grpSpPr>
          <a:xfrm rot="17715770">
            <a:off x="4743098" y="1083053"/>
            <a:ext cx="610755" cy="488385"/>
            <a:chOff x="2927350" y="4008692"/>
            <a:chExt cx="1114765" cy="891412"/>
          </a:xfrm>
        </p:grpSpPr>
        <p:grpSp>
          <p:nvGrpSpPr>
            <p:cNvPr id="171" name="Group 170"/>
            <p:cNvGrpSpPr/>
            <p:nvPr/>
          </p:nvGrpSpPr>
          <p:grpSpPr>
            <a:xfrm>
              <a:off x="3285659" y="4249367"/>
              <a:ext cx="470480" cy="447409"/>
              <a:chOff x="4069230" y="2399630"/>
              <a:chExt cx="2023972" cy="1924723"/>
            </a:xfrm>
          </p:grpSpPr>
          <p:sp>
            <p:nvSpPr>
              <p:cNvPr id="179" name="Oval 178"/>
              <p:cNvSpPr/>
              <p:nvPr/>
            </p:nvSpPr>
            <p:spPr>
              <a:xfrm>
                <a:off x="4349150" y="2566736"/>
                <a:ext cx="1532829" cy="1577475"/>
              </a:xfrm>
              <a:prstGeom prst="ellipse">
                <a:avLst/>
              </a:prstGeom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80" name="Curved Connector 179"/>
              <p:cNvCxnSpPr>
                <a:stCxn id="179" idx="7"/>
              </p:cNvCxnSpPr>
              <p:nvPr/>
            </p:nvCxnSpPr>
            <p:spPr>
              <a:xfrm rot="5400000" flipH="1" flipV="1">
                <a:off x="5594075" y="2509848"/>
                <a:ext cx="351331" cy="224478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urved Connector 180"/>
              <p:cNvCxnSpPr>
                <a:stCxn id="179" idx="1"/>
              </p:cNvCxnSpPr>
              <p:nvPr/>
            </p:nvCxnSpPr>
            <p:spPr>
              <a:xfrm rot="16200000" flipV="1">
                <a:off x="4314971" y="2539094"/>
                <a:ext cx="25831" cy="517313"/>
              </a:xfrm>
              <a:prstGeom prst="curvedConnector4">
                <a:avLst>
                  <a:gd name="adj1" fmla="val 50000"/>
                  <a:gd name="adj2" fmla="val 64206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urved Connector 181"/>
              <p:cNvCxnSpPr/>
              <p:nvPr/>
            </p:nvCxnSpPr>
            <p:spPr>
              <a:xfrm rot="16200000" flipH="1">
                <a:off x="4692317" y="2419684"/>
                <a:ext cx="280737" cy="240630"/>
              </a:xfrm>
              <a:prstGeom prst="curvedConnector3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urved Connector 182"/>
              <p:cNvCxnSpPr>
                <a:stCxn id="179" idx="5"/>
              </p:cNvCxnSpPr>
              <p:nvPr/>
            </p:nvCxnSpPr>
            <p:spPr>
              <a:xfrm rot="16200000" flipH="1">
                <a:off x="5714453" y="3856242"/>
                <a:ext cx="231018" cy="344923"/>
              </a:xfrm>
              <a:prstGeom prst="curvedConnector2">
                <a:avLst/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urved Connector 183"/>
              <p:cNvCxnSpPr>
                <a:stCxn id="179" idx="3"/>
              </p:cNvCxnSpPr>
              <p:nvPr/>
            </p:nvCxnSpPr>
            <p:spPr>
              <a:xfrm rot="5400000">
                <a:off x="4371226" y="4115597"/>
                <a:ext cx="404805" cy="12700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urved Connector 184"/>
              <p:cNvCxnSpPr/>
              <p:nvPr/>
            </p:nvCxnSpPr>
            <p:spPr>
              <a:xfrm>
                <a:off x="5091976" y="3344458"/>
                <a:ext cx="377016" cy="114456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urved Connector 185"/>
              <p:cNvCxnSpPr/>
              <p:nvPr/>
            </p:nvCxnSpPr>
            <p:spPr>
              <a:xfrm rot="10800000" flipV="1">
                <a:off x="4157535" y="3288634"/>
                <a:ext cx="422444" cy="226105"/>
              </a:xfrm>
              <a:prstGeom prst="curvedConnector3">
                <a:avLst>
                  <a:gd name="adj1" fmla="val 8797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urved Connector 186"/>
              <p:cNvCxnSpPr/>
              <p:nvPr/>
            </p:nvCxnSpPr>
            <p:spPr>
              <a:xfrm rot="16200000" flipH="1">
                <a:off x="4863895" y="4028037"/>
                <a:ext cx="404808" cy="187824"/>
              </a:xfrm>
              <a:prstGeom prst="curvedConnector3">
                <a:avLst>
                  <a:gd name="adj1" fmla="val 86327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urved Connector 187"/>
              <p:cNvCxnSpPr/>
              <p:nvPr/>
            </p:nvCxnSpPr>
            <p:spPr>
              <a:xfrm rot="10800000" flipV="1">
                <a:off x="5670758" y="3175581"/>
                <a:ext cx="422444" cy="226105"/>
              </a:xfrm>
              <a:prstGeom prst="curvedConnector3">
                <a:avLst>
                  <a:gd name="adj1" fmla="val 53165"/>
                </a:avLst>
              </a:prstGeom>
              <a:ln>
                <a:solidFill>
                  <a:srgbClr val="32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2" name="Curved Connector 171"/>
            <p:cNvCxnSpPr/>
            <p:nvPr/>
          </p:nvCxnSpPr>
          <p:spPr>
            <a:xfrm rot="5400000">
              <a:off x="3294217" y="4690053"/>
              <a:ext cx="119185" cy="95247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Curved Connector 172"/>
            <p:cNvCxnSpPr/>
            <p:nvPr/>
          </p:nvCxnSpPr>
          <p:spPr>
            <a:xfrm rot="5400000">
              <a:off x="3633729" y="4123388"/>
              <a:ext cx="227737" cy="81113"/>
            </a:xfrm>
            <a:prstGeom prst="curvedConnector3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urved Connector 173"/>
            <p:cNvCxnSpPr/>
            <p:nvPr/>
          </p:nvCxnSpPr>
          <p:spPr>
            <a:xfrm rot="10800000" flipV="1">
              <a:off x="3048000" y="4513435"/>
              <a:ext cx="258188" cy="141466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urved Connector 174"/>
            <p:cNvCxnSpPr/>
            <p:nvPr/>
          </p:nvCxnSpPr>
          <p:spPr>
            <a:xfrm rot="10800000">
              <a:off x="3759116" y="4432161"/>
              <a:ext cx="282999" cy="149065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urved Connector 175"/>
            <p:cNvCxnSpPr/>
            <p:nvPr/>
          </p:nvCxnSpPr>
          <p:spPr>
            <a:xfrm rot="16200000" flipV="1">
              <a:off x="3280134" y="4101344"/>
              <a:ext cx="251552" cy="66248"/>
            </a:xfrm>
            <a:prstGeom prst="curvedConnector3">
              <a:avLst>
                <a:gd name="adj1" fmla="val 5000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flipH="1">
              <a:off x="2927350" y="4341914"/>
              <a:ext cx="378835" cy="60533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urved Connector 177"/>
            <p:cNvCxnSpPr/>
            <p:nvPr/>
          </p:nvCxnSpPr>
          <p:spPr>
            <a:xfrm rot="16200000" flipV="1">
              <a:off x="3639588" y="4741204"/>
              <a:ext cx="251552" cy="66248"/>
            </a:xfrm>
            <a:prstGeom prst="curvedConnector3">
              <a:avLst>
                <a:gd name="adj1" fmla="val 90389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7" name="Group 226"/>
          <p:cNvGrpSpPr/>
          <p:nvPr/>
        </p:nvGrpSpPr>
        <p:grpSpPr>
          <a:xfrm rot="17919662">
            <a:off x="6460581" y="1516069"/>
            <a:ext cx="589003" cy="517466"/>
            <a:chOff x="6860802" y="1819969"/>
            <a:chExt cx="1014644" cy="891412"/>
          </a:xfrm>
        </p:grpSpPr>
        <p:grpSp>
          <p:nvGrpSpPr>
            <p:cNvPr id="228" name="Group 227"/>
            <p:cNvGrpSpPr/>
            <p:nvPr/>
          </p:nvGrpSpPr>
          <p:grpSpPr>
            <a:xfrm>
              <a:off x="6881331" y="1819969"/>
              <a:ext cx="994115" cy="891412"/>
              <a:chOff x="3048000" y="4008692"/>
              <a:chExt cx="994115" cy="891412"/>
            </a:xfrm>
          </p:grpSpPr>
          <p:grpSp>
            <p:nvGrpSpPr>
              <p:cNvPr id="230" name="Group 229"/>
              <p:cNvGrpSpPr/>
              <p:nvPr/>
            </p:nvGrpSpPr>
            <p:grpSpPr>
              <a:xfrm>
                <a:off x="3285659" y="4249367"/>
                <a:ext cx="470480" cy="447409"/>
                <a:chOff x="4069230" y="2399630"/>
                <a:chExt cx="2023972" cy="1924723"/>
              </a:xfrm>
            </p:grpSpPr>
            <p:sp>
              <p:nvSpPr>
                <p:cNvPr id="237" name="Oval 236"/>
                <p:cNvSpPr/>
                <p:nvPr/>
              </p:nvSpPr>
              <p:spPr>
                <a:xfrm>
                  <a:off x="4349150" y="2566736"/>
                  <a:ext cx="1532829" cy="1577475"/>
                </a:xfrm>
                <a:prstGeom prst="ellipse">
                  <a:avLst/>
                </a:prstGeom>
                <a:gradFill>
                  <a:gsLst>
                    <a:gs pos="0">
                      <a:schemeClr val="tx2">
                        <a:lumMod val="40000"/>
                        <a:lumOff val="60000"/>
                      </a:schemeClr>
                    </a:gs>
                    <a:gs pos="100000">
                      <a:schemeClr val="accent1">
                        <a:lumMod val="20000"/>
                        <a:lumOff val="80000"/>
                      </a:schemeClr>
                    </a:gs>
                  </a:gsLst>
                </a:gra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238" name="Curved Connector 237"/>
                <p:cNvCxnSpPr>
                  <a:stCxn id="237" idx="7"/>
                </p:cNvCxnSpPr>
                <p:nvPr/>
              </p:nvCxnSpPr>
              <p:spPr>
                <a:xfrm rot="5400000" flipH="1" flipV="1">
                  <a:off x="5594075" y="2509848"/>
                  <a:ext cx="351331" cy="224478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9" name="Curved Connector 238"/>
                <p:cNvCxnSpPr>
                  <a:stCxn id="237" idx="1"/>
                </p:cNvCxnSpPr>
                <p:nvPr/>
              </p:nvCxnSpPr>
              <p:spPr>
                <a:xfrm rot="16200000" flipV="1">
                  <a:off x="4314971" y="2539094"/>
                  <a:ext cx="25831" cy="517313"/>
                </a:xfrm>
                <a:prstGeom prst="curvedConnector4">
                  <a:avLst>
                    <a:gd name="adj1" fmla="val 50000"/>
                    <a:gd name="adj2" fmla="val 64206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Curved Connector 239"/>
                <p:cNvCxnSpPr/>
                <p:nvPr/>
              </p:nvCxnSpPr>
              <p:spPr>
                <a:xfrm rot="16200000" flipH="1">
                  <a:off x="4692317" y="2419684"/>
                  <a:ext cx="280737" cy="240630"/>
                </a:xfrm>
                <a:prstGeom prst="curvedConnector3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Curved Connector 240"/>
                <p:cNvCxnSpPr>
                  <a:stCxn id="237" idx="5"/>
                </p:cNvCxnSpPr>
                <p:nvPr/>
              </p:nvCxnSpPr>
              <p:spPr>
                <a:xfrm rot="16200000" flipH="1">
                  <a:off x="5714453" y="3856242"/>
                  <a:ext cx="231018" cy="344923"/>
                </a:xfrm>
                <a:prstGeom prst="curvedConnector2">
                  <a:avLst/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Curved Connector 241"/>
                <p:cNvCxnSpPr>
                  <a:stCxn id="237" idx="3"/>
                </p:cNvCxnSpPr>
                <p:nvPr/>
              </p:nvCxnSpPr>
              <p:spPr>
                <a:xfrm rot="5400000">
                  <a:off x="4371226" y="4115597"/>
                  <a:ext cx="404805" cy="12700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Curved Connector 242"/>
                <p:cNvCxnSpPr/>
                <p:nvPr/>
              </p:nvCxnSpPr>
              <p:spPr>
                <a:xfrm>
                  <a:off x="5091976" y="3344458"/>
                  <a:ext cx="377016" cy="114456"/>
                </a:xfrm>
                <a:prstGeom prst="curvedConnector3">
                  <a:avLst>
                    <a:gd name="adj1" fmla="val 50000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Curved Connector 243"/>
                <p:cNvCxnSpPr/>
                <p:nvPr/>
              </p:nvCxnSpPr>
              <p:spPr>
                <a:xfrm rot="10800000" flipV="1">
                  <a:off x="4157535" y="3288634"/>
                  <a:ext cx="422444" cy="226105"/>
                </a:xfrm>
                <a:prstGeom prst="curvedConnector3">
                  <a:avLst>
                    <a:gd name="adj1" fmla="val 8797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Curved Connector 244"/>
                <p:cNvCxnSpPr/>
                <p:nvPr/>
              </p:nvCxnSpPr>
              <p:spPr>
                <a:xfrm rot="16200000" flipH="1">
                  <a:off x="4863895" y="4028037"/>
                  <a:ext cx="404808" cy="187824"/>
                </a:xfrm>
                <a:prstGeom prst="curvedConnector3">
                  <a:avLst>
                    <a:gd name="adj1" fmla="val 86327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Curved Connector 245"/>
                <p:cNvCxnSpPr/>
                <p:nvPr/>
              </p:nvCxnSpPr>
              <p:spPr>
                <a:xfrm rot="10800000" flipV="1">
                  <a:off x="5670758" y="3175581"/>
                  <a:ext cx="422444" cy="226105"/>
                </a:xfrm>
                <a:prstGeom prst="curvedConnector3">
                  <a:avLst>
                    <a:gd name="adj1" fmla="val 53165"/>
                  </a:avLst>
                </a:prstGeom>
                <a:ln>
                  <a:solidFill>
                    <a:srgbClr val="32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31" name="Curved Connector 230"/>
              <p:cNvCxnSpPr/>
              <p:nvPr/>
            </p:nvCxnSpPr>
            <p:spPr>
              <a:xfrm rot="5400000">
                <a:off x="3294217" y="4690053"/>
                <a:ext cx="119185" cy="95247"/>
              </a:xfrm>
              <a:prstGeom prst="curvedConnector3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Curved Connector 231"/>
              <p:cNvCxnSpPr/>
              <p:nvPr/>
            </p:nvCxnSpPr>
            <p:spPr>
              <a:xfrm rot="5400000">
                <a:off x="3633729" y="4123388"/>
                <a:ext cx="227737" cy="81113"/>
              </a:xfrm>
              <a:prstGeom prst="curvedConnector3">
                <a:avLst/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urved Connector 232"/>
              <p:cNvCxnSpPr/>
              <p:nvPr/>
            </p:nvCxnSpPr>
            <p:spPr>
              <a:xfrm rot="10800000" flipV="1">
                <a:off x="3048000" y="4513435"/>
                <a:ext cx="258188" cy="141466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Curved Connector 233"/>
              <p:cNvCxnSpPr/>
              <p:nvPr/>
            </p:nvCxnSpPr>
            <p:spPr>
              <a:xfrm rot="10800000">
                <a:off x="3759116" y="4432161"/>
                <a:ext cx="282999" cy="149065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urved Connector 234"/>
              <p:cNvCxnSpPr/>
              <p:nvPr/>
            </p:nvCxnSpPr>
            <p:spPr>
              <a:xfrm rot="16200000" flipV="1">
                <a:off x="3280134" y="4101344"/>
                <a:ext cx="251552" cy="66248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Curved Connector 235"/>
              <p:cNvCxnSpPr/>
              <p:nvPr/>
            </p:nvCxnSpPr>
            <p:spPr>
              <a:xfrm rot="16200000" flipV="1">
                <a:off x="3639588" y="4741204"/>
                <a:ext cx="251552" cy="66248"/>
              </a:xfrm>
              <a:prstGeom prst="curvedConnector3">
                <a:avLst>
                  <a:gd name="adj1" fmla="val 90389"/>
                </a:avLst>
              </a:prstGeom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9" name="Curved Connector 228"/>
            <p:cNvCxnSpPr/>
            <p:nvPr/>
          </p:nvCxnSpPr>
          <p:spPr>
            <a:xfrm rot="10800000" flipV="1">
              <a:off x="6860802" y="2150186"/>
              <a:ext cx="258188" cy="141466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5" name="Group 254"/>
          <p:cNvGrpSpPr/>
          <p:nvPr/>
        </p:nvGrpSpPr>
        <p:grpSpPr>
          <a:xfrm>
            <a:off x="4459066" y="4533216"/>
            <a:ext cx="686177" cy="121920"/>
            <a:chOff x="5599568" y="6106160"/>
            <a:chExt cx="914902" cy="162560"/>
          </a:xfrm>
        </p:grpSpPr>
        <p:cxnSp>
          <p:nvCxnSpPr>
            <p:cNvPr id="256" name="Straight Connector 255"/>
            <p:cNvCxnSpPr/>
            <p:nvPr/>
          </p:nvCxnSpPr>
          <p:spPr>
            <a:xfrm>
              <a:off x="5599568" y="6187440"/>
              <a:ext cx="9149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6504310" y="611632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605687" y="6106160"/>
              <a:ext cx="0" cy="152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3217171" y="4724400"/>
            <a:ext cx="29783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~3.5 µm for Ion Torrent, ~30 µm for 454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E42092C-6859-E847-8D40-F8AE10CAC91A}"/>
              </a:ext>
            </a:extLst>
          </p:cNvPr>
          <p:cNvSpPr txBox="1"/>
          <p:nvPr/>
        </p:nvSpPr>
        <p:spPr>
          <a:xfrm>
            <a:off x="2600856" y="178943"/>
            <a:ext cx="6024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454/Ion Torrent Sequencing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2A03D1A-5875-85A1-16D9-DB71C378DF15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</p:spTree>
    <p:extLst>
      <p:ext uri="{BB962C8B-B14F-4D97-AF65-F5344CB8AC3E}">
        <p14:creationId xmlns:p14="http://schemas.microsoft.com/office/powerpoint/2010/main" val="313329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69 C -0.03177 0.07408 -0.06371 0.14908 -0.07187 0.23056 C -0.08003 0.31181 -0.05382 0.43889 -0.04861 0.48797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2442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85185E-6 C 0.02587 0.01505 0.05191 0.03009 0.06667 0.11551 C 0.08142 0.20093 0.08507 0.35671 0.08889 0.5125 " pathEditMode="relative" ptsTypes="aaA">
                                      <p:cBhvr>
                                        <p:cTn id="8" dur="2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5.55556E-6 -6.66667E-6 C 0.01771 0.01458 0.03541 0.02939 0.04115 0.08425 C 0.04688 0.13911 0.04062 0.23379 0.03454 0.3287 " pathEditMode="relative" ptsTypes="aaA">
                                      <p:cBhvr>
                                        <p:cTn id="1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0052 0.00023 C 0.04444 0.01643 0.08958 0.03287 0.11059 0.10555 C 0.1316 0.17824 0.1283 0.30694 0.12517 0.43588 " pathEditMode="relative" ptsTypes="aaA">
                                      <p:cBhvr>
                                        <p:cTn id="12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Sanger: Sequencing Begins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Next Gen: The Dark Light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Third Gen: The Read Length Rises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 &amp; 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 Nano Note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9006325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2372617" y="2063907"/>
            <a:ext cx="4808026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2372617" y="1809992"/>
            <a:ext cx="49249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A C G C G C C G G G T C A G A A C C C G A T C G C G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18064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5’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197163" y="1961223"/>
            <a:ext cx="2897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prstClr val="black"/>
                </a:solidFill>
                <a:latin typeface="Helvetica"/>
              </a:rPr>
              <a:t>3’</a:t>
            </a:r>
          </a:p>
        </p:txBody>
      </p:sp>
      <p:grpSp>
        <p:nvGrpSpPr>
          <p:cNvPr id="3" name="Group 105"/>
          <p:cNvGrpSpPr/>
          <p:nvPr/>
        </p:nvGrpSpPr>
        <p:grpSpPr>
          <a:xfrm>
            <a:off x="2197163" y="1421367"/>
            <a:ext cx="4231730" cy="497482"/>
            <a:chOff x="1432560" y="2030187"/>
            <a:chExt cx="5642307" cy="663309"/>
          </a:xfrm>
        </p:grpSpPr>
        <p:sp>
          <p:nvSpPr>
            <p:cNvPr id="19" name="TextBox 18"/>
            <p:cNvSpPr txBox="1"/>
            <p:nvPr/>
          </p:nvSpPr>
          <p:spPr>
            <a:xfrm>
              <a:off x="1432560" y="2184076"/>
              <a:ext cx="38633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Helvetica"/>
                </a:rPr>
                <a:t>5’</a:t>
              </a:r>
            </a:p>
          </p:txBody>
        </p:sp>
        <p:grpSp>
          <p:nvGrpSpPr>
            <p:cNvPr id="4" name="Group 104"/>
            <p:cNvGrpSpPr/>
            <p:nvPr/>
          </p:nvGrpSpPr>
          <p:grpSpPr>
            <a:xfrm>
              <a:off x="1666499" y="2030187"/>
              <a:ext cx="5408368" cy="663309"/>
              <a:chOff x="1666499" y="2030187"/>
              <a:chExt cx="5408368" cy="663309"/>
            </a:xfrm>
          </p:grpSpPr>
          <p:grpSp>
            <p:nvGrpSpPr>
              <p:cNvPr id="5" name="Group 96"/>
              <p:cNvGrpSpPr/>
              <p:nvPr/>
            </p:nvGrpSpPr>
            <p:grpSpPr>
              <a:xfrm>
                <a:off x="1666499" y="2322576"/>
                <a:ext cx="5408368" cy="370920"/>
                <a:chOff x="1666499" y="1905000"/>
                <a:chExt cx="5408368" cy="370920"/>
              </a:xfrm>
            </p:grpSpPr>
            <p:cxnSp>
              <p:nvCxnSpPr>
                <p:cNvPr id="23" name="Straight Connector 22"/>
                <p:cNvCxnSpPr/>
                <p:nvPr/>
              </p:nvCxnSpPr>
              <p:spPr>
                <a:xfrm>
                  <a:off x="1666499" y="1905000"/>
                  <a:ext cx="2753101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666499" y="1906588"/>
                  <a:ext cx="540836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prstClr val="black"/>
                      </a:solidFill>
                      <a:latin typeface="Lucida Console"/>
                    </a:rPr>
                    <a:t>T G C G C G G C C C A</a:t>
                  </a:r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>
                <a:off x="2590800" y="2030187"/>
                <a:ext cx="701040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prstClr val="black"/>
                    </a:solidFill>
                    <a:latin typeface="Gill Sans MT"/>
                  </a:rPr>
                  <a:t>Primer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372617" y="97155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Only give polymerase one nucleotide at a time: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2623" y="2286000"/>
            <a:ext cx="50977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If that nucleotide is incorporated, enzymes turn by-products into light:</a:t>
            </a:r>
          </a:p>
        </p:txBody>
      </p:sp>
      <p:grpSp>
        <p:nvGrpSpPr>
          <p:cNvPr id="6" name="Group 37"/>
          <p:cNvGrpSpPr/>
          <p:nvPr/>
        </p:nvGrpSpPr>
        <p:grpSpPr>
          <a:xfrm>
            <a:off x="2057400" y="2684858"/>
            <a:ext cx="5240173" cy="2222483"/>
            <a:chOff x="1219200" y="3579810"/>
            <a:chExt cx="6986897" cy="296331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639493" y="6172200"/>
              <a:ext cx="4456507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343302" y="4876005"/>
              <a:ext cx="2592388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639489" y="6173788"/>
              <a:ext cx="65666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T  C  A  G  T  C  A  G  T  C  A  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219200" y="3579810"/>
              <a:ext cx="492443" cy="259397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   1   2   3   4   5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2507743" y="4588002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788921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4437442" y="1641849"/>
            <a:ext cx="162809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93692" y="1639063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G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3756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7" name="Group 51"/>
          <p:cNvGrpSpPr/>
          <p:nvPr/>
        </p:nvGrpSpPr>
        <p:grpSpPr>
          <a:xfrm>
            <a:off x="4572000" y="1639065"/>
            <a:ext cx="295806" cy="276999"/>
            <a:chOff x="4572000" y="2185416"/>
            <a:chExt cx="394408" cy="369332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586694" y="2190720"/>
              <a:ext cx="275412" cy="530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4572000" y="218541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</a:t>
              </a:r>
            </a:p>
          </p:txBody>
        </p:sp>
      </p:grpSp>
      <p:sp>
        <p:nvSpPr>
          <p:cNvPr id="53" name="Rectangle 52"/>
          <p:cNvSpPr/>
          <p:nvPr/>
        </p:nvSpPr>
        <p:spPr>
          <a:xfrm>
            <a:off x="3611881" y="4245102"/>
            <a:ext cx="141983" cy="3634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4768240" y="1647018"/>
            <a:ext cx="199133" cy="119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4750308" y="1645921"/>
            <a:ext cx="2958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prstClr val="black"/>
                </a:solidFill>
                <a:latin typeface="Lucida Console"/>
              </a:rPr>
              <a:t>C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886201" y="4286250"/>
            <a:ext cx="141983" cy="3257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430017" y="4601718"/>
            <a:ext cx="141983" cy="6858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8" name="Group 64"/>
          <p:cNvGrpSpPr/>
          <p:nvPr/>
        </p:nvGrpSpPr>
        <p:grpSpPr>
          <a:xfrm>
            <a:off x="4898211" y="1645923"/>
            <a:ext cx="559614" cy="276999"/>
            <a:chOff x="5006948" y="2194560"/>
            <a:chExt cx="746152" cy="369332"/>
          </a:xfrm>
        </p:grpSpPr>
        <p:cxnSp>
          <p:nvCxnSpPr>
            <p:cNvPr id="58" name="Straight Connector 57"/>
            <p:cNvCxnSpPr>
              <a:stCxn id="61" idx="0"/>
            </p:cNvCxnSpPr>
            <p:nvPr/>
          </p:nvCxnSpPr>
          <p:spPr>
            <a:xfrm>
              <a:off x="5006948" y="2194560"/>
              <a:ext cx="555652" cy="305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/>
            <p:cNvSpPr txBox="1"/>
            <p:nvPr/>
          </p:nvSpPr>
          <p:spPr>
            <a:xfrm>
              <a:off x="5067300" y="2194560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T T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4702303" y="3943350"/>
            <a:ext cx="141983" cy="66865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257801" y="4594860"/>
            <a:ext cx="141983" cy="20574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grpSp>
        <p:nvGrpSpPr>
          <p:cNvPr id="9" name="Group 36"/>
          <p:cNvGrpSpPr/>
          <p:nvPr/>
        </p:nvGrpSpPr>
        <p:grpSpPr>
          <a:xfrm>
            <a:off x="4686300" y="1259785"/>
            <a:ext cx="2038399" cy="505600"/>
            <a:chOff x="4724400" y="1679713"/>
            <a:chExt cx="2717865" cy="674134"/>
          </a:xfrm>
        </p:grpSpPr>
        <p:sp>
          <p:nvSpPr>
            <p:cNvPr id="51" name="TextBox 50"/>
            <p:cNvSpPr txBox="1"/>
            <p:nvPr/>
          </p:nvSpPr>
          <p:spPr>
            <a:xfrm>
              <a:off x="5759804" y="1815236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400800" y="1679713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24400" y="1710490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57800" y="1895154"/>
              <a:ext cx="394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047857" y="1984514"/>
              <a:ext cx="394408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</a:t>
              </a:r>
            </a:p>
          </p:txBody>
        </p:sp>
      </p:grpSp>
      <p:grpSp>
        <p:nvGrpSpPr>
          <p:cNvPr id="10" name="Group 77"/>
          <p:cNvGrpSpPr/>
          <p:nvPr/>
        </p:nvGrpSpPr>
        <p:grpSpPr>
          <a:xfrm>
            <a:off x="5257800" y="1641852"/>
            <a:ext cx="1090422" cy="276999"/>
            <a:chOff x="5486400" y="2189132"/>
            <a:chExt cx="1453896" cy="369332"/>
          </a:xfrm>
        </p:grpSpPr>
        <p:sp>
          <p:nvSpPr>
            <p:cNvPr id="71" name="TextBox 70"/>
            <p:cNvSpPr txBox="1"/>
            <p:nvPr/>
          </p:nvSpPr>
          <p:spPr>
            <a:xfrm>
              <a:off x="5559552" y="2189132"/>
              <a:ext cx="1380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prstClr val="black"/>
                  </a:solidFill>
                  <a:latin typeface="Lucida Console"/>
                </a:rPr>
                <a:t>G G G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5486400" y="2204520"/>
              <a:ext cx="838200" cy="158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78"/>
          <p:cNvSpPr/>
          <p:nvPr/>
        </p:nvSpPr>
        <p:spPr>
          <a:xfrm>
            <a:off x="5532121" y="3429000"/>
            <a:ext cx="141983" cy="1183005"/>
          </a:xfrm>
          <a:prstGeom prst="rect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Gill Sans M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115051" y="3086101"/>
            <a:ext cx="1490498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Gill Sans MT"/>
              </a:rPr>
              <a:t>The real power of this method is that it can take place in millions of tiny wells in a single plate at once.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197163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Raw 454 data</a:t>
            </a:r>
          </a:p>
        </p:txBody>
      </p:sp>
      <p:pic>
        <p:nvPicPr>
          <p:cNvPr id="2" name="Picture 1" descr="Illegal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8059"/>
            <a:ext cx="9144000" cy="608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303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6" name="Picture 5" descr="ilmn-step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64" y="50542"/>
            <a:ext cx="3832800" cy="5032056"/>
          </a:xfrm>
          <a:prstGeom prst="rect">
            <a:avLst/>
          </a:prstGeom>
        </p:spPr>
      </p:pic>
      <p:pic>
        <p:nvPicPr>
          <p:cNvPr id="2" name="Picture 1" descr="ilmn-step7-12.jpg">
            <a:extLst>
              <a:ext uri="{FF2B5EF4-FFF2-40B4-BE49-F238E27FC236}">
                <a16:creationId xmlns:a16="http://schemas.microsoft.com/office/drawing/2014/main" id="{6A371B03-5BDD-6B6A-0462-375434D00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264" y="50542"/>
            <a:ext cx="3726240" cy="504241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C65F6E4-07C1-83FB-D2C1-18453E8C1C0F}"/>
              </a:ext>
            </a:extLst>
          </p:cNvPr>
          <p:cNvSpPr/>
          <p:nvPr/>
        </p:nvSpPr>
        <p:spPr>
          <a:xfrm>
            <a:off x="7201266" y="232508"/>
            <a:ext cx="1651071" cy="64081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READING THE SEQUENCE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FBD953F-1F67-264A-E8D6-AB01626ADDD5}"/>
              </a:ext>
            </a:extLst>
          </p:cNvPr>
          <p:cNvSpPr/>
          <p:nvPr/>
        </p:nvSpPr>
        <p:spPr>
          <a:xfrm rot="16200000">
            <a:off x="-1260529" y="2231890"/>
            <a:ext cx="4007899" cy="640812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Illumina Sequencing</a:t>
            </a:r>
          </a:p>
        </p:txBody>
      </p:sp>
    </p:spTree>
    <p:extLst>
      <p:ext uri="{BB962C8B-B14F-4D97-AF65-F5344CB8AC3E}">
        <p14:creationId xmlns:p14="http://schemas.microsoft.com/office/powerpoint/2010/main" val="5727972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897380" y="25468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2" name="Picture 1" descr="IlluminaRa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1577" r="962" b="1585"/>
          <a:stretch/>
        </p:blipFill>
        <p:spPr>
          <a:xfrm>
            <a:off x="1130429" y="0"/>
            <a:ext cx="69033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946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7420" y="269923"/>
            <a:ext cx="5554980" cy="58732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Illumina</a:t>
            </a:r>
            <a:r>
              <a:rPr lang="en-US" dirty="0"/>
              <a:t> Sequencing</a:t>
            </a:r>
          </a:p>
        </p:txBody>
      </p:sp>
      <p:pic>
        <p:nvPicPr>
          <p:cNvPr id="3" name="Picture 2" descr="photo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43000" y="0"/>
            <a:ext cx="6858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48164C9-CF8F-07CA-D6F6-1B1CDC9CD802}"/>
              </a:ext>
            </a:extLst>
          </p:cNvPr>
          <p:cNvSpPr txBox="1">
            <a:spLocks/>
          </p:cNvSpPr>
          <p:nvPr/>
        </p:nvSpPr>
        <p:spPr>
          <a:xfrm>
            <a:off x="1594103" y="222854"/>
            <a:ext cx="1246633" cy="5873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46880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chine on a counter&#10;&#10;Description automatically generated">
            <a:extLst>
              <a:ext uri="{FF2B5EF4-FFF2-40B4-BE49-F238E27FC236}">
                <a16:creationId xmlns:a16="http://schemas.microsoft.com/office/drawing/2014/main" id="{0800C46B-8987-0D42-30E1-7919BF128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932" b="20988"/>
          <a:stretch/>
        </p:blipFill>
        <p:spPr>
          <a:xfrm>
            <a:off x="1404661" y="0"/>
            <a:ext cx="6334677" cy="515894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48164C9-CF8F-07CA-D6F6-1B1CDC9CD802}"/>
              </a:ext>
            </a:extLst>
          </p:cNvPr>
          <p:cNvSpPr txBox="1">
            <a:spLocks/>
          </p:cNvSpPr>
          <p:nvPr/>
        </p:nvSpPr>
        <p:spPr>
          <a:xfrm>
            <a:off x="1594103" y="222854"/>
            <a:ext cx="1246633" cy="5873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26621661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94840" y="300403"/>
            <a:ext cx="5554980" cy="5873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/>
              <a:t>Next-Gen Sequencing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2677" y="1017270"/>
            <a:ext cx="6909243" cy="756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2100" dirty="0">
                <a:solidFill>
                  <a:prstClr val="black"/>
                </a:solidFill>
                <a:cs typeface="Myriad Pro"/>
              </a:rPr>
              <a:t>Take home message: </a:t>
            </a:r>
            <a:r>
              <a:rPr lang="en-US" sz="2100" b="1" dirty="0">
                <a:solidFill>
                  <a:prstClr val="black"/>
                </a:solidFill>
                <a:cs typeface="Myriad Pro"/>
              </a:rPr>
              <a:t>Massively Parallel</a:t>
            </a:r>
          </a:p>
          <a:p>
            <a:pPr>
              <a:spcAft>
                <a:spcPts val="450"/>
              </a:spcAft>
            </a:pPr>
            <a:r>
              <a:rPr lang="en-US" dirty="0">
                <a:solidFill>
                  <a:prstClr val="black"/>
                </a:solidFill>
                <a:cs typeface="Myriad Pro"/>
              </a:rPr>
              <a:t>Millions (or billions) of concurrent reads</a:t>
            </a:r>
          </a:p>
        </p:txBody>
      </p:sp>
    </p:spTree>
    <p:extLst>
      <p:ext uri="{BB962C8B-B14F-4D97-AF65-F5344CB8AC3E}">
        <p14:creationId xmlns:p14="http://schemas.microsoft.com/office/powerpoint/2010/main" val="3261322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864" y="212764"/>
            <a:ext cx="5554980" cy="58732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Sanger Throughput Limitations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3640" y="811578"/>
            <a:ext cx="5497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colony picked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do 1 DNA prep for every 2 reactions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PCR tube for each reaction</a:t>
            </a: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Gill Sans MT"/>
              </a:rPr>
              <a:t>Must have 1 gel lane for each reaction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463697" y="2034881"/>
            <a:ext cx="5109380" cy="2965669"/>
            <a:chOff x="1760929" y="2540000"/>
            <a:chExt cx="6812507" cy="3954224"/>
          </a:xfrm>
        </p:grpSpPr>
        <p:pic>
          <p:nvPicPr>
            <p:cNvPr id="4" name="Picture 3" descr="CSR168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3420" y="2540000"/>
              <a:ext cx="3429000" cy="35306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760929" y="6094115"/>
              <a:ext cx="6812507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solidFill>
                    <a:prstClr val="black"/>
                  </a:solidFill>
                  <a:latin typeface="Century Gothic"/>
                  <a:cs typeface="Century Gothic"/>
                </a:rPr>
                <a:t>from</a:t>
              </a:r>
              <a:r>
                <a:rPr lang="en-US" sz="1350" b="1" dirty="0">
                  <a:solidFill>
                    <a:prstClr val="black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350" i="1" dirty="0">
                  <a:solidFill>
                    <a:prstClr val="black"/>
                  </a:solidFill>
                  <a:latin typeface="Century Gothic"/>
                  <a:cs typeface="Century Gothic"/>
                </a:rPr>
                <a:t>The Economist</a:t>
              </a:r>
            </a:p>
          </p:txBody>
        </p:sp>
      </p:grpSp>
      <p:sp>
        <p:nvSpPr>
          <p:cNvPr id="6" name="Rectangle 5"/>
          <p:cNvSpPr/>
          <p:nvPr/>
        </p:nvSpPr>
        <p:spPr>
          <a:xfrm>
            <a:off x="5263896" y="2816352"/>
            <a:ext cx="472440" cy="1374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3B2BA3-162D-B292-6735-C774F6522209}"/>
              </a:ext>
            </a:extLst>
          </p:cNvPr>
          <p:cNvGrpSpPr/>
          <p:nvPr/>
        </p:nvGrpSpPr>
        <p:grpSpPr>
          <a:xfrm>
            <a:off x="2204040" y="194760"/>
            <a:ext cx="6312960" cy="1790280"/>
            <a:chOff x="2204040" y="194760"/>
            <a:chExt cx="6312960" cy="179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E3FD5EF7-2A7C-30D4-1FC0-855ECA76689B}"/>
                    </a:ext>
                  </a:extLst>
                </p14:cNvPr>
                <p14:cNvContentPartPr/>
                <p14:nvPr/>
              </p14:nvContentPartPr>
              <p14:xfrm>
                <a:off x="2411040" y="255240"/>
                <a:ext cx="5419080" cy="15890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E3FD5EF7-2A7C-30D4-1FC0-855ECA76689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402040" y="246600"/>
                  <a:ext cx="5436720" cy="160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678BB87-C96E-6AA1-05CE-B6BDD1F47052}"/>
                    </a:ext>
                  </a:extLst>
                </p14:cNvPr>
                <p14:cNvContentPartPr/>
                <p14:nvPr/>
              </p14:nvContentPartPr>
              <p14:xfrm>
                <a:off x="2204040" y="194760"/>
                <a:ext cx="6312960" cy="17902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678BB87-C96E-6AA1-05CE-B6BDD1F47052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95040" y="186120"/>
                  <a:ext cx="6330600" cy="1807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587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DC52F4-AB24-2D4D-BD66-27C03DAD0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7" y="105611"/>
            <a:ext cx="959123" cy="2637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94151-BF02-BD41-B8C8-A4E2152AA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620" y="1197425"/>
            <a:ext cx="1007903" cy="1805037"/>
          </a:xfrm>
          <a:prstGeom prst="rect">
            <a:avLst/>
          </a:prstGeom>
        </p:spPr>
      </p:pic>
      <p:pic>
        <p:nvPicPr>
          <p:cNvPr id="5" name="Picture 4" descr="A picture containing electronics, remote, person, photo&#10;&#10;Description automatically generated">
            <a:extLst>
              <a:ext uri="{FF2B5EF4-FFF2-40B4-BE49-F238E27FC236}">
                <a16:creationId xmlns:a16="http://schemas.microsoft.com/office/drawing/2014/main" id="{9BA877FC-274D-3D49-BE12-7C9E258501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99" r="39385" b="2824"/>
          <a:stretch/>
        </p:blipFill>
        <p:spPr>
          <a:xfrm>
            <a:off x="7947388" y="3131468"/>
            <a:ext cx="1007904" cy="1629214"/>
          </a:xfrm>
          <a:prstGeom prst="rect">
            <a:avLst/>
          </a:prstGeom>
        </p:spPr>
      </p:pic>
      <p:pic>
        <p:nvPicPr>
          <p:cNvPr id="1026" name="Picture 2" descr="Sequencing Cost Per Megabase">
            <a:extLst>
              <a:ext uri="{FF2B5EF4-FFF2-40B4-BE49-F238E27FC236}">
                <a16:creationId xmlns:a16="http://schemas.microsoft.com/office/drawing/2014/main" id="{80A1CE26-8172-AA57-BA28-C6024144E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612" y="757310"/>
            <a:ext cx="6667228" cy="3752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6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Sanger: Sequencing Begins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Next Gen: The Dark Light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cs typeface="Century Gothic"/>
              </a:rPr>
              <a:t>Third Gen: The Read Length Rises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 &amp; 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 Nano Note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220946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00857" y="178943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“Third” generation sequencing</a:t>
            </a:r>
          </a:p>
        </p:txBody>
      </p:sp>
      <p:pic>
        <p:nvPicPr>
          <p:cNvPr id="5122" name="Picture 2" descr="Oxford Nanopore Technologies logo">
            <a:extLst>
              <a:ext uri="{FF2B5EF4-FFF2-40B4-BE49-F238E27FC236}">
                <a16:creationId xmlns:a16="http://schemas.microsoft.com/office/drawing/2014/main" id="{4A4CC624-E241-E10B-1441-EE5E3DE9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57" y="1271435"/>
            <a:ext cx="3902550" cy="260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acBio - Sequence with confidence">
            <a:extLst>
              <a:ext uri="{FF2B5EF4-FFF2-40B4-BE49-F238E27FC236}">
                <a16:creationId xmlns:a16="http://schemas.microsoft.com/office/drawing/2014/main" id="{3DF348B2-B206-8EB1-0CDA-8C1AC240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52" y="1619128"/>
            <a:ext cx="3507714" cy="177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68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81839" y="657335"/>
            <a:ext cx="1059391" cy="1108994"/>
            <a:chOff x="1801243" y="876447"/>
            <a:chExt cx="1412521" cy="1478658"/>
          </a:xfrm>
        </p:grpSpPr>
        <p:pic>
          <p:nvPicPr>
            <p:cNvPr id="6" name="Picture 5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01243" y="876447"/>
              <a:ext cx="1186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Jefe DNA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Bent Arrow 12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92514" y="391111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Jefe.fasta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623931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38931" y="3709422"/>
            <a:ext cx="977684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11C14A-0338-D9CF-15C7-BB5D86AA65B8}"/>
              </a:ext>
            </a:extLst>
          </p:cNvPr>
          <p:cNvGrpSpPr/>
          <p:nvPr/>
        </p:nvGrpSpPr>
        <p:grpSpPr>
          <a:xfrm>
            <a:off x="7743316" y="3731520"/>
            <a:ext cx="1164207" cy="646331"/>
            <a:chOff x="7743316" y="3731520"/>
            <a:chExt cx="1164207" cy="646331"/>
          </a:xfrm>
        </p:grpSpPr>
        <p:sp>
          <p:nvSpPr>
            <p:cNvPr id="2" name="Right Arrow 1">
              <a:extLst>
                <a:ext uri="{FF2B5EF4-FFF2-40B4-BE49-F238E27FC236}">
                  <a16:creationId xmlns:a16="http://schemas.microsoft.com/office/drawing/2014/main" id="{5B2AF655-92D7-DEAC-0E4A-54D99A8C43A0}"/>
                </a:ext>
              </a:extLst>
            </p:cNvPr>
            <p:cNvSpPr/>
            <p:nvPr/>
          </p:nvSpPr>
          <p:spPr>
            <a:xfrm>
              <a:off x="7743316" y="3985323"/>
              <a:ext cx="272914" cy="122555"/>
            </a:xfrm>
            <a:prstGeom prst="rightArrow">
              <a:avLst>
                <a:gd name="adj1" fmla="val 34456"/>
                <a:gd name="adj2" fmla="val 500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71E847-5522-3D99-C182-59BB45874EED}"/>
                </a:ext>
              </a:extLst>
            </p:cNvPr>
            <p:cNvSpPr txBox="1"/>
            <p:nvPr/>
          </p:nvSpPr>
          <p:spPr>
            <a:xfrm>
              <a:off x="8028756" y="3731520"/>
              <a:ext cx="8787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328000"/>
                  </a:solidFill>
                  <a:latin typeface="Century Gothic"/>
                  <a:cs typeface="Century Gothic"/>
                </a:rPr>
                <a:t>GenBank</a:t>
              </a:r>
            </a:p>
            <a:p>
              <a:endParaRPr lang="en-US" sz="1200" b="1" dirty="0">
                <a:solidFill>
                  <a:srgbClr val="328000"/>
                </a:solidFill>
                <a:latin typeface="Century Gothic"/>
                <a:cs typeface="Century Gothic"/>
              </a:endParaRPr>
            </a:p>
            <a:p>
              <a:r>
                <a:rPr lang="en-US" sz="1200" b="1" dirty="0">
                  <a:solidFill>
                    <a:srgbClr val="328000"/>
                  </a:solidFill>
                  <a:latin typeface="Century Gothic"/>
                  <a:cs typeface="Century Gothic"/>
                </a:rPr>
                <a:t>MRA</a:t>
              </a:r>
            </a:p>
          </p:txBody>
        </p:sp>
      </p:grpSp>
      <p:sp>
        <p:nvSpPr>
          <p:cNvPr id="5" name="Right Arrow 4">
            <a:extLst>
              <a:ext uri="{FF2B5EF4-FFF2-40B4-BE49-F238E27FC236}">
                <a16:creationId xmlns:a16="http://schemas.microsoft.com/office/drawing/2014/main" id="{1DFF421B-5566-B54A-F60B-4248A3F9CFDB}"/>
              </a:ext>
            </a:extLst>
          </p:cNvPr>
          <p:cNvSpPr/>
          <p:nvPr/>
        </p:nvSpPr>
        <p:spPr>
          <a:xfrm>
            <a:off x="2259225" y="132524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EA3437-32D1-43E6-685F-9CE0ECB064FE}"/>
              </a:ext>
            </a:extLst>
          </p:cNvPr>
          <p:cNvSpPr txBox="1"/>
          <p:nvPr/>
        </p:nvSpPr>
        <p:spPr>
          <a:xfrm>
            <a:off x="1753656" y="1235142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Century Gothic"/>
                <a:cs typeface="Century Gothic"/>
              </a:rPr>
              <a:t>Soil</a:t>
            </a:r>
          </a:p>
        </p:txBody>
      </p:sp>
    </p:spTree>
    <p:extLst>
      <p:ext uri="{BB962C8B-B14F-4D97-AF65-F5344CB8AC3E}">
        <p14:creationId xmlns:p14="http://schemas.microsoft.com/office/powerpoint/2010/main" val="313769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/>
      <p:bldP spid="18" grpId="0" animBg="1"/>
      <p:bldP spid="20" grpId="0" animBg="1"/>
      <p:bldP spid="21" grpId="0" animBg="1"/>
      <p:bldP spid="22" grpId="0" animBg="1"/>
      <p:bldP spid="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842" y="8748"/>
            <a:ext cx="3814036" cy="857250"/>
          </a:xfrm>
        </p:spPr>
        <p:txBody>
          <a:bodyPr/>
          <a:lstStyle/>
          <a:p>
            <a:r>
              <a:rPr lang="en-US" dirty="0"/>
              <a:t>Oxford Nanopore</a:t>
            </a:r>
          </a:p>
        </p:txBody>
      </p:sp>
      <p:pic>
        <p:nvPicPr>
          <p:cNvPr id="4" name="Picture 3" descr="nanopore_x616[1]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42" y="865998"/>
            <a:ext cx="3814036" cy="40369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3E625AE-20B9-0EC8-D2F8-EFD0AC90CA6F}"/>
              </a:ext>
            </a:extLst>
          </p:cNvPr>
          <p:cNvSpPr txBox="1">
            <a:spLocks/>
          </p:cNvSpPr>
          <p:nvPr/>
        </p:nvSpPr>
        <p:spPr>
          <a:xfrm>
            <a:off x="5055122" y="8748"/>
            <a:ext cx="381403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PacBio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0337C31-99C8-CE73-CEE5-B01BA7227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 r="72800"/>
          <a:stretch/>
        </p:blipFill>
        <p:spPr bwMode="auto">
          <a:xfrm>
            <a:off x="4643958" y="771368"/>
            <a:ext cx="4382312" cy="4519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606D32-0C14-7AFE-C879-82BECB5E9E06}"/>
              </a:ext>
            </a:extLst>
          </p:cNvPr>
          <p:cNvSpPr txBox="1"/>
          <p:nvPr/>
        </p:nvSpPr>
        <p:spPr>
          <a:xfrm>
            <a:off x="2924070" y="1278169"/>
            <a:ext cx="3295860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Single Molecules</a:t>
            </a:r>
          </a:p>
          <a:p>
            <a:pPr algn="ctr"/>
            <a:r>
              <a:rPr lang="en-US" sz="2400" dirty="0"/>
              <a:t>Long Reads</a:t>
            </a:r>
          </a:p>
          <a:p>
            <a:pPr algn="ctr"/>
            <a:r>
              <a:rPr lang="en-US" sz="2400" dirty="0"/>
              <a:t>Lower per-Base Quality</a:t>
            </a:r>
          </a:p>
        </p:txBody>
      </p:sp>
    </p:spTree>
    <p:extLst>
      <p:ext uri="{BB962C8B-B14F-4D97-AF65-F5344CB8AC3E}">
        <p14:creationId xmlns:p14="http://schemas.microsoft.com/office/powerpoint/2010/main" val="60222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669FAE-6BC8-8B10-DA6D-18CE29B17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06302"/>
              </p:ext>
            </p:extLst>
          </p:nvPr>
        </p:nvGraphicFramePr>
        <p:xfrm>
          <a:off x="402336" y="293497"/>
          <a:ext cx="8339328" cy="459665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val="1715373639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341440764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123956199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4215067196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240830306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778504904"/>
                    </a:ext>
                  </a:extLst>
                </a:gridCol>
              </a:tblGrid>
              <a:tr h="726395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Illumina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PacBio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Oxford Nanopore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36643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 per base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97413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Read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1720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Read Length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287442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Consensus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170401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Machine Affordability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520377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Throughput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22436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Modification Detection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763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98626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669FAE-6BC8-8B10-DA6D-18CE29B17619}"/>
              </a:ext>
            </a:extLst>
          </p:cNvPr>
          <p:cNvGraphicFramePr>
            <a:graphicFrameLocks noGrp="1"/>
          </p:cNvGraphicFramePr>
          <p:nvPr/>
        </p:nvGraphicFramePr>
        <p:xfrm>
          <a:off x="402336" y="293497"/>
          <a:ext cx="8339328" cy="459665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val="1715373639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341440764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123956199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4215067196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240830306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778504904"/>
                    </a:ext>
                  </a:extLst>
                </a:gridCol>
              </a:tblGrid>
              <a:tr h="726395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Illumina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PacBio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Oxford Nanopore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36643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 per base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97413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Read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1720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Read Length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287442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Consensus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170401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Machine Affordability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520377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Throughput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⭐️⭐️⭐️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22436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Modification Detection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763630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C84E8F3C-FACF-532F-DC9C-62F4EC5376CE}"/>
              </a:ext>
            </a:extLst>
          </p:cNvPr>
          <p:cNvGrpSpPr/>
          <p:nvPr/>
        </p:nvGrpSpPr>
        <p:grpSpPr>
          <a:xfrm>
            <a:off x="402336" y="344876"/>
            <a:ext cx="5559552" cy="4042593"/>
            <a:chOff x="402336" y="344876"/>
            <a:chExt cx="5559552" cy="4042593"/>
          </a:xfrm>
        </p:grpSpPr>
        <p:sp>
          <p:nvSpPr>
            <p:cNvPr id="3" name="Frame 2">
              <a:extLst>
                <a:ext uri="{FF2B5EF4-FFF2-40B4-BE49-F238E27FC236}">
                  <a16:creationId xmlns:a16="http://schemas.microsoft.com/office/drawing/2014/main" id="{13691D6A-D751-42F9-208E-BF985C35280C}"/>
                </a:ext>
              </a:extLst>
            </p:cNvPr>
            <p:cNvSpPr/>
            <p:nvPr/>
          </p:nvSpPr>
          <p:spPr>
            <a:xfrm>
              <a:off x="402336" y="961970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1C349FF7-4ADB-B1C0-AE38-814E7D341E3A}"/>
                </a:ext>
              </a:extLst>
            </p:cNvPr>
            <p:cNvSpPr/>
            <p:nvPr/>
          </p:nvSpPr>
          <p:spPr>
            <a:xfrm>
              <a:off x="402336" y="374218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5AA04DEC-00EC-0676-2EC7-4EB8713F131F}"/>
                </a:ext>
              </a:extLst>
            </p:cNvPr>
            <p:cNvSpPr/>
            <p:nvPr/>
          </p:nvSpPr>
          <p:spPr>
            <a:xfrm>
              <a:off x="4572000" y="369265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D5E13CA1-DAFE-0F05-4D64-944BD6C343C6}"/>
                </a:ext>
              </a:extLst>
            </p:cNvPr>
            <p:cNvSpPr/>
            <p:nvPr/>
          </p:nvSpPr>
          <p:spPr>
            <a:xfrm>
              <a:off x="4572000" y="344876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E5033E78-0D15-E546-E8A6-1A8EE0E6D08B}"/>
                </a:ext>
              </a:extLst>
            </p:cNvPr>
            <p:cNvSpPr/>
            <p:nvPr/>
          </p:nvSpPr>
          <p:spPr>
            <a:xfrm>
              <a:off x="4572000" y="955365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D301CA-46AE-DCFB-BC2A-DBA8FCA947DC}"/>
              </a:ext>
            </a:extLst>
          </p:cNvPr>
          <p:cNvSpPr txBox="1"/>
          <p:nvPr/>
        </p:nvSpPr>
        <p:spPr>
          <a:xfrm>
            <a:off x="593779" y="298188"/>
            <a:ext cx="1007007" cy="36933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 w="254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RNA Seq</a:t>
            </a:r>
          </a:p>
        </p:txBody>
      </p:sp>
    </p:spTree>
    <p:extLst>
      <p:ext uri="{BB962C8B-B14F-4D97-AF65-F5344CB8AC3E}">
        <p14:creationId xmlns:p14="http://schemas.microsoft.com/office/powerpoint/2010/main" val="180891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669FAE-6BC8-8B10-DA6D-18CE29B17619}"/>
              </a:ext>
            </a:extLst>
          </p:cNvPr>
          <p:cNvGraphicFramePr>
            <a:graphicFrameLocks noGrp="1"/>
          </p:cNvGraphicFramePr>
          <p:nvPr/>
        </p:nvGraphicFramePr>
        <p:xfrm>
          <a:off x="402336" y="293497"/>
          <a:ext cx="8339328" cy="459665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val="1715373639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341440764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123956199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4215067196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240830306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778504904"/>
                    </a:ext>
                  </a:extLst>
                </a:gridCol>
              </a:tblGrid>
              <a:tr h="726395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Illumina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PacBio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Oxford Nanopore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36643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 per base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97413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Read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1720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Read Length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287442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Consensus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170401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Machine Affordability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520377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Throughput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⭐️⭐️⭐️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22436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Modification Detection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763630"/>
                  </a:ext>
                </a:extLst>
              </a:tr>
            </a:tbl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4141B120-547B-9FB0-9A2B-F782EAB7EADA}"/>
              </a:ext>
            </a:extLst>
          </p:cNvPr>
          <p:cNvGrpSpPr/>
          <p:nvPr/>
        </p:nvGrpSpPr>
        <p:grpSpPr>
          <a:xfrm>
            <a:off x="402336" y="362712"/>
            <a:ext cx="2779776" cy="4024757"/>
            <a:chOff x="402336" y="362712"/>
            <a:chExt cx="2779776" cy="4024757"/>
          </a:xfrm>
        </p:grpSpPr>
        <p:sp>
          <p:nvSpPr>
            <p:cNvPr id="3" name="Frame 2">
              <a:extLst>
                <a:ext uri="{FF2B5EF4-FFF2-40B4-BE49-F238E27FC236}">
                  <a16:creationId xmlns:a16="http://schemas.microsoft.com/office/drawing/2014/main" id="{13691D6A-D751-42F9-208E-BF985C35280C}"/>
                </a:ext>
              </a:extLst>
            </p:cNvPr>
            <p:cNvSpPr/>
            <p:nvPr/>
          </p:nvSpPr>
          <p:spPr>
            <a:xfrm>
              <a:off x="402336" y="148920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1C349FF7-4ADB-B1C0-AE38-814E7D341E3A}"/>
                </a:ext>
              </a:extLst>
            </p:cNvPr>
            <p:cNvSpPr/>
            <p:nvPr/>
          </p:nvSpPr>
          <p:spPr>
            <a:xfrm>
              <a:off x="402336" y="374218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5AA04DEC-00EC-0676-2EC7-4EB8713F131F}"/>
                </a:ext>
              </a:extLst>
            </p:cNvPr>
            <p:cNvSpPr/>
            <p:nvPr/>
          </p:nvSpPr>
          <p:spPr>
            <a:xfrm>
              <a:off x="1792224" y="374218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D5E13CA1-DAFE-0F05-4D64-944BD6C343C6}"/>
                </a:ext>
              </a:extLst>
            </p:cNvPr>
            <p:cNvSpPr/>
            <p:nvPr/>
          </p:nvSpPr>
          <p:spPr>
            <a:xfrm>
              <a:off x="1792224" y="36271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E5033E78-0D15-E546-E8A6-1A8EE0E6D08B}"/>
                </a:ext>
              </a:extLst>
            </p:cNvPr>
            <p:cNvSpPr/>
            <p:nvPr/>
          </p:nvSpPr>
          <p:spPr>
            <a:xfrm>
              <a:off x="1792224" y="148920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D301CA-46AE-DCFB-BC2A-DBA8FCA947DC}"/>
              </a:ext>
            </a:extLst>
          </p:cNvPr>
          <p:cNvSpPr txBox="1"/>
          <p:nvPr/>
        </p:nvSpPr>
        <p:spPr>
          <a:xfrm>
            <a:off x="579897" y="159689"/>
            <a:ext cx="1034770" cy="6463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 w="254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Verifying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Cloning</a:t>
            </a:r>
          </a:p>
        </p:txBody>
      </p:sp>
    </p:spTree>
    <p:extLst>
      <p:ext uri="{BB962C8B-B14F-4D97-AF65-F5344CB8AC3E}">
        <p14:creationId xmlns:p14="http://schemas.microsoft.com/office/powerpoint/2010/main" val="26090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669FAE-6BC8-8B10-DA6D-18CE29B17619}"/>
              </a:ext>
            </a:extLst>
          </p:cNvPr>
          <p:cNvGraphicFramePr>
            <a:graphicFrameLocks noGrp="1"/>
          </p:cNvGraphicFramePr>
          <p:nvPr/>
        </p:nvGraphicFramePr>
        <p:xfrm>
          <a:off x="402336" y="293497"/>
          <a:ext cx="8339328" cy="459665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val="1715373639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341440764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123956199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4215067196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240830306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778504904"/>
                    </a:ext>
                  </a:extLst>
                </a:gridCol>
              </a:tblGrid>
              <a:tr h="726395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Illumina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PacBio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Oxford Nanopore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36643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 per base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97413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Read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1720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Read Length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287442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Consensus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170401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Machine Affordability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520377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Throughput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⭐️⭐️⭐️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22436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Modification Detection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76363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D301CA-46AE-DCFB-BC2A-DBA8FCA947DC}"/>
              </a:ext>
            </a:extLst>
          </p:cNvPr>
          <p:cNvSpPr txBox="1"/>
          <p:nvPr/>
        </p:nvSpPr>
        <p:spPr>
          <a:xfrm>
            <a:off x="467591" y="298188"/>
            <a:ext cx="1259384" cy="369332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 w="254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Epigenetics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9EB82B-FB67-14C0-507A-1C1EAFE1F019}"/>
              </a:ext>
            </a:extLst>
          </p:cNvPr>
          <p:cNvGrpSpPr/>
          <p:nvPr/>
        </p:nvGrpSpPr>
        <p:grpSpPr>
          <a:xfrm>
            <a:off x="402336" y="344876"/>
            <a:ext cx="6949440" cy="4545276"/>
            <a:chOff x="402336" y="344876"/>
            <a:chExt cx="6949440" cy="4545276"/>
          </a:xfrm>
        </p:grpSpPr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1C349FF7-4ADB-B1C0-AE38-814E7D341E3A}"/>
                </a:ext>
              </a:extLst>
            </p:cNvPr>
            <p:cNvSpPr/>
            <p:nvPr/>
          </p:nvSpPr>
          <p:spPr>
            <a:xfrm>
              <a:off x="402336" y="4244865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5AA04DEC-00EC-0676-2EC7-4EB8713F131F}"/>
                </a:ext>
              </a:extLst>
            </p:cNvPr>
            <p:cNvSpPr/>
            <p:nvPr/>
          </p:nvSpPr>
          <p:spPr>
            <a:xfrm>
              <a:off x="5961888" y="4244865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ame 10">
              <a:extLst>
                <a:ext uri="{FF2B5EF4-FFF2-40B4-BE49-F238E27FC236}">
                  <a16:creationId xmlns:a16="http://schemas.microsoft.com/office/drawing/2014/main" id="{EED6CBAD-5658-BE5D-1596-C310308B82D0}"/>
                </a:ext>
              </a:extLst>
            </p:cNvPr>
            <p:cNvSpPr/>
            <p:nvPr/>
          </p:nvSpPr>
          <p:spPr>
            <a:xfrm>
              <a:off x="5961888" y="344876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994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669FAE-6BC8-8B10-DA6D-18CE29B176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981350"/>
              </p:ext>
            </p:extLst>
          </p:nvPr>
        </p:nvGraphicFramePr>
        <p:xfrm>
          <a:off x="402336" y="293497"/>
          <a:ext cx="8339328" cy="459665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val="1715373639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341440764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123956199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4215067196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240830306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778504904"/>
                    </a:ext>
                  </a:extLst>
                </a:gridCol>
              </a:tblGrid>
              <a:tr h="726395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Illumina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PacBio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Oxford Nanopore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36643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 per base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97413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Read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1720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Read Length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287442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Consensus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170401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Machine Affordability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520377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Throughput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⭐️⭐️⭐️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22436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Modification Detection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76363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56D301CA-46AE-DCFB-BC2A-DBA8FCA947DC}"/>
              </a:ext>
            </a:extLst>
          </p:cNvPr>
          <p:cNvSpPr txBox="1"/>
          <p:nvPr/>
        </p:nvSpPr>
        <p:spPr>
          <a:xfrm>
            <a:off x="402336" y="253348"/>
            <a:ext cx="1279517" cy="6463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 w="254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Bacterial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Sequencing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10FB5B-6419-3B88-CD1B-94880E252C6F}"/>
              </a:ext>
            </a:extLst>
          </p:cNvPr>
          <p:cNvGrpSpPr/>
          <p:nvPr/>
        </p:nvGrpSpPr>
        <p:grpSpPr>
          <a:xfrm>
            <a:off x="402336" y="293498"/>
            <a:ext cx="8339328" cy="2390592"/>
            <a:chOff x="402336" y="293498"/>
            <a:chExt cx="8339328" cy="2390592"/>
          </a:xfrm>
        </p:grpSpPr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71ED233D-A921-20DF-AAFE-1CC9B35EB123}"/>
                </a:ext>
              </a:extLst>
            </p:cNvPr>
            <p:cNvSpPr/>
            <p:nvPr/>
          </p:nvSpPr>
          <p:spPr>
            <a:xfrm>
              <a:off x="402336" y="2038803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ame 9">
              <a:extLst>
                <a:ext uri="{FF2B5EF4-FFF2-40B4-BE49-F238E27FC236}">
                  <a16:creationId xmlns:a16="http://schemas.microsoft.com/office/drawing/2014/main" id="{04666558-9288-02E5-CA1F-EC1F82AC4E48}"/>
                </a:ext>
              </a:extLst>
            </p:cNvPr>
            <p:cNvSpPr/>
            <p:nvPr/>
          </p:nvSpPr>
          <p:spPr>
            <a:xfrm>
              <a:off x="7351776" y="293498"/>
              <a:ext cx="1389888" cy="714502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Frame 12">
              <a:extLst>
                <a:ext uri="{FF2B5EF4-FFF2-40B4-BE49-F238E27FC236}">
                  <a16:creationId xmlns:a16="http://schemas.microsoft.com/office/drawing/2014/main" id="{AC3E6E1F-BBF4-4CFD-5335-B4CEB6EC84F6}"/>
                </a:ext>
              </a:extLst>
            </p:cNvPr>
            <p:cNvSpPr/>
            <p:nvPr/>
          </p:nvSpPr>
          <p:spPr>
            <a:xfrm>
              <a:off x="4572002" y="148920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ame 13">
              <a:extLst>
                <a:ext uri="{FF2B5EF4-FFF2-40B4-BE49-F238E27FC236}">
                  <a16:creationId xmlns:a16="http://schemas.microsoft.com/office/drawing/2014/main" id="{89D347B1-FE9E-DD7D-B883-ED84891282C3}"/>
                </a:ext>
              </a:extLst>
            </p:cNvPr>
            <p:cNvSpPr/>
            <p:nvPr/>
          </p:nvSpPr>
          <p:spPr>
            <a:xfrm>
              <a:off x="4572002" y="36271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Frame 14">
              <a:extLst>
                <a:ext uri="{FF2B5EF4-FFF2-40B4-BE49-F238E27FC236}">
                  <a16:creationId xmlns:a16="http://schemas.microsoft.com/office/drawing/2014/main" id="{65C4E6BF-BE03-A61B-1BE3-D579E8B37B4A}"/>
                </a:ext>
              </a:extLst>
            </p:cNvPr>
            <p:cNvSpPr/>
            <p:nvPr/>
          </p:nvSpPr>
          <p:spPr>
            <a:xfrm>
              <a:off x="402336" y="1489202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ame 15">
              <a:extLst>
                <a:ext uri="{FF2B5EF4-FFF2-40B4-BE49-F238E27FC236}">
                  <a16:creationId xmlns:a16="http://schemas.microsoft.com/office/drawing/2014/main" id="{E51915E7-0D3F-6F51-5367-0829A875FC0E}"/>
                </a:ext>
              </a:extLst>
            </p:cNvPr>
            <p:cNvSpPr/>
            <p:nvPr/>
          </p:nvSpPr>
          <p:spPr>
            <a:xfrm>
              <a:off x="7351776" y="2017721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0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669FAE-6BC8-8B10-DA6D-18CE29B17619}"/>
              </a:ext>
            </a:extLst>
          </p:cNvPr>
          <p:cNvGraphicFramePr>
            <a:graphicFrameLocks noGrp="1"/>
          </p:cNvGraphicFramePr>
          <p:nvPr/>
        </p:nvGraphicFramePr>
        <p:xfrm>
          <a:off x="402336" y="293497"/>
          <a:ext cx="8339328" cy="459665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val="1715373639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341440764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123956199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4215067196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240830306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778504904"/>
                    </a:ext>
                  </a:extLst>
                </a:gridCol>
              </a:tblGrid>
              <a:tr h="726395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Illumina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PacBio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Oxford Nanopore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36643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 per base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97413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Read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1720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Read Length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287442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Consensus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170401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Machine Affordability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520377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Throughput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⭐️⭐️⭐️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22436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Modification Detection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763630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4590BF51-A07C-B809-AC27-277C716ECD95}"/>
              </a:ext>
            </a:extLst>
          </p:cNvPr>
          <p:cNvGrpSpPr/>
          <p:nvPr/>
        </p:nvGrpSpPr>
        <p:grpSpPr>
          <a:xfrm>
            <a:off x="402336" y="318770"/>
            <a:ext cx="5559552" cy="2898267"/>
            <a:chOff x="402336" y="318770"/>
            <a:chExt cx="5559552" cy="2898267"/>
          </a:xfrm>
        </p:grpSpPr>
        <p:sp>
          <p:nvSpPr>
            <p:cNvPr id="3" name="Frame 2">
              <a:extLst>
                <a:ext uri="{FF2B5EF4-FFF2-40B4-BE49-F238E27FC236}">
                  <a16:creationId xmlns:a16="http://schemas.microsoft.com/office/drawing/2014/main" id="{13691D6A-D751-42F9-208E-BF985C35280C}"/>
                </a:ext>
              </a:extLst>
            </p:cNvPr>
            <p:cNvSpPr/>
            <p:nvPr/>
          </p:nvSpPr>
          <p:spPr>
            <a:xfrm>
              <a:off x="402336" y="964057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1C349FF7-4ADB-B1C0-AE38-814E7D341E3A}"/>
                </a:ext>
              </a:extLst>
            </p:cNvPr>
            <p:cNvSpPr/>
            <p:nvPr/>
          </p:nvSpPr>
          <p:spPr>
            <a:xfrm>
              <a:off x="402336" y="2571750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5AA04DEC-00EC-0676-2EC7-4EB8713F131F}"/>
                </a:ext>
              </a:extLst>
            </p:cNvPr>
            <p:cNvSpPr/>
            <p:nvPr/>
          </p:nvSpPr>
          <p:spPr>
            <a:xfrm>
              <a:off x="4572000" y="964057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D5E13CA1-DAFE-0F05-4D64-944BD6C343C6}"/>
                </a:ext>
              </a:extLst>
            </p:cNvPr>
            <p:cNvSpPr/>
            <p:nvPr/>
          </p:nvSpPr>
          <p:spPr>
            <a:xfrm>
              <a:off x="4572000" y="2571750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E5033E78-0D15-E546-E8A6-1A8EE0E6D08B}"/>
                </a:ext>
              </a:extLst>
            </p:cNvPr>
            <p:cNvSpPr/>
            <p:nvPr/>
          </p:nvSpPr>
          <p:spPr>
            <a:xfrm>
              <a:off x="4572000" y="318770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D301CA-46AE-DCFB-BC2A-DBA8FCA947DC}"/>
              </a:ext>
            </a:extLst>
          </p:cNvPr>
          <p:cNvSpPr txBox="1"/>
          <p:nvPr/>
        </p:nvSpPr>
        <p:spPr>
          <a:xfrm>
            <a:off x="280838" y="159689"/>
            <a:ext cx="1632883" cy="6463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 w="254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Phage Genome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Sequencing</a:t>
            </a:r>
          </a:p>
        </p:txBody>
      </p:sp>
    </p:spTree>
    <p:extLst>
      <p:ext uri="{BB962C8B-B14F-4D97-AF65-F5344CB8AC3E}">
        <p14:creationId xmlns:p14="http://schemas.microsoft.com/office/powerpoint/2010/main" val="27599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Sanger: Sequencing Begins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Next Gen: The Dark Light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Third Gen: The Read Length Rises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cs typeface="Century Gothic"/>
              </a:rPr>
              <a:t>Assembly </a:t>
            </a:r>
            <a:r>
              <a:rPr lang="en-US" sz="2400" dirty="0">
                <a:solidFill>
                  <a:prstClr val="black"/>
                </a:solidFill>
                <a:cs typeface="Century Gothic"/>
              </a:rPr>
              <a:t>&amp; 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 Nano Note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708623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007182"/>
              </p:ext>
            </p:extLst>
          </p:nvPr>
        </p:nvGraphicFramePr>
        <p:xfrm>
          <a:off x="3684270" y="435050"/>
          <a:ext cx="3048000" cy="2946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Method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Read Length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Sanger</a:t>
                      </a:r>
                      <a:endParaRPr lang="en-US" sz="14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600-1000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454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400-800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/>
                        <a:t>Illumina</a:t>
                      </a:r>
                      <a:endParaRPr lang="en-US" sz="14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75-300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Ion Torrent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~200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13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PacBio/Nanopore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~10,000 bp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0857" y="3485444"/>
            <a:ext cx="5278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entury Gothic"/>
                <a:cs typeface="Century Gothic"/>
              </a:rPr>
              <a:t>But…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Phage Genome: ~5,000 to ~500,000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Bacteria: Several million bp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cs typeface="Century Gothic"/>
              </a:rPr>
              <a:t>Human: 3 billion bp</a:t>
            </a:r>
          </a:p>
        </p:txBody>
      </p:sp>
    </p:spTree>
    <p:extLst>
      <p:ext uri="{BB962C8B-B14F-4D97-AF65-F5344CB8AC3E}">
        <p14:creationId xmlns:p14="http://schemas.microsoft.com/office/powerpoint/2010/main" val="7344149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09182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3829050" y="137160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3074280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4927152" y="150018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522376" y="1628775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392049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2228070" y="1628775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273552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649321" y="1885950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4596630" y="1757363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20" name="Subtitle 2"/>
          <p:cNvSpPr txBox="1">
            <a:spLocks/>
          </p:cNvSpPr>
          <p:nvPr/>
        </p:nvSpPr>
        <p:spPr>
          <a:xfrm>
            <a:off x="3492576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5272770" y="188595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5778840" y="2014538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23" name="Subtitle 2"/>
          <p:cNvSpPr txBox="1">
            <a:spLocks/>
          </p:cNvSpPr>
          <p:nvPr/>
        </p:nvSpPr>
        <p:spPr>
          <a:xfrm>
            <a:off x="2824674" y="200939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9590" y="23224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95776" y="992309"/>
            <a:ext cx="1508862" cy="351859"/>
            <a:chOff x="3684016" y="1359654"/>
            <a:chExt cx="2097024" cy="469145"/>
          </a:xfrm>
        </p:grpSpPr>
        <p:sp>
          <p:nvSpPr>
            <p:cNvPr id="24" name="Left Bracket 23"/>
            <p:cNvSpPr/>
            <p:nvPr/>
          </p:nvSpPr>
          <p:spPr>
            <a:xfrm rot="5400000">
              <a:off x="4677561" y="725321"/>
              <a:ext cx="109933" cy="2097024"/>
            </a:xfrm>
            <a:prstGeom prst="leftBracket">
              <a:avLst>
                <a:gd name="adj" fmla="val 38333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51528" y="135965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 bp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29946" y="2235134"/>
            <a:ext cx="5618205" cy="389230"/>
            <a:chOff x="521208" y="3028950"/>
            <a:chExt cx="8104632" cy="518973"/>
          </a:xfrm>
        </p:grpSpPr>
        <p:sp>
          <p:nvSpPr>
            <p:cNvPr id="29" name="TextBox 28"/>
            <p:cNvSpPr txBox="1"/>
            <p:nvPr/>
          </p:nvSpPr>
          <p:spPr>
            <a:xfrm>
              <a:off x="4351528" y="3147814"/>
              <a:ext cx="77628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66 bp</a:t>
              </a:r>
            </a:p>
          </p:txBody>
        </p:sp>
        <p:sp>
          <p:nvSpPr>
            <p:cNvPr id="30" name="Left Bracket 29"/>
            <p:cNvSpPr/>
            <p:nvPr/>
          </p:nvSpPr>
          <p:spPr>
            <a:xfrm rot="16200000">
              <a:off x="4513199" y="-963041"/>
              <a:ext cx="120650" cy="8104632"/>
            </a:xfrm>
            <a:prstGeom prst="leftBracket">
              <a:avLst>
                <a:gd name="adj" fmla="val 61666"/>
              </a:avLst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31567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000"/>
                            </p:stCondLst>
                            <p:childTnLst>
                              <p:par>
                                <p:cTn id="5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0"/>
                            </p:stCondLst>
                            <p:childTnLst>
                              <p:par>
                                <p:cTn id="5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000"/>
                            </p:stCondLst>
                            <p:childTnLst>
                              <p:par>
                                <p:cTn id="6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000"/>
                            </p:stCondLst>
                            <p:childTnLst>
                              <p:par>
                                <p:cTn id="70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ight Arrow 29"/>
          <p:cNvSpPr/>
          <p:nvPr/>
        </p:nvSpPr>
        <p:spPr>
          <a:xfrm>
            <a:off x="6239316" y="398532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Bent Arrow 27"/>
          <p:cNvSpPr/>
          <p:nvPr/>
        </p:nvSpPr>
        <p:spPr>
          <a:xfrm rot="10800000" flipH="1">
            <a:off x="4945036" y="3709421"/>
            <a:ext cx="265725" cy="398458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981839" y="657335"/>
            <a:ext cx="1059391" cy="1108994"/>
            <a:chOff x="1801243" y="876447"/>
            <a:chExt cx="1412521" cy="1478658"/>
          </a:xfrm>
        </p:grpSpPr>
        <p:pic>
          <p:nvPicPr>
            <p:cNvPr id="24" name="Picture 23" descr="MicroCentTub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35175" y="1307941"/>
              <a:ext cx="1178589" cy="1047164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801243" y="876447"/>
              <a:ext cx="11866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prstClr val="black"/>
                  </a:solidFill>
                  <a:latin typeface="Century Gothic"/>
                  <a:cs typeface="Century Gothic"/>
                </a:rPr>
                <a:t>Jefe DNA</a:t>
              </a:r>
            </a:p>
          </p:txBody>
        </p:sp>
      </p:grpSp>
      <p:pic>
        <p:nvPicPr>
          <p:cNvPr id="6" name="Picture 5" descr="MicroCentTub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287" y="980956"/>
            <a:ext cx="883942" cy="7853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075704" y="2142923"/>
            <a:ext cx="2308922" cy="138527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Bent Arrow 13"/>
          <p:cNvSpPr/>
          <p:nvPr/>
        </p:nvSpPr>
        <p:spPr>
          <a:xfrm rot="16200000" flipH="1" flipV="1">
            <a:off x="4818237" y="1472036"/>
            <a:ext cx="576830" cy="283247"/>
          </a:xfrm>
          <a:prstGeom prst="bentArrow">
            <a:avLst>
              <a:gd name="adj1" fmla="val 17794"/>
              <a:gd name="adj2" fmla="val 20588"/>
              <a:gd name="adj3" fmla="val 26441"/>
              <a:gd name="adj4" fmla="val 43750"/>
            </a:avLst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aseline="-250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9432" y="1047631"/>
            <a:ext cx="923393" cy="7155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Fall semester lab work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3714750" y="1315720"/>
            <a:ext cx="504825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38931" y="3709422"/>
            <a:ext cx="977668" cy="715581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350">
                <a:solidFill>
                  <a:prstClr val="black"/>
                </a:solidFill>
                <a:latin typeface="Calibri"/>
              </a:rPr>
              <a:t>Spring semester annotation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57911" y="1430656"/>
            <a:ext cx="4580729" cy="2748278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86154" y="2557202"/>
            <a:ext cx="275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57175" indent="-257175">
              <a:spcAft>
                <a:spcPts val="900"/>
              </a:spcAft>
            </a:pPr>
            <a:r>
              <a:rPr lang="en-US" b="1" dirty="0">
                <a:solidFill>
                  <a:schemeClr val="bg1"/>
                </a:solidFill>
                <a:latin typeface="Century Gothic"/>
                <a:cs typeface="Century Gothic"/>
              </a:rPr>
              <a:t>What happens in here?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92514" y="3911114"/>
            <a:ext cx="9204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prstClr val="black"/>
                </a:solidFill>
                <a:latin typeface="Century Gothic"/>
                <a:cs typeface="Century Gothic"/>
              </a:rPr>
              <a:t>Jefe.fasta</a:t>
            </a:r>
            <a:endParaRPr lang="en-US" sz="12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F7721F91-5B48-C417-A0ED-D50A42A66A4E}"/>
              </a:ext>
            </a:extLst>
          </p:cNvPr>
          <p:cNvSpPr/>
          <p:nvPr/>
        </p:nvSpPr>
        <p:spPr>
          <a:xfrm>
            <a:off x="7743316" y="3985323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ABEF79-45CF-BF8C-B73B-824DCAF80619}"/>
              </a:ext>
            </a:extLst>
          </p:cNvPr>
          <p:cNvSpPr txBox="1"/>
          <p:nvPr/>
        </p:nvSpPr>
        <p:spPr>
          <a:xfrm>
            <a:off x="8028756" y="3731520"/>
            <a:ext cx="878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328000"/>
                </a:solidFill>
                <a:latin typeface="Century Gothic"/>
                <a:cs typeface="Century Gothic"/>
              </a:rPr>
              <a:t>GenBank</a:t>
            </a:r>
          </a:p>
          <a:p>
            <a:endParaRPr lang="en-US" sz="1200" b="1" dirty="0">
              <a:solidFill>
                <a:srgbClr val="328000"/>
              </a:solidFill>
              <a:latin typeface="Century Gothic"/>
              <a:cs typeface="Century Gothic"/>
            </a:endParaRPr>
          </a:p>
          <a:p>
            <a:r>
              <a:rPr lang="en-US" sz="1200" b="1" dirty="0">
                <a:solidFill>
                  <a:srgbClr val="328000"/>
                </a:solidFill>
                <a:latin typeface="Century Gothic"/>
                <a:cs typeface="Century Gothic"/>
              </a:rPr>
              <a:t>MRA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87E273EA-83DF-428C-F546-AC9FE00B055B}"/>
              </a:ext>
            </a:extLst>
          </p:cNvPr>
          <p:cNvSpPr/>
          <p:nvPr/>
        </p:nvSpPr>
        <p:spPr>
          <a:xfrm>
            <a:off x="2259225" y="1325244"/>
            <a:ext cx="272914" cy="122555"/>
          </a:xfrm>
          <a:prstGeom prst="rightArrow">
            <a:avLst>
              <a:gd name="adj1" fmla="val 34456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33B3FF-8269-950B-F693-FECC771D5473}"/>
              </a:ext>
            </a:extLst>
          </p:cNvPr>
          <p:cNvSpPr txBox="1"/>
          <p:nvPr/>
        </p:nvSpPr>
        <p:spPr>
          <a:xfrm>
            <a:off x="1753656" y="1235142"/>
            <a:ext cx="436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Century Gothic"/>
                <a:cs typeface="Century Gothic"/>
              </a:rPr>
              <a:t>Soil</a:t>
            </a:r>
          </a:p>
        </p:txBody>
      </p:sp>
    </p:spTree>
    <p:extLst>
      <p:ext uri="{BB962C8B-B14F-4D97-AF65-F5344CB8AC3E}">
        <p14:creationId xmlns:p14="http://schemas.microsoft.com/office/powerpoint/2010/main" val="369557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5974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40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17045088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G4 midd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61" y="822960"/>
            <a:ext cx="6817874" cy="307751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35726" y="4128732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Consed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05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99492" y="298815"/>
            <a:ext cx="644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9493" y="851697"/>
            <a:ext cx="6814993" cy="10304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solidFill>
                  <a:srgbClr val="262626"/>
                </a:solidFill>
                <a:cs typeface="Century Gothic"/>
              </a:rPr>
              <a:t>Using programs to find overlapping alignments in sequencing reads and build </a:t>
            </a:r>
            <a:r>
              <a:rPr lang="en-US" sz="2000" dirty="0" err="1">
                <a:solidFill>
                  <a:srgbClr val="262626"/>
                </a:solidFill>
                <a:cs typeface="Century Gothic"/>
              </a:rPr>
              <a:t>contigs</a:t>
            </a:r>
            <a:r>
              <a:rPr lang="en-US" sz="2000" dirty="0">
                <a:solidFill>
                  <a:srgbClr val="262626"/>
                </a:solidFill>
                <a:cs typeface="Century Gothic"/>
              </a:rPr>
              <a:t>.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99492" y="1676465"/>
            <a:ext cx="6814993" cy="14830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Century Gothic"/>
              </a:rPr>
              <a:t>The quality of an assembly depends on: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1BDA662-EAF0-B08F-DE57-A26E99EB09F1}"/>
              </a:ext>
            </a:extLst>
          </p:cNvPr>
          <p:cNvSpPr/>
          <p:nvPr/>
        </p:nvSpPr>
        <p:spPr>
          <a:xfrm>
            <a:off x="2517421" y="4108804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Assembly Program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CAA0484-71E8-1A23-82BB-41950009D484}"/>
              </a:ext>
            </a:extLst>
          </p:cNvPr>
          <p:cNvSpPr/>
          <p:nvPr/>
        </p:nvSpPr>
        <p:spPr>
          <a:xfrm>
            <a:off x="5359697" y="2283961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Length of reads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3919E0-522A-EC0B-7343-574E70BAA18F}"/>
              </a:ext>
            </a:extLst>
          </p:cNvPr>
          <p:cNvSpPr/>
          <p:nvPr/>
        </p:nvSpPr>
        <p:spPr>
          <a:xfrm>
            <a:off x="6561963" y="3158262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Quality of reads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EB1D30A-EE01-06CB-EDCF-B059EF912771}"/>
              </a:ext>
            </a:extLst>
          </p:cNvPr>
          <p:cNvSpPr/>
          <p:nvPr/>
        </p:nvSpPr>
        <p:spPr>
          <a:xfrm>
            <a:off x="2477328" y="2321244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Number of reads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902479C5-E78D-6C78-EA30-346027DACA84}"/>
              </a:ext>
            </a:extLst>
          </p:cNvPr>
          <p:cNvSpPr/>
          <p:nvPr/>
        </p:nvSpPr>
        <p:spPr>
          <a:xfrm>
            <a:off x="5359697" y="4075522"/>
            <a:ext cx="2940755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Sequencing technology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F8E2CCB-2719-6A28-D2A5-EC893C1E3169}"/>
              </a:ext>
            </a:extLst>
          </p:cNvPr>
          <p:cNvSpPr/>
          <p:nvPr/>
        </p:nvSpPr>
        <p:spPr>
          <a:xfrm>
            <a:off x="1876194" y="3175746"/>
            <a:ext cx="2404533" cy="679085"/>
          </a:xfrm>
          <a:prstGeom prst="roundRect">
            <a:avLst>
              <a:gd name="adj" fmla="val 38278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accent3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Genome complexity</a:t>
            </a:r>
          </a:p>
        </p:txBody>
      </p:sp>
    </p:spTree>
    <p:extLst>
      <p:ext uri="{BB962C8B-B14F-4D97-AF65-F5344CB8AC3E}">
        <p14:creationId xmlns:p14="http://schemas.microsoft.com/office/powerpoint/2010/main" val="394555032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Sanger: Sequencing Begins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Next Gen: The Dark Light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Third Gen: The Read Length Rises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 &amp; </a:t>
            </a:r>
            <a:r>
              <a:rPr lang="en-US" sz="2400" b="1" dirty="0">
                <a:solidFill>
                  <a:prstClr val="black"/>
                </a:solidFill>
                <a:cs typeface="Century Gothic"/>
              </a:rPr>
              <a:t>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 Nano Note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768254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97353" y="801405"/>
            <a:ext cx="5811623" cy="236394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“On </a:t>
            </a:r>
            <a:r>
              <a:rPr lang="en-US" b="1" dirty="0">
                <a:latin typeface="Century Gothic"/>
                <a:cs typeface="Century Gothic"/>
              </a:rPr>
              <a:t>June 26, 2000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announced the production of a </a:t>
            </a:r>
            <a:r>
              <a:rPr lang="en-US" b="1" dirty="0">
                <a:latin typeface="Century Gothic"/>
                <a:cs typeface="Century Gothic"/>
              </a:rPr>
              <a:t>rough draft</a:t>
            </a:r>
            <a:r>
              <a:rPr lang="en-US" dirty="0"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of the human genome sequence. In </a:t>
            </a:r>
            <a:r>
              <a:rPr lang="en-US" b="1" dirty="0">
                <a:latin typeface="Century Gothic"/>
                <a:cs typeface="Century Gothic"/>
              </a:rPr>
              <a:t>April, 2003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International Human Genome Sequencing Consortium is announcing an </a:t>
            </a:r>
            <a:r>
              <a:rPr lang="en-US" b="1" dirty="0">
                <a:latin typeface="Century Gothic"/>
                <a:cs typeface="Century Gothic"/>
              </a:rPr>
              <a:t>essentially </a:t>
            </a:r>
            <a:r>
              <a:rPr lang="en-US" b="1" i="1" dirty="0">
                <a:latin typeface="Century Gothic"/>
                <a:cs typeface="Century Gothic"/>
              </a:rPr>
              <a:t>finished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version of the human genome sequence.”			—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genome.gov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97353" y="204088"/>
            <a:ext cx="569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15641" y="3518697"/>
            <a:ext cx="581162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June 2000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  <a:sym typeface="Wingdings"/>
              </a:rPr>
              <a:t> April 2003?</a:t>
            </a:r>
          </a:p>
          <a:p>
            <a:endParaRPr lang="en-US" sz="135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441" y="3509553"/>
            <a:ext cx="5217263" cy="35988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Finishing.</a:t>
            </a:r>
            <a:endParaRPr lang="en-US" sz="1350" b="1" dirty="0">
              <a:solidFill>
                <a:srgbClr val="000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11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600857" y="737397"/>
            <a:ext cx="5217263" cy="350694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“The difference between the draft and finished versions is defined by </a:t>
            </a:r>
            <a:r>
              <a:rPr lang="en-US" b="1" dirty="0">
                <a:latin typeface="Century Gothic"/>
                <a:cs typeface="Century Gothic"/>
              </a:rPr>
              <a:t>coverage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,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number of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the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error rate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. The draft [had] an error rate of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pairs, [and] more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150,000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only 28 percent of the genome had reached the finished standard. In the April 2003 version, there are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400 gaps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and 99 percent of the genome is finished with an accuracy rate of less than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1 in 10,000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base pairs.”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00857" y="204088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Special use of the word “finish”</a:t>
            </a:r>
          </a:p>
        </p:txBody>
      </p:sp>
      <p:sp>
        <p:nvSpPr>
          <p:cNvPr id="2" name="Rectangular Callout 1"/>
          <p:cNvSpPr/>
          <p:nvPr/>
        </p:nvSpPr>
        <p:spPr>
          <a:xfrm>
            <a:off x="3101340" y="2011680"/>
            <a:ext cx="1988820" cy="1028700"/>
          </a:xfrm>
          <a:prstGeom prst="wedgeRectCallout">
            <a:avLst>
              <a:gd name="adj1" fmla="val 79167"/>
              <a:gd name="adj2" fmla="val -4695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1 in 1000 error rate times 3 billion bases equals 3 million errors!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0857" y="4181637"/>
            <a:ext cx="5217263" cy="8551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Our goal for phages: </a:t>
            </a:r>
            <a:r>
              <a:rPr lang="en-US" b="1" dirty="0">
                <a:solidFill>
                  <a:srgbClr val="000000"/>
                </a:solidFill>
                <a:latin typeface="Century Gothic"/>
                <a:cs typeface="Century Gothic"/>
              </a:rPr>
              <a:t>0 gaps, 0 errors</a:t>
            </a:r>
          </a:p>
        </p:txBody>
      </p:sp>
    </p:spTree>
    <p:extLst>
      <p:ext uri="{BB962C8B-B14F-4D97-AF65-F5344CB8AC3E}">
        <p14:creationId xmlns:p14="http://schemas.microsoft.com/office/powerpoint/2010/main" val="286107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600857" y="204088"/>
            <a:ext cx="510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Areas Requiring Finishing Work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857" y="737397"/>
            <a:ext cx="5217263" cy="2363944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Multiple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contigs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 (could indicate missing portions of the genome)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consensus quality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Discrepant positions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Low coverage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Genome ends</a:t>
            </a:r>
          </a:p>
          <a:p>
            <a:pPr marL="214313" indent="-214313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cs typeface="Century Gothic"/>
              </a:rPr>
              <a:t>Multiple phages per sample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2802141-8496-58B0-6D2D-4A7AC4CD00F3}"/>
              </a:ext>
            </a:extLst>
          </p:cNvPr>
          <p:cNvSpPr/>
          <p:nvPr/>
        </p:nvSpPr>
        <p:spPr>
          <a:xfrm>
            <a:off x="2269781" y="3173057"/>
            <a:ext cx="6347011" cy="1017484"/>
          </a:xfrm>
          <a:prstGeom prst="roundRect">
            <a:avLst>
              <a:gd name="adj" fmla="val 25943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Draft Assembly</a:t>
            </a:r>
            <a:r>
              <a:rPr lang="en-US" sz="2800" b="1" dirty="0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lang="en-US" sz="2800" b="1" dirty="0">
                <a:solidFill>
                  <a:srgbClr val="262626"/>
                </a:solidFill>
                <a:latin typeface="Century Gothic"/>
                <a:cs typeface="Century Gothic"/>
                <a:sym typeface="Wingdings" pitchFamily="2" charset="2"/>
              </a:rPr>
              <a:t> </a:t>
            </a:r>
            <a:r>
              <a:rPr lang="en-US" sz="2800" b="1" dirty="0">
                <a:solidFill>
                  <a:srgbClr val="328000"/>
                </a:solidFill>
                <a:latin typeface="Century Gothic"/>
                <a:cs typeface="Century Gothic"/>
                <a:sym typeface="Wingdings" pitchFamily="2" charset="2"/>
              </a:rPr>
              <a:t>Final Sequence</a:t>
            </a:r>
            <a:endParaRPr lang="en-US" sz="2800" b="1" dirty="0">
              <a:solidFill>
                <a:srgbClr val="328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91571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783580" y="3021336"/>
            <a:ext cx="365484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  <a:p>
            <a:pPr algn="ctr"/>
            <a:r>
              <a:rPr lang="en-US" sz="1350" b="1" dirty="0"/>
              <a:t>Average coverage: </a:t>
            </a:r>
            <a:r>
              <a:rPr lang="en-US" sz="1350" dirty="0"/>
              <a:t>Total bases / consensus length</a:t>
            </a:r>
            <a:endParaRPr lang="en-US" sz="135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2681022" y="3849959"/>
            <a:ext cx="385996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13 reads * 17 bases per read = </a:t>
            </a:r>
            <a:r>
              <a:rPr lang="en-US" sz="1350" b="1" dirty="0"/>
              <a:t>221 bases</a:t>
            </a:r>
          </a:p>
          <a:p>
            <a:pPr algn="ctr"/>
            <a:r>
              <a:rPr lang="en-US" sz="1350" dirty="0"/>
              <a:t>221 bases / 66 base consensus = </a:t>
            </a:r>
            <a:r>
              <a:rPr lang="en-US" sz="1350" b="1" dirty="0"/>
              <a:t>3.35-fold coverage </a:t>
            </a:r>
          </a:p>
        </p:txBody>
      </p:sp>
    </p:spTree>
    <p:extLst>
      <p:ext uri="{BB962C8B-B14F-4D97-AF65-F5344CB8AC3E}">
        <p14:creationId xmlns:p14="http://schemas.microsoft.com/office/powerpoint/2010/main" val="397332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982128" y="138385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79053" y="2354581"/>
            <a:ext cx="11529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6x coverage</a:t>
            </a:r>
          </a:p>
          <a:p>
            <a:pPr algn="ctr"/>
            <a:r>
              <a:rPr lang="en-US" sz="1350" dirty="0"/>
              <a:t>100%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407826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Sequence*</a:t>
            </a:r>
          </a:p>
        </p:txBody>
      </p:sp>
    </p:spTree>
    <p:extLst>
      <p:ext uri="{BB962C8B-B14F-4D97-AF65-F5344CB8AC3E}">
        <p14:creationId xmlns:p14="http://schemas.microsoft.com/office/powerpoint/2010/main" val="8303339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8143" y="1383602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59922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5x coverage</a:t>
            </a:r>
          </a:p>
          <a:p>
            <a:pPr algn="ctr"/>
            <a:r>
              <a:rPr lang="en-US" sz="1350" dirty="0"/>
              <a:t>80% identity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11152567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2214770" y="1347026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2269" y="2354581"/>
            <a:ext cx="106478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2x coverage</a:t>
            </a:r>
          </a:p>
          <a:p>
            <a:pPr algn="ctr"/>
            <a:r>
              <a:rPr lang="en-US" sz="1350" dirty="0"/>
              <a:t>50% identity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305017868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9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15" name="Subtitle 2"/>
          <p:cNvSpPr txBox="1">
            <a:spLocks/>
          </p:cNvSpPr>
          <p:nvPr/>
        </p:nvSpPr>
        <p:spPr>
          <a:xfrm>
            <a:off x="2217420" y="1289150"/>
            <a:ext cx="5554980" cy="971550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endParaRPr lang="en-US" sz="1350" dirty="0">
              <a:solidFill>
                <a:srgbClr val="0000FF"/>
              </a:solidFill>
              <a:latin typeface="Gill Sans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533907" y="308024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Assembly</a:t>
            </a:r>
          </a:p>
        </p:txBody>
      </p:sp>
      <p:sp>
        <p:nvSpPr>
          <p:cNvPr id="4" name="Rectangle 3"/>
          <p:cNvSpPr/>
          <p:nvPr/>
        </p:nvSpPr>
        <p:spPr>
          <a:xfrm>
            <a:off x="6934955" y="1364665"/>
            <a:ext cx="131064" cy="942975"/>
          </a:xfrm>
          <a:prstGeom prst="rect">
            <a:avLst/>
          </a:prstGeom>
          <a:solidFill>
            <a:srgbClr val="00FD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Subtitle 2"/>
          <p:cNvSpPr txBox="1">
            <a:spLocks/>
          </p:cNvSpPr>
          <p:nvPr/>
        </p:nvSpPr>
        <p:spPr>
          <a:xfrm>
            <a:off x="1451610" y="1049120"/>
            <a:ext cx="621792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20C01B"/>
                </a:solidFill>
                <a:latin typeface="Courier"/>
              </a:rPr>
              <a:t>TAATGCGACCTCGATGCCGGCGAAGCATTGTTCCCACAGACCGTGTTTTCCGACCGAAATGGCTCC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851" y="838262"/>
            <a:ext cx="889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Consensus: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496043" y="2354580"/>
            <a:ext cx="1020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1x coverage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83446" y="3021335"/>
            <a:ext cx="34551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b="1" dirty="0"/>
              <a:t>Coverage</a:t>
            </a:r>
            <a:r>
              <a:rPr lang="en-US" sz="1350" dirty="0"/>
              <a:t>: # of reads underlying the consensus</a:t>
            </a:r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39576" y="144573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ATTGTTCCCACAGACCG</a:t>
            </a:r>
          </a:p>
        </p:txBody>
      </p:sp>
      <p:sp>
        <p:nvSpPr>
          <p:cNvPr id="26" name="Subtitle 2"/>
          <p:cNvSpPr txBox="1">
            <a:spLocks/>
          </p:cNvSpPr>
          <p:nvPr/>
        </p:nvSpPr>
        <p:spPr>
          <a:xfrm>
            <a:off x="2884806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CGGCGAAGCATTGTTCC</a:t>
            </a:r>
          </a:p>
        </p:txBody>
      </p:sp>
      <p:sp>
        <p:nvSpPr>
          <p:cNvPr id="29" name="Subtitle 2"/>
          <p:cNvSpPr txBox="1">
            <a:spLocks/>
          </p:cNvSpPr>
          <p:nvPr/>
        </p:nvSpPr>
        <p:spPr>
          <a:xfrm>
            <a:off x="4737678" y="157432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ACCGTGTTTTCCGACCG</a:t>
            </a:r>
          </a:p>
        </p:txBody>
      </p:sp>
      <p:sp>
        <p:nvSpPr>
          <p:cNvPr id="30" name="Subtitle 2"/>
          <p:cNvSpPr txBox="1">
            <a:spLocks/>
          </p:cNvSpPr>
          <p:nvPr/>
        </p:nvSpPr>
        <p:spPr>
          <a:xfrm>
            <a:off x="5332902" y="1702911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TTTCCGACCGAAATGGC</a:t>
            </a:r>
          </a:p>
        </p:txBody>
      </p:sp>
      <p:sp>
        <p:nvSpPr>
          <p:cNvPr id="31" name="Subtitle 2"/>
          <p:cNvSpPr txBox="1">
            <a:spLocks/>
          </p:cNvSpPr>
          <p:nvPr/>
        </p:nvSpPr>
        <p:spPr>
          <a:xfrm>
            <a:off x="373101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TTGTTCCCACAGACCGTG</a:t>
            </a:r>
          </a:p>
        </p:txBody>
      </p:sp>
      <p:sp>
        <p:nvSpPr>
          <p:cNvPr id="32" name="Subtitle 2"/>
          <p:cNvSpPr txBox="1">
            <a:spLocks/>
          </p:cNvSpPr>
          <p:nvPr/>
        </p:nvSpPr>
        <p:spPr>
          <a:xfrm>
            <a:off x="2038596" y="1702911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G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CTCGATGCCGGCGAAG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54604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ATGCCGGCGAAGCATTGT</a:t>
            </a:r>
          </a:p>
        </p:txBody>
      </p:sp>
      <p:sp>
        <p:nvSpPr>
          <p:cNvPr id="34" name="Subtitle 2"/>
          <p:cNvSpPr txBox="1">
            <a:spLocks/>
          </p:cNvSpPr>
          <p:nvPr/>
        </p:nvSpPr>
        <p:spPr>
          <a:xfrm>
            <a:off x="1459847" y="1960086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TAATGCGACCTCGATGCC</a:t>
            </a:r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4407156" y="1831499"/>
            <a:ext cx="1833372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ACAGACCGTGTTT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</a:t>
            </a:r>
          </a:p>
        </p:txBody>
      </p:sp>
      <p:sp>
        <p:nvSpPr>
          <p:cNvPr id="36" name="Subtitle 2"/>
          <p:cNvSpPr txBox="1">
            <a:spLocks/>
          </p:cNvSpPr>
          <p:nvPr/>
        </p:nvSpPr>
        <p:spPr>
          <a:xfrm>
            <a:off x="3303102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AAGCATTGTTCCCACAG</a:t>
            </a:r>
          </a:p>
        </p:txBody>
      </p:sp>
      <p:sp>
        <p:nvSpPr>
          <p:cNvPr id="37" name="Subtitle 2"/>
          <p:cNvSpPr txBox="1">
            <a:spLocks/>
          </p:cNvSpPr>
          <p:nvPr/>
        </p:nvSpPr>
        <p:spPr>
          <a:xfrm>
            <a:off x="5083296" y="1960086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TGTTTTCCGACCGAAAT</a:t>
            </a:r>
          </a:p>
        </p:txBody>
      </p:sp>
      <p:sp>
        <p:nvSpPr>
          <p:cNvPr id="38" name="Subtitle 2"/>
          <p:cNvSpPr txBox="1">
            <a:spLocks/>
          </p:cNvSpPr>
          <p:nvPr/>
        </p:nvSpPr>
        <p:spPr>
          <a:xfrm>
            <a:off x="5589366" y="2088674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CCGACCGAAATGGCTCC</a:t>
            </a:r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2635200" y="2083530"/>
            <a:ext cx="1725930" cy="257175"/>
          </a:xfrm>
          <a:prstGeom prst="rect">
            <a:avLst/>
          </a:prstGeom>
        </p:spPr>
        <p:txBody>
          <a:bodyPr tIns="0">
            <a:normAutofit fontScale="92500"/>
          </a:bodyPr>
          <a:lstStyle/>
          <a:p>
            <a:pPr marL="20574" defTabSz="685800">
              <a:spcBef>
                <a:spcPts val="450"/>
              </a:spcBef>
              <a:buClr>
                <a:srgbClr val="3891A7"/>
              </a:buClr>
              <a:buSzPct val="80000"/>
              <a:defRPr/>
            </a:pP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TGCCGGCGAAGC</a:t>
            </a:r>
            <a:r>
              <a:rPr lang="en-US" sz="1200" cap="all" dirty="0">
                <a:solidFill>
                  <a:srgbClr val="FF0000"/>
                </a:solidFill>
                <a:latin typeface="Courier"/>
              </a:rPr>
              <a:t>C</a:t>
            </a:r>
            <a:r>
              <a:rPr lang="en-US" sz="1200" cap="all" dirty="0">
                <a:solidFill>
                  <a:srgbClr val="0000FF"/>
                </a:solidFill>
                <a:latin typeface="Courier"/>
              </a:rPr>
              <a:t>TTGT</a:t>
            </a:r>
          </a:p>
        </p:txBody>
      </p:sp>
    </p:spTree>
    <p:extLst>
      <p:ext uri="{BB962C8B-B14F-4D97-AF65-F5344CB8AC3E}">
        <p14:creationId xmlns:p14="http://schemas.microsoft.com/office/powerpoint/2010/main" val="249545065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06497" y="326247"/>
            <a:ext cx="5109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Finishing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6497" y="2571750"/>
            <a:ext cx="6479135" cy="1739104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Using a combination of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programs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and occasional wet-bench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experiments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 to close gaps, resolve weak areas, and ensure a </a:t>
            </a:r>
            <a:r>
              <a:rPr lang="en-US" b="1" dirty="0">
                <a:solidFill>
                  <a:srgbClr val="262626"/>
                </a:solidFill>
                <a:latin typeface="Century Gothic"/>
                <a:cs typeface="Century Gothic"/>
              </a:rPr>
              <a:t>high-quality extremely-low-error final genome </a:t>
            </a:r>
            <a:r>
              <a:rPr lang="en-US" dirty="0">
                <a:solidFill>
                  <a:srgbClr val="262626"/>
                </a:solidFill>
                <a:latin typeface="Century Gothic"/>
                <a:cs typeface="Century Gothic"/>
              </a:rPr>
              <a:t>sequence that is properly cut, oriented, and ready to annotate</a:t>
            </a:r>
            <a:r>
              <a:rPr lang="en-US" sz="135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.</a:t>
            </a:r>
            <a:endParaRPr lang="en-US" dirty="0">
              <a:solidFill>
                <a:srgbClr val="262626"/>
              </a:solidFill>
              <a:latin typeface="Century Gothic"/>
              <a:cs typeface="Century Gothic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2E3AFE9-378F-0CB8-4035-16A86F1620A1}"/>
              </a:ext>
            </a:extLst>
          </p:cNvPr>
          <p:cNvSpPr/>
          <p:nvPr/>
        </p:nvSpPr>
        <p:spPr>
          <a:xfrm>
            <a:off x="2072558" y="1171089"/>
            <a:ext cx="6347011" cy="1017484"/>
          </a:xfrm>
          <a:prstGeom prst="roundRect">
            <a:avLst>
              <a:gd name="adj" fmla="val 25943"/>
            </a:avLst>
          </a:prstGeom>
          <a:solidFill>
            <a:schemeClr val="bg1">
              <a:lumMod val="8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Century Gothic"/>
                <a:cs typeface="Century Gothic"/>
              </a:rPr>
              <a:t>Draft Assembly</a:t>
            </a:r>
            <a:r>
              <a:rPr lang="en-US" sz="2800" b="1" dirty="0">
                <a:solidFill>
                  <a:srgbClr val="262626"/>
                </a:solidFill>
                <a:latin typeface="Century Gothic"/>
                <a:cs typeface="Century Gothic"/>
              </a:rPr>
              <a:t> </a:t>
            </a:r>
            <a:r>
              <a:rPr lang="en-US" sz="2800" b="1" dirty="0">
                <a:solidFill>
                  <a:srgbClr val="262626"/>
                </a:solidFill>
                <a:latin typeface="Century Gothic"/>
                <a:cs typeface="Century Gothic"/>
                <a:sym typeface="Wingdings" pitchFamily="2" charset="2"/>
              </a:rPr>
              <a:t> </a:t>
            </a:r>
            <a:r>
              <a:rPr lang="en-US" sz="2800" b="1" dirty="0">
                <a:solidFill>
                  <a:srgbClr val="328000"/>
                </a:solidFill>
                <a:latin typeface="Century Gothic"/>
                <a:cs typeface="Century Gothic"/>
                <a:sym typeface="Wingdings" pitchFamily="2" charset="2"/>
              </a:rPr>
              <a:t>Final Sequence</a:t>
            </a:r>
            <a:endParaRPr lang="en-US" sz="2800" b="1" dirty="0">
              <a:solidFill>
                <a:srgbClr val="328000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552758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957479" y="274692"/>
            <a:ext cx="5109380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Why we finish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Confidence during annotation</a:t>
            </a: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Quality sequence in </a:t>
            </a:r>
            <a:r>
              <a:rPr lang="en-US" dirty="0" err="1">
                <a:solidFill>
                  <a:prstClr val="black"/>
                </a:solidFill>
                <a:latin typeface="Century Gothic"/>
                <a:cs typeface="Century Gothic"/>
              </a:rPr>
              <a:t>GenBank</a:t>
            </a:r>
            <a:endParaRPr lang="en-US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685800" lvl="1" indent="-342900">
              <a:spcAft>
                <a:spcPts val="600"/>
              </a:spcAft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entury Gothic"/>
                <a:cs typeface="Century Gothic"/>
              </a:rPr>
              <a:t>Relatively easy for phages</a:t>
            </a:r>
          </a:p>
          <a:p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If Not…</a:t>
            </a:r>
          </a:p>
          <a:p>
            <a:pPr marL="685800" lvl="1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372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uiExpand="1" build="p" bldLvl="2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59" y="0"/>
            <a:ext cx="77986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3-08-22 at 7.40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0"/>
            <a:ext cx="6623018" cy="5143500"/>
          </a:xfrm>
          <a:prstGeom prst="rect">
            <a:avLst/>
          </a:prstGeom>
        </p:spPr>
      </p:pic>
      <p:pic>
        <p:nvPicPr>
          <p:cNvPr id="3" name="Picture 2" descr="Screen Shot 2013-08-22 at 7.41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0" y="411480"/>
            <a:ext cx="5305425" cy="3886200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3-08-22 at 7.41.2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060" y="1318260"/>
            <a:ext cx="5324475" cy="3400425"/>
          </a:xfrm>
          <a:prstGeom prst="rect">
            <a:avLst/>
          </a:prstGeom>
          <a:effectLst>
            <a:outerShdw blurRad="50800" dist="114300" dir="135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9062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3-08-22 at 7.54.4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8120"/>
            <a:ext cx="6807361" cy="5143500"/>
          </a:xfrm>
          <a:prstGeom prst="rect">
            <a:avLst/>
          </a:prstGeom>
        </p:spPr>
      </p:pic>
      <p:pic>
        <p:nvPicPr>
          <p:cNvPr id="2" name="Picture 1" descr="Screen Shot 2013-08-22 at 7.54.11 AM.png"/>
          <p:cNvPicPr>
            <a:picLocks noChangeAspect="1"/>
          </p:cNvPicPr>
          <p:nvPr/>
        </p:nvPicPr>
        <p:blipFill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586" y="0"/>
            <a:ext cx="68167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11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1A28195-2FD7-CE4A-8A18-2FBA785C5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7" y="2161548"/>
            <a:ext cx="8501974" cy="282719"/>
          </a:xfrm>
          <a:prstGeom prst="rect">
            <a:avLst/>
          </a:prstGeom>
        </p:spPr>
      </p:pic>
      <p:pic>
        <p:nvPicPr>
          <p:cNvPr id="10" name="Picture 9" descr="Screen Shot 2013-08-20 at 7.32.22 AM.png">
            <a:extLst>
              <a:ext uri="{FF2B5EF4-FFF2-40B4-BE49-F238E27FC236}">
                <a16:creationId xmlns:a16="http://schemas.microsoft.com/office/drawing/2014/main" id="{9C7F1BA7-625A-1542-8C11-F80FB59514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9"/>
          <a:stretch/>
        </p:blipFill>
        <p:spPr>
          <a:xfrm>
            <a:off x="228602" y="2445360"/>
            <a:ext cx="8979408" cy="1124712"/>
          </a:xfrm>
          <a:prstGeom prst="rect">
            <a:avLst/>
          </a:prstGeom>
        </p:spPr>
      </p:pic>
      <p:pic>
        <p:nvPicPr>
          <p:cNvPr id="6" name="Picture 5" descr="Screen Shot 2013-08-20 at 7.32.22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2"/>
          <a:stretch/>
        </p:blipFill>
        <p:spPr>
          <a:xfrm>
            <a:off x="219457" y="621792"/>
            <a:ext cx="8979408" cy="153847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459736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788920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5" y="2160264"/>
            <a:ext cx="9144000" cy="11155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9145" y="3044415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F17F95-DAB9-F440-A050-F53784F8BF30}"/>
              </a:ext>
            </a:extLst>
          </p:cNvPr>
          <p:cNvSpPr/>
          <p:nvPr/>
        </p:nvSpPr>
        <p:spPr>
          <a:xfrm>
            <a:off x="0" y="1837229"/>
            <a:ext cx="9189720" cy="1903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55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8" grpId="0" animBg="1"/>
      <p:bldP spid="11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82DCEAB-4194-64D3-08A4-6297C9432B04}"/>
              </a:ext>
            </a:extLst>
          </p:cNvPr>
          <p:cNvSpPr/>
          <p:nvPr/>
        </p:nvSpPr>
        <p:spPr>
          <a:xfrm>
            <a:off x="1947053" y="286870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DNA QC (Qubit)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6834CE4-0EEC-406F-21C2-F22736B3DD08}"/>
              </a:ext>
            </a:extLst>
          </p:cNvPr>
          <p:cNvSpPr/>
          <p:nvPr/>
        </p:nvSpPr>
        <p:spPr>
          <a:xfrm>
            <a:off x="2780771" y="1192305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Library Prep*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69EA5FA-A658-EC6A-3028-BB7D90C7F238}"/>
              </a:ext>
            </a:extLst>
          </p:cNvPr>
          <p:cNvSpPr/>
          <p:nvPr/>
        </p:nvSpPr>
        <p:spPr>
          <a:xfrm>
            <a:off x="3533806" y="2097740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20000"/>
              <a:lumOff val="8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Sequencing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76CAE97-480A-5FB7-3CE8-8AD0421A0A2E}"/>
              </a:ext>
            </a:extLst>
          </p:cNvPr>
          <p:cNvSpPr/>
          <p:nvPr/>
        </p:nvSpPr>
        <p:spPr>
          <a:xfrm>
            <a:off x="4367523" y="3003175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40000"/>
              <a:lumOff val="6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Assembly**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3749CE0-5A69-7862-DC14-838278DE1C6C}"/>
              </a:ext>
            </a:extLst>
          </p:cNvPr>
          <p:cNvSpPr/>
          <p:nvPr/>
        </p:nvSpPr>
        <p:spPr>
          <a:xfrm>
            <a:off x="5290889" y="3908610"/>
            <a:ext cx="2750454" cy="754220"/>
          </a:xfrm>
          <a:prstGeom prst="roundRect">
            <a:avLst>
              <a:gd name="adj" fmla="val 25943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/>
                <a:cs typeface="Century Gothic"/>
                <a:sym typeface="Wingdings" pitchFamily="2" charset="2"/>
              </a:rPr>
              <a:t>Finishing***</a:t>
            </a:r>
            <a:endParaRPr lang="en-US" sz="2400" b="1" dirty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sp>
        <p:nvSpPr>
          <p:cNvPr id="8" name="Bent-Up Arrow 7">
            <a:extLst>
              <a:ext uri="{FF2B5EF4-FFF2-40B4-BE49-F238E27FC236}">
                <a16:creationId xmlns:a16="http://schemas.microsoft.com/office/drawing/2014/main" id="{3B21E186-1744-DE6D-A86F-85CBE0D51CA7}"/>
              </a:ext>
            </a:extLst>
          </p:cNvPr>
          <p:cNvSpPr/>
          <p:nvPr/>
        </p:nvSpPr>
        <p:spPr>
          <a:xfrm rot="5400000">
            <a:off x="3812566" y="3034553"/>
            <a:ext cx="528920" cy="430306"/>
          </a:xfrm>
          <a:prstGeom prst="bentUpArrow">
            <a:avLst>
              <a:gd name="adj1" fmla="val 18213"/>
              <a:gd name="adj2" fmla="val 25000"/>
              <a:gd name="adj3" fmla="val 25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A64188ED-33B5-7836-E7BE-1DAEAEBE5B72}"/>
              </a:ext>
            </a:extLst>
          </p:cNvPr>
          <p:cNvSpPr/>
          <p:nvPr/>
        </p:nvSpPr>
        <p:spPr>
          <a:xfrm rot="5400000">
            <a:off x="2964543" y="2116265"/>
            <a:ext cx="528920" cy="430306"/>
          </a:xfrm>
          <a:prstGeom prst="bentUpArrow">
            <a:avLst>
              <a:gd name="adj1" fmla="val 18213"/>
              <a:gd name="adj2" fmla="val 25000"/>
              <a:gd name="adj3" fmla="val 25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Bent-Up Arrow 9">
            <a:extLst>
              <a:ext uri="{FF2B5EF4-FFF2-40B4-BE49-F238E27FC236}">
                <a16:creationId xmlns:a16="http://schemas.microsoft.com/office/drawing/2014/main" id="{CA4B635E-CB16-4797-43F9-3013C21343C6}"/>
              </a:ext>
            </a:extLst>
          </p:cNvPr>
          <p:cNvSpPr/>
          <p:nvPr/>
        </p:nvSpPr>
        <p:spPr>
          <a:xfrm rot="5400000">
            <a:off x="2200834" y="1214722"/>
            <a:ext cx="528920" cy="430306"/>
          </a:xfrm>
          <a:prstGeom prst="bentUpArrow">
            <a:avLst>
              <a:gd name="adj1" fmla="val 18213"/>
              <a:gd name="adj2" fmla="val 25000"/>
              <a:gd name="adj3" fmla="val 25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>
            <a:extLst>
              <a:ext uri="{FF2B5EF4-FFF2-40B4-BE49-F238E27FC236}">
                <a16:creationId xmlns:a16="http://schemas.microsoft.com/office/drawing/2014/main" id="{42A7A956-36E4-842E-5210-9E0050599F2F}"/>
              </a:ext>
            </a:extLst>
          </p:cNvPr>
          <p:cNvSpPr/>
          <p:nvPr/>
        </p:nvSpPr>
        <p:spPr>
          <a:xfrm rot="5400000">
            <a:off x="4709037" y="3957917"/>
            <a:ext cx="528920" cy="430306"/>
          </a:xfrm>
          <a:prstGeom prst="bentUpArrow">
            <a:avLst>
              <a:gd name="adj1" fmla="val 18213"/>
              <a:gd name="adj2" fmla="val 25000"/>
              <a:gd name="adj3" fmla="val 25000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B55F84-A58F-9D1D-49BF-9EFFCC47A140}"/>
              </a:ext>
            </a:extLst>
          </p:cNvPr>
          <p:cNvSpPr txBox="1"/>
          <p:nvPr/>
        </p:nvSpPr>
        <p:spPr>
          <a:xfrm>
            <a:off x="1911195" y="3897408"/>
            <a:ext cx="21457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*** Must be done or</a:t>
            </a:r>
          </a:p>
          <a:p>
            <a:r>
              <a:rPr lang="en-US" dirty="0"/>
              <a:t>checked by Pitt to</a:t>
            </a:r>
          </a:p>
          <a:p>
            <a:r>
              <a:rPr lang="en-US" dirty="0"/>
              <a:t>get into </a:t>
            </a:r>
            <a:r>
              <a:rPr lang="en-US" dirty="0" err="1"/>
              <a:t>Phamerator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1128D1-7FEB-920A-B92D-D4B512196486}"/>
              </a:ext>
            </a:extLst>
          </p:cNvPr>
          <p:cNvSpPr txBox="1"/>
          <p:nvPr/>
        </p:nvSpPr>
        <p:spPr>
          <a:xfrm>
            <a:off x="6666116" y="2151684"/>
            <a:ext cx="2427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** We at Pitt are always</a:t>
            </a:r>
          </a:p>
          <a:p>
            <a:r>
              <a:rPr lang="en-US" dirty="0"/>
              <a:t>happy to help with this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4F8DE2-B59A-D74C-E171-A479553C7924}"/>
              </a:ext>
            </a:extLst>
          </p:cNvPr>
          <p:cNvSpPr txBox="1"/>
          <p:nvPr/>
        </p:nvSpPr>
        <p:spPr>
          <a:xfrm>
            <a:off x="5742750" y="1076791"/>
            <a:ext cx="267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The method may matter,</a:t>
            </a:r>
          </a:p>
          <a:p>
            <a:r>
              <a:rPr lang="en-US" dirty="0"/>
              <a:t>feel free to ask</a:t>
            </a:r>
          </a:p>
        </p:txBody>
      </p:sp>
    </p:spTree>
    <p:extLst>
      <p:ext uri="{BB962C8B-B14F-4D97-AF65-F5344CB8AC3E}">
        <p14:creationId xmlns:p14="http://schemas.microsoft.com/office/powerpoint/2010/main" val="2761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qui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855" y="-114448"/>
            <a:ext cx="7899264" cy="52579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7692" y="3941064"/>
            <a:ext cx="1664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SEQUINS</a:t>
            </a:r>
          </a:p>
        </p:txBody>
      </p:sp>
    </p:spTree>
    <p:extLst>
      <p:ext uri="{BB962C8B-B14F-4D97-AF65-F5344CB8AC3E}">
        <p14:creationId xmlns:p14="http://schemas.microsoft.com/office/powerpoint/2010/main" val="194575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90824" y="398836"/>
            <a:ext cx="5974183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Century Gothic"/>
                <a:cs typeface="Century Gothic"/>
              </a:rPr>
              <a:t>Overview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The Winter Break Black Box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Sanger: Sequencing Begins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Next Gen: The Dark Light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Third Gen: The Read Length Rises</a:t>
            </a:r>
          </a:p>
          <a:p>
            <a:pPr marL="800100" lvl="1" indent="-342900">
              <a:buFont typeface="Arial"/>
              <a:buChar char="•"/>
            </a:pPr>
            <a:endParaRPr lang="en-US" sz="2400" dirty="0">
              <a:solidFill>
                <a:prstClr val="black"/>
              </a:solidFill>
              <a:cs typeface="Century Gothic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400" dirty="0">
                <a:solidFill>
                  <a:prstClr val="black"/>
                </a:solidFill>
                <a:cs typeface="Century Gothic"/>
              </a:rPr>
              <a:t>Assembly &amp; Finishing</a:t>
            </a:r>
          </a:p>
          <a:p>
            <a:pPr marL="800100" lvl="1" indent="-342900">
              <a:buFont typeface="Arial"/>
              <a:buChar char="•"/>
            </a:pPr>
            <a:r>
              <a:rPr lang="en-US" sz="2400" b="1" dirty="0">
                <a:solidFill>
                  <a:prstClr val="black"/>
                </a:solidFill>
                <a:cs typeface="Century Gothic"/>
              </a:rPr>
              <a:t>A Nano Note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508644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F669FAE-6BC8-8B10-DA6D-18CE29B17619}"/>
              </a:ext>
            </a:extLst>
          </p:cNvPr>
          <p:cNvGraphicFramePr>
            <a:graphicFrameLocks noGrp="1"/>
          </p:cNvGraphicFramePr>
          <p:nvPr/>
        </p:nvGraphicFramePr>
        <p:xfrm>
          <a:off x="402336" y="293497"/>
          <a:ext cx="8339328" cy="4596655"/>
        </p:xfrm>
        <a:graphic>
          <a:graphicData uri="http://schemas.openxmlformats.org/drawingml/2006/table">
            <a:tbl>
              <a:tblPr firstRow="1" bandRow="1">
                <a:tableStyleId>{8FD4443E-F989-4FC4-A0C8-D5A2AF1F390B}</a:tableStyleId>
              </a:tblPr>
              <a:tblGrid>
                <a:gridCol w="1389888">
                  <a:extLst>
                    <a:ext uri="{9D8B030D-6E8A-4147-A177-3AD203B41FA5}">
                      <a16:colId xmlns:a16="http://schemas.microsoft.com/office/drawing/2014/main" val="1715373639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3414407641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123956199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4215067196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2408303062"/>
                    </a:ext>
                  </a:extLst>
                </a:gridCol>
                <a:gridCol w="1389888">
                  <a:extLst>
                    <a:ext uri="{9D8B030D-6E8A-4147-A177-3AD203B41FA5}">
                      <a16:colId xmlns:a16="http://schemas.microsoft.com/office/drawing/2014/main" val="778504904"/>
                    </a:ext>
                  </a:extLst>
                </a:gridCol>
              </a:tblGrid>
              <a:tr h="726395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Sanger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Ion Torrent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Illumina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PacBio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Oxford Nanopore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3336643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Cost per base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47697413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Read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617200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marL="0" marR="0" lvl="0" indent="0" algn="ctr" defTabSz="3429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Read Length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3287442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Consensus Quality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0170401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Machine Affordability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2520377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Throughput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⭐️⭐️⭐️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222436"/>
                  </a:ext>
                </a:extLst>
              </a:tr>
              <a:tr h="53322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Modification Detection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⭐️⭐️⭐️⭐️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763630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4590BF51-A07C-B809-AC27-277C716ECD95}"/>
              </a:ext>
            </a:extLst>
          </p:cNvPr>
          <p:cNvGrpSpPr/>
          <p:nvPr/>
        </p:nvGrpSpPr>
        <p:grpSpPr>
          <a:xfrm>
            <a:off x="402336" y="318770"/>
            <a:ext cx="5559552" cy="2898267"/>
            <a:chOff x="402336" y="318770"/>
            <a:chExt cx="5559552" cy="2898267"/>
          </a:xfrm>
        </p:grpSpPr>
        <p:sp>
          <p:nvSpPr>
            <p:cNvPr id="3" name="Frame 2">
              <a:extLst>
                <a:ext uri="{FF2B5EF4-FFF2-40B4-BE49-F238E27FC236}">
                  <a16:creationId xmlns:a16="http://schemas.microsoft.com/office/drawing/2014/main" id="{13691D6A-D751-42F9-208E-BF985C35280C}"/>
                </a:ext>
              </a:extLst>
            </p:cNvPr>
            <p:cNvSpPr/>
            <p:nvPr/>
          </p:nvSpPr>
          <p:spPr>
            <a:xfrm>
              <a:off x="402336" y="964057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Frame 3">
              <a:extLst>
                <a:ext uri="{FF2B5EF4-FFF2-40B4-BE49-F238E27FC236}">
                  <a16:creationId xmlns:a16="http://schemas.microsoft.com/office/drawing/2014/main" id="{1C349FF7-4ADB-B1C0-AE38-814E7D341E3A}"/>
                </a:ext>
              </a:extLst>
            </p:cNvPr>
            <p:cNvSpPr/>
            <p:nvPr/>
          </p:nvSpPr>
          <p:spPr>
            <a:xfrm>
              <a:off x="402336" y="2571750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ame 4">
              <a:extLst>
                <a:ext uri="{FF2B5EF4-FFF2-40B4-BE49-F238E27FC236}">
                  <a16:creationId xmlns:a16="http://schemas.microsoft.com/office/drawing/2014/main" id="{5AA04DEC-00EC-0676-2EC7-4EB8713F131F}"/>
                </a:ext>
              </a:extLst>
            </p:cNvPr>
            <p:cNvSpPr/>
            <p:nvPr/>
          </p:nvSpPr>
          <p:spPr>
            <a:xfrm>
              <a:off x="4572000" y="964057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Frame 5">
              <a:extLst>
                <a:ext uri="{FF2B5EF4-FFF2-40B4-BE49-F238E27FC236}">
                  <a16:creationId xmlns:a16="http://schemas.microsoft.com/office/drawing/2014/main" id="{D5E13CA1-DAFE-0F05-4D64-944BD6C343C6}"/>
                </a:ext>
              </a:extLst>
            </p:cNvPr>
            <p:cNvSpPr/>
            <p:nvPr/>
          </p:nvSpPr>
          <p:spPr>
            <a:xfrm>
              <a:off x="4572000" y="2571750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ame 6">
              <a:extLst>
                <a:ext uri="{FF2B5EF4-FFF2-40B4-BE49-F238E27FC236}">
                  <a16:creationId xmlns:a16="http://schemas.microsoft.com/office/drawing/2014/main" id="{E5033E78-0D15-E546-E8A6-1A8EE0E6D08B}"/>
                </a:ext>
              </a:extLst>
            </p:cNvPr>
            <p:cNvSpPr/>
            <p:nvPr/>
          </p:nvSpPr>
          <p:spPr>
            <a:xfrm>
              <a:off x="4572000" y="318770"/>
              <a:ext cx="1389888" cy="645287"/>
            </a:xfrm>
            <a:prstGeom prst="frame">
              <a:avLst>
                <a:gd name="adj1" fmla="val 10611"/>
              </a:avLst>
            </a:prstGeom>
            <a:gradFill>
              <a:gsLst>
                <a:gs pos="0">
                  <a:srgbClr val="00F102"/>
                </a:gs>
                <a:gs pos="100000">
                  <a:srgbClr val="00FF00"/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6D301CA-46AE-DCFB-BC2A-DBA8FCA947DC}"/>
              </a:ext>
            </a:extLst>
          </p:cNvPr>
          <p:cNvSpPr txBox="1"/>
          <p:nvPr/>
        </p:nvSpPr>
        <p:spPr>
          <a:xfrm>
            <a:off x="280838" y="159689"/>
            <a:ext cx="1632883" cy="646331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6200000" scaled="0"/>
          </a:gradFill>
          <a:ln w="25400">
            <a:solidFill>
              <a:schemeClr val="accent1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Phage Genome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Sequencing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4904E88-CC7A-7CFE-F7C3-E4BA7F9340C4}"/>
                  </a:ext>
                </a:extLst>
              </p14:cNvPr>
              <p14:cNvContentPartPr/>
              <p14:nvPr/>
            </p14:nvContentPartPr>
            <p14:xfrm>
              <a:off x="6797920" y="2775438"/>
              <a:ext cx="2601360" cy="1643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4904E88-CC7A-7CFE-F7C3-E4BA7F9340C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89280" y="2766438"/>
                <a:ext cx="2619000" cy="166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727767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12" y="0"/>
            <a:ext cx="76483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9398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roduct package&#10;&#10;Description automatically generated">
            <a:extLst>
              <a:ext uri="{FF2B5EF4-FFF2-40B4-BE49-F238E27FC236}">
                <a16:creationId xmlns:a16="http://schemas.microsoft.com/office/drawing/2014/main" id="{D695285E-573B-9A3F-A814-DD1404A58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6" y="268224"/>
            <a:ext cx="9051727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1370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D5E1D8-57A7-C84F-A61D-8E0571CB6C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5887" y="0"/>
            <a:ext cx="6858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72C39A-2CDA-5C46-92F6-0DDAD9E5A3B5}"/>
              </a:ext>
            </a:extLst>
          </p:cNvPr>
          <p:cNvSpPr txBox="1"/>
          <p:nvPr/>
        </p:nvSpPr>
        <p:spPr>
          <a:xfrm>
            <a:off x="4180851" y="71157"/>
            <a:ext cx="6693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Oxford Nanopore Sequencing</a:t>
            </a:r>
          </a:p>
        </p:txBody>
      </p:sp>
    </p:spTree>
    <p:extLst>
      <p:ext uri="{BB962C8B-B14F-4D97-AF65-F5344CB8AC3E}">
        <p14:creationId xmlns:p14="http://schemas.microsoft.com/office/powerpoint/2010/main" val="355325036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" descr="MinIon">
            <a:hlinkClick r:id="" action="ppaction://media"/>
            <a:extLst>
              <a:ext uri="{FF2B5EF4-FFF2-40B4-BE49-F238E27FC236}">
                <a16:creationId xmlns:a16="http://schemas.microsoft.com/office/drawing/2014/main" id="{9EABB6E9-3D5C-4449-F938-EED2111891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3292" y="274544"/>
            <a:ext cx="7351059" cy="45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0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ACF1DF-7A8E-B025-A1DE-76A3A5E3EC00}"/>
              </a:ext>
            </a:extLst>
          </p:cNvPr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Nanopore and Phage Notes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E2094-7BD2-C91E-6557-DA29462749BC}"/>
              </a:ext>
            </a:extLst>
          </p:cNvPr>
          <p:cNvSpPr txBox="1"/>
          <p:nvPr/>
        </p:nvSpPr>
        <p:spPr>
          <a:xfrm>
            <a:off x="2299629" y="986700"/>
            <a:ext cx="645574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entury Gothic"/>
                <a:cs typeface="Century Gothic"/>
              </a:rPr>
              <a:t>Ligation-based library preps may be necessary for phages (rather than transposase-based)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entury Gothic"/>
                <a:cs typeface="Century Gothic"/>
              </a:rPr>
              <a:t>Can’t use R9 series flow cells alone to get finished phages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entury Gothic"/>
                <a:cs typeface="Century Gothic"/>
              </a:rPr>
              <a:t>Possibly R10 series flow cells could, but need more data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Century Gothic"/>
                <a:cs typeface="Century Gothic"/>
              </a:rPr>
              <a:t>Could be used in other ways however, e.g. to “cluster” all phages in a class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7345997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1177" y="475543"/>
            <a:ext cx="510938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“The </a:t>
            </a:r>
            <a:r>
              <a:rPr lang="en-US" sz="2000" dirty="0" err="1"/>
              <a:t>MinION</a:t>
            </a:r>
            <a:r>
              <a:rPr lang="en-US" sz="2000" dirty="0"/>
              <a:t> has been used to successfully read …</a:t>
            </a:r>
            <a:r>
              <a:rPr lang="en-US" sz="2000" b="1" dirty="0"/>
              <a:t> 100,000 base pairs during a single DNA capture</a:t>
            </a:r>
            <a:r>
              <a:rPr lang="en-US" sz="2000" dirty="0"/>
              <a:t>, [which]</a:t>
            </a:r>
            <a:r>
              <a:rPr lang="en-US" sz="2000" b="1" dirty="0"/>
              <a:t> </a:t>
            </a:r>
            <a:r>
              <a:rPr lang="en-US" sz="2000" dirty="0"/>
              <a:t>has never been managed before using traditional sequencing techniques.</a:t>
            </a:r>
          </a:p>
          <a:p>
            <a:endParaRPr lang="en-US" sz="2000" dirty="0"/>
          </a:p>
          <a:p>
            <a:r>
              <a:rPr lang="en-US" sz="2000" dirty="0"/>
              <a:t>… but Oxford Nanopore has also introduced </a:t>
            </a:r>
            <a:r>
              <a:rPr lang="en-US" sz="2000" dirty="0" err="1"/>
              <a:t>GridION</a:t>
            </a:r>
            <a:r>
              <a:rPr lang="en-US" sz="2000" dirty="0"/>
              <a:t> [and] the company reckon that a 20-node </a:t>
            </a:r>
            <a:r>
              <a:rPr lang="en-US" sz="2000" dirty="0" err="1"/>
              <a:t>GridION</a:t>
            </a:r>
            <a:r>
              <a:rPr lang="en-US" sz="2000" dirty="0"/>
              <a:t> setup </a:t>
            </a:r>
            <a:r>
              <a:rPr lang="en-US" sz="2000" b="1" dirty="0"/>
              <a:t>can sequence a complete human genome in just 15 minutes</a:t>
            </a:r>
            <a:r>
              <a:rPr lang="en-US" sz="2000" dirty="0"/>
              <a:t>.”</a:t>
            </a:r>
          </a:p>
          <a:p>
            <a:endParaRPr lang="en-US" sz="2000" b="1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1177" y="3559349"/>
            <a:ext cx="510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—</a:t>
            </a:r>
            <a:r>
              <a:rPr lang="en-US" i="1" dirty="0"/>
              <a:t>Wired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5352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256" y="721264"/>
            <a:ext cx="65431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many base pairs (bp) are there in a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much did it cost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How long did it take to sequence the first human genome?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dirty="0">
                <a:solidFill>
                  <a:prstClr val="black"/>
                </a:solidFill>
                <a:latin typeface="Century Gothic"/>
                <a:cs typeface="Century Gothic"/>
              </a:rPr>
              <a:t>When was the first human genome sequence complete?</a:t>
            </a: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256" y="728885"/>
            <a:ext cx="654314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~3 billion (haploid)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~$2.7 billion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~13 years</a:t>
            </a: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endParaRPr lang="en-US" sz="1350" b="1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r>
              <a:rPr lang="en-US" sz="1350" b="1" dirty="0">
                <a:solidFill>
                  <a:prstClr val="black"/>
                </a:solidFill>
                <a:latin typeface="Century Gothic"/>
                <a:cs typeface="Century Gothic"/>
              </a:rPr>
              <a:t>	2000-2003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1256" y="206483"/>
            <a:ext cx="6455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Century Gothic"/>
                <a:cs typeface="Century Gothic"/>
              </a:rPr>
              <a:t>(Relevant) Trivia</a:t>
            </a:r>
          </a:p>
        </p:txBody>
      </p:sp>
    </p:spTree>
    <p:extLst>
      <p:ext uri="{BB962C8B-B14F-4D97-AF65-F5344CB8AC3E}">
        <p14:creationId xmlns:p14="http://schemas.microsoft.com/office/powerpoint/2010/main" val="34985504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mazon.com: Gattaca Poster Movie (27 x 40 Inches - 69cm x ...">
            <a:extLst>
              <a:ext uri="{FF2B5EF4-FFF2-40B4-BE49-F238E27FC236}">
                <a16:creationId xmlns:a16="http://schemas.microsoft.com/office/drawing/2014/main" id="{1A948913-889B-E1B2-D234-2F56B8E27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256" y="371789"/>
            <a:ext cx="3105748" cy="4399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54299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9510</TotalTime>
  <Words>3921</Words>
  <Application>Microsoft Macintosh PowerPoint</Application>
  <PresentationFormat>On-screen Show (16:9)</PresentationFormat>
  <Paragraphs>1153</Paragraphs>
  <Slides>109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9" baseType="lpstr">
      <vt:lpstr>Adobe Garamond Pro Bold</vt:lpstr>
      <vt:lpstr>Arial</vt:lpstr>
      <vt:lpstr>Bradley Hand</vt:lpstr>
      <vt:lpstr>Calibri</vt:lpstr>
      <vt:lpstr>Century Gothic</vt:lpstr>
      <vt:lpstr>Courier</vt:lpstr>
      <vt:lpstr>Gill Sans MT</vt:lpstr>
      <vt:lpstr>Helvetica</vt:lpstr>
      <vt:lpstr>Lucida Console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Sanger Sequencing</vt:lpstr>
      <vt:lpstr>PowerPoint Presentation</vt:lpstr>
      <vt:lpstr>PowerPoint Presentation</vt:lpstr>
      <vt:lpstr>PowerPoint Presentation</vt:lpstr>
      <vt:lpstr>PowerPoint Presentation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</vt:lpstr>
      <vt:lpstr>Sanger Sequencing Output</vt:lpstr>
      <vt:lpstr>PowerPoint Presentation</vt:lpstr>
      <vt:lpstr>PowerPoint Presentation</vt:lpstr>
      <vt:lpstr>PowerPoint Presentation</vt:lpstr>
      <vt:lpstr>Colony Picking Robot</vt:lpstr>
      <vt:lpstr>PowerPoint Presentation</vt:lpstr>
      <vt:lpstr>PowerPoint Presentation</vt:lpstr>
      <vt:lpstr>Capillary Arrays</vt:lpstr>
      <vt:lpstr>Sanger Throughput Limitations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Illumina Sequencing</vt:lpstr>
      <vt:lpstr>Illumina Sequencing</vt:lpstr>
      <vt:lpstr>Illumina Sequencing</vt:lpstr>
      <vt:lpstr>PowerPoint Presentation</vt:lpstr>
      <vt:lpstr>PowerPoint Presentation</vt:lpstr>
      <vt:lpstr>Sanger Throughput Limitations</vt:lpstr>
      <vt:lpstr>PowerPoint Presentation</vt:lpstr>
      <vt:lpstr>PowerPoint Presentation</vt:lpstr>
      <vt:lpstr>PowerPoint Presentation</vt:lpstr>
      <vt:lpstr>Oxford Nanopore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Russell</dc:creator>
  <cp:lastModifiedBy>Russell, Daniel Andrew</cp:lastModifiedBy>
  <cp:revision>341</cp:revision>
  <dcterms:created xsi:type="dcterms:W3CDTF">2011-12-15T03:15:48Z</dcterms:created>
  <dcterms:modified xsi:type="dcterms:W3CDTF">2023-12-06T23:36:58Z</dcterms:modified>
</cp:coreProperties>
</file>