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8"/>
  </p:notesMasterIdLst>
  <p:sldIdLst>
    <p:sldId id="256" r:id="rId2"/>
    <p:sldId id="583" r:id="rId3"/>
    <p:sldId id="558" r:id="rId4"/>
    <p:sldId id="559" r:id="rId5"/>
    <p:sldId id="356" r:id="rId6"/>
    <p:sldId id="564" r:id="rId7"/>
    <p:sldId id="463" r:id="rId8"/>
    <p:sldId id="464" r:id="rId9"/>
    <p:sldId id="580" r:id="rId10"/>
    <p:sldId id="562" r:id="rId11"/>
    <p:sldId id="581" r:id="rId12"/>
    <p:sldId id="478" r:id="rId13"/>
    <p:sldId id="479" r:id="rId14"/>
    <p:sldId id="480" r:id="rId15"/>
    <p:sldId id="593" r:id="rId16"/>
    <p:sldId id="595" r:id="rId17"/>
    <p:sldId id="596" r:id="rId18"/>
    <p:sldId id="597" r:id="rId19"/>
    <p:sldId id="484" r:id="rId20"/>
    <p:sldId id="485" r:id="rId21"/>
    <p:sldId id="486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534" r:id="rId31"/>
    <p:sldId id="605" r:id="rId32"/>
    <p:sldId id="592" r:id="rId33"/>
    <p:sldId id="598" r:id="rId34"/>
    <p:sldId id="537" r:id="rId35"/>
    <p:sldId id="571" r:id="rId36"/>
    <p:sldId id="538" r:id="rId37"/>
    <p:sldId id="433" r:id="rId38"/>
    <p:sldId id="572" r:id="rId39"/>
    <p:sldId id="539" r:id="rId40"/>
    <p:sldId id="496" r:id="rId41"/>
    <p:sldId id="497" r:id="rId42"/>
    <p:sldId id="498" r:id="rId43"/>
    <p:sldId id="499" r:id="rId44"/>
    <p:sldId id="500" r:id="rId45"/>
    <p:sldId id="501" r:id="rId46"/>
    <p:sldId id="502" r:id="rId47"/>
    <p:sldId id="503" r:id="rId48"/>
    <p:sldId id="504" r:id="rId49"/>
    <p:sldId id="573" r:id="rId50"/>
    <p:sldId id="541" r:id="rId51"/>
    <p:sldId id="542" r:id="rId52"/>
    <p:sldId id="543" r:id="rId53"/>
    <p:sldId id="544" r:id="rId54"/>
    <p:sldId id="587" r:id="rId55"/>
    <p:sldId id="528" r:id="rId56"/>
    <p:sldId id="565" r:id="rId57"/>
    <p:sldId id="523" r:id="rId58"/>
    <p:sldId id="524" r:id="rId59"/>
    <p:sldId id="525" r:id="rId60"/>
    <p:sldId id="531" r:id="rId61"/>
    <p:sldId id="532" r:id="rId62"/>
    <p:sldId id="613" r:id="rId63"/>
    <p:sldId id="582" r:id="rId64"/>
    <p:sldId id="386" r:id="rId65"/>
    <p:sldId id="387" r:id="rId66"/>
    <p:sldId id="418" r:id="rId67"/>
    <p:sldId id="548" r:id="rId68"/>
    <p:sldId id="549" r:id="rId69"/>
    <p:sldId id="550" r:id="rId70"/>
    <p:sldId id="551" r:id="rId71"/>
    <p:sldId id="552" r:id="rId72"/>
    <p:sldId id="403" r:id="rId73"/>
    <p:sldId id="424" r:id="rId74"/>
    <p:sldId id="376" r:id="rId75"/>
    <p:sldId id="599" r:id="rId76"/>
    <p:sldId id="459" r:id="rId77"/>
    <p:sldId id="516" r:id="rId78"/>
    <p:sldId id="460" r:id="rId79"/>
    <p:sldId id="645" r:id="rId80"/>
    <p:sldId id="545" r:id="rId81"/>
    <p:sldId id="606" r:id="rId82"/>
    <p:sldId id="603" r:id="rId83"/>
    <p:sldId id="607" r:id="rId84"/>
    <p:sldId id="638" r:id="rId85"/>
    <p:sldId id="640" r:id="rId86"/>
    <p:sldId id="644" r:id="rId87"/>
    <p:sldId id="475" r:id="rId88"/>
    <p:sldId id="560" r:id="rId89"/>
    <p:sldId id="615" r:id="rId90"/>
    <p:sldId id="546" r:id="rId91"/>
    <p:sldId id="586" r:id="rId92"/>
    <p:sldId id="533" r:id="rId93"/>
    <p:sldId id="614" r:id="rId94"/>
    <p:sldId id="601" r:id="rId95"/>
    <p:sldId id="642" r:id="rId96"/>
    <p:sldId id="643" r:id="rId9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8000"/>
    <a:srgbClr val="E9EDF4"/>
    <a:srgbClr val="EFCF00"/>
    <a:srgbClr val="EED745"/>
    <a:srgbClr val="00FF00"/>
    <a:srgbClr val="00FF80"/>
    <a:srgbClr val="0080FF"/>
    <a:srgbClr val="D73735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172"/>
    <p:restoredTop sz="94746"/>
  </p:normalViewPr>
  <p:slideViewPr>
    <p:cSldViewPr snapToGrid="0" snapToObjects="1">
      <p:cViewPr varScale="1">
        <p:scale>
          <a:sx n="71" d="100"/>
          <a:sy n="71" d="100"/>
        </p:scale>
        <p:origin x="168" y="10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 sizes differ</a:t>
            </a:r>
            <a:r>
              <a:rPr lang="en-US" baseline="0" dirty="0"/>
              <a:t> for different </a:t>
            </a:r>
            <a:r>
              <a:rPr lang="en-US" baseline="0" dirty="0" err="1"/>
              <a:t>seq</a:t>
            </a:r>
            <a:r>
              <a:rPr lang="en-US" baseline="0" dirty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5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2098076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900DF-D744-9A45-84EB-DC4D1E2E6BCB}"/>
              </a:ext>
            </a:extLst>
          </p:cNvPr>
          <p:cNvSpPr txBox="1"/>
          <p:nvPr/>
        </p:nvSpPr>
        <p:spPr>
          <a:xfrm>
            <a:off x="1970936" y="1667189"/>
            <a:ext cx="6075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Bradley Hand" pitchFamily="2" charset="77"/>
                <a:cs typeface="Century Gothic"/>
              </a:rPr>
              <a:t>AKA: What will my phage do over winter break?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80" y="269923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Sanger Sequencing Reactions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So I don’t forget…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313308"/>
            <a:ext cx="6375205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“This will not be on the test”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posted, please steal them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Please post questions in the chat or unmute and ask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68880" y="2629261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undergrad/entry-level labor!</a:t>
            </a:r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172003-62C2-C84D-BCC4-0871A0F240AE}"/>
              </a:ext>
            </a:extLst>
          </p:cNvPr>
          <p:cNvGrpSpPr/>
          <p:nvPr/>
        </p:nvGrpSpPr>
        <p:grpSpPr>
          <a:xfrm>
            <a:off x="2096033" y="274320"/>
            <a:ext cx="4951933" cy="4594860"/>
            <a:chOff x="3951299" y="274320"/>
            <a:chExt cx="4951933" cy="45948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798DC6-5ED1-9946-91DC-00A007DADE5F}"/>
                </a:ext>
              </a:extLst>
            </p:cNvPr>
            <p:cNvSpPr/>
            <p:nvPr/>
          </p:nvSpPr>
          <p:spPr>
            <a:xfrm>
              <a:off x="3951299" y="274320"/>
              <a:ext cx="4951933" cy="4594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lose up of food&#10;&#10;Description automatically generated">
              <a:extLst>
                <a:ext uri="{FF2B5EF4-FFF2-40B4-BE49-F238E27FC236}">
                  <a16:creationId xmlns:a16="http://schemas.microsoft.com/office/drawing/2014/main" id="{9B0E385E-694E-D745-9A91-F3D8FF86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195" y="2151380"/>
              <a:ext cx="2644140" cy="2644140"/>
            </a:xfrm>
            <a:prstGeom prst="rect">
              <a:avLst/>
            </a:prstGeom>
          </p:spPr>
        </p:pic>
        <p:pic>
          <p:nvPicPr>
            <p:cNvPr id="6" name="Picture 5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A734443C-7FF9-5748-94A8-210A1B7A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1299" y="274320"/>
              <a:ext cx="4951933" cy="1877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29347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01E2A61-F5F6-CD4F-93BE-EB7A9D3241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0AED8D1B-C336-E049-B086-F5D1FB3FB45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034DF365-78E4-2B45-8BBE-D5472834AA8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3BEFA063-FFBB-3842-9AE1-32BD0461C7C2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42092C-6859-E847-8D40-F8AE10CAC9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0" y="200632"/>
            <a:ext cx="6858000" cy="4652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36CF97-E141-634E-857D-960C0712C22A}"/>
              </a:ext>
            </a:extLst>
          </p:cNvPr>
          <p:cNvGrpSpPr/>
          <p:nvPr/>
        </p:nvGrpSpPr>
        <p:grpSpPr>
          <a:xfrm>
            <a:off x="2783920" y="3107836"/>
            <a:ext cx="1996440" cy="358140"/>
            <a:chOff x="2783920" y="3107836"/>
            <a:chExt cx="1996440" cy="358140"/>
          </a:xfrm>
        </p:grpSpPr>
        <p:sp>
          <p:nvSpPr>
            <p:cNvPr id="6" name="Frame 5"/>
            <p:cNvSpPr/>
            <p:nvPr/>
          </p:nvSpPr>
          <p:spPr>
            <a:xfrm>
              <a:off x="278392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427744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8" y="1504253"/>
            <a:ext cx="1718652" cy="3077907"/>
          </a:xfrm>
          <a:prstGeom prst="rect">
            <a:avLst/>
          </a:prstGeom>
        </p:spPr>
      </p:pic>
      <p:pic>
        <p:nvPicPr>
          <p:cNvPr id="5" name="Picture 4" descr="A picture containing electronics, remote, person, photo&#10;&#10;Description automatically generated">
            <a:extLst>
              <a:ext uri="{FF2B5EF4-FFF2-40B4-BE49-F238E27FC236}">
                <a16:creationId xmlns:a16="http://schemas.microsoft.com/office/drawing/2014/main" id="{9BA877FC-274D-3D49-BE12-7C9E2585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5" r="30500" b="2824"/>
          <a:stretch/>
        </p:blipFill>
        <p:spPr>
          <a:xfrm>
            <a:off x="6761150" y="1504253"/>
            <a:ext cx="2986087" cy="319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2" y="319678"/>
            <a:ext cx="5925813" cy="44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6909243" cy="75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Millions (or billions) of concurrent reads, but without separate tubes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2" y="1676465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1BDA662-EAF0-B08F-DE57-A26E99EB09F1}"/>
              </a:ext>
            </a:extLst>
          </p:cNvPr>
          <p:cNvSpPr/>
          <p:nvPr/>
        </p:nvSpPr>
        <p:spPr>
          <a:xfrm>
            <a:off x="2517421" y="4108804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Assembly Program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AA0484-71E8-1A23-82BB-41950009D484}"/>
              </a:ext>
            </a:extLst>
          </p:cNvPr>
          <p:cNvSpPr/>
          <p:nvPr/>
        </p:nvSpPr>
        <p:spPr>
          <a:xfrm>
            <a:off x="5359697" y="2283961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Length of reads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3919E0-522A-EC0B-7343-574E70BAA18F}"/>
              </a:ext>
            </a:extLst>
          </p:cNvPr>
          <p:cNvSpPr/>
          <p:nvPr/>
        </p:nvSpPr>
        <p:spPr>
          <a:xfrm>
            <a:off x="6561963" y="3158262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Quality of reads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EB1D30A-EE01-06CB-EDCF-B059EF912771}"/>
              </a:ext>
            </a:extLst>
          </p:cNvPr>
          <p:cNvSpPr/>
          <p:nvPr/>
        </p:nvSpPr>
        <p:spPr>
          <a:xfrm>
            <a:off x="2477328" y="2321244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Number of reads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02479C5-E78D-6C78-EA30-346027DACA84}"/>
              </a:ext>
            </a:extLst>
          </p:cNvPr>
          <p:cNvSpPr/>
          <p:nvPr/>
        </p:nvSpPr>
        <p:spPr>
          <a:xfrm>
            <a:off x="5359697" y="4075522"/>
            <a:ext cx="2940755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Sequencing technology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8E2CCB-2719-6A28-D2A5-EC893C1E3169}"/>
              </a:ext>
            </a:extLst>
          </p:cNvPr>
          <p:cNvSpPr/>
          <p:nvPr/>
        </p:nvSpPr>
        <p:spPr>
          <a:xfrm>
            <a:off x="1876194" y="3175746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Genome complexity</a:t>
            </a:r>
          </a:p>
        </p:txBody>
      </p:sp>
    </p:spTree>
    <p:extLst>
      <p:ext uri="{BB962C8B-B14F-4D97-AF65-F5344CB8AC3E}">
        <p14:creationId xmlns:p14="http://schemas.microsoft.com/office/powerpoint/2010/main" val="39455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[had]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[and]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Areas Requiring Finishing Work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phages per sample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802141-8496-58B0-6D2D-4A7AC4CD00F3}"/>
              </a:ext>
            </a:extLst>
          </p:cNvPr>
          <p:cNvSpPr/>
          <p:nvPr/>
        </p:nvSpPr>
        <p:spPr>
          <a:xfrm>
            <a:off x="2269781" y="3173057"/>
            <a:ext cx="6347011" cy="1017484"/>
          </a:xfrm>
          <a:prstGeom prst="roundRect">
            <a:avLst>
              <a:gd name="adj" fmla="val 25943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Draft Assembly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328000"/>
                </a:solidFill>
                <a:latin typeface="Century Gothic"/>
                <a:cs typeface="Century Gothic"/>
                <a:sym typeface="Wingdings" pitchFamily="2" charset="2"/>
              </a:rPr>
              <a:t>Final Sequence</a:t>
            </a:r>
            <a:endParaRPr lang="en-US" sz="2800" b="1" dirty="0">
              <a:solidFill>
                <a:srgbClr val="328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059391" cy="1108994"/>
            <a:chOff x="1801243" y="876447"/>
            <a:chExt cx="1412521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186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Jefe DNA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2514" y="39111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Jefe.fasta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2571750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E3AFE9-378F-0CB8-4035-16A86F1620A1}"/>
              </a:ext>
            </a:extLst>
          </p:cNvPr>
          <p:cNvSpPr/>
          <p:nvPr/>
        </p:nvSpPr>
        <p:spPr>
          <a:xfrm>
            <a:off x="2072558" y="1171089"/>
            <a:ext cx="6347011" cy="1017484"/>
          </a:xfrm>
          <a:prstGeom prst="roundRect">
            <a:avLst>
              <a:gd name="adj" fmla="val 25943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Draft Assembly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328000"/>
                </a:solidFill>
                <a:latin typeface="Century Gothic"/>
                <a:cs typeface="Century Gothic"/>
                <a:sym typeface="Wingdings" pitchFamily="2" charset="2"/>
              </a:rPr>
              <a:t>Final Sequence</a:t>
            </a:r>
            <a:endParaRPr lang="en-US" sz="2800" b="1" dirty="0">
              <a:solidFill>
                <a:srgbClr val="328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57479" y="274692"/>
            <a:ext cx="51093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If Not…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9" y="0"/>
            <a:ext cx="7798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28195-2FD7-CE4A-8A18-2FBA785C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2161548"/>
            <a:ext cx="8501974" cy="282719"/>
          </a:xfrm>
          <a:prstGeom prst="rect">
            <a:avLst/>
          </a:prstGeom>
        </p:spPr>
      </p:pic>
      <p:pic>
        <p:nvPicPr>
          <p:cNvPr id="10" name="Picture 9" descr="Screen Shot 2013-08-20 at 7.32.22 AM.png">
            <a:extLst>
              <a:ext uri="{FF2B5EF4-FFF2-40B4-BE49-F238E27FC236}">
                <a16:creationId xmlns:a16="http://schemas.microsoft.com/office/drawing/2014/main" id="{9C7F1BA7-625A-1542-8C11-F80FB5951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9"/>
          <a:stretch/>
        </p:blipFill>
        <p:spPr>
          <a:xfrm>
            <a:off x="228602" y="2445360"/>
            <a:ext cx="8979408" cy="1124712"/>
          </a:xfrm>
          <a:prstGeom prst="rect">
            <a:avLst/>
          </a:prstGeom>
        </p:spPr>
      </p:pic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2"/>
          <a:stretch/>
        </p:blipFill>
        <p:spPr>
          <a:xfrm>
            <a:off x="219457" y="621792"/>
            <a:ext cx="8979408" cy="1538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F17F95-DAB9-F440-A050-F53784F8BF30}"/>
              </a:ext>
            </a:extLst>
          </p:cNvPr>
          <p:cNvSpPr/>
          <p:nvPr/>
        </p:nvSpPr>
        <p:spPr>
          <a:xfrm>
            <a:off x="0" y="1837229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2DCEAB-4194-64D3-08A4-6297C9432B04}"/>
              </a:ext>
            </a:extLst>
          </p:cNvPr>
          <p:cNvSpPr/>
          <p:nvPr/>
        </p:nvSpPr>
        <p:spPr>
          <a:xfrm>
            <a:off x="1947053" y="28687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DNA QC (Qubit)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834CE4-0EEC-406F-21C2-F22736B3DD08}"/>
              </a:ext>
            </a:extLst>
          </p:cNvPr>
          <p:cNvSpPr/>
          <p:nvPr/>
        </p:nvSpPr>
        <p:spPr>
          <a:xfrm>
            <a:off x="2780771" y="1192305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Library Prep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9EA5FA-A658-EC6A-3028-BB7D90C7F238}"/>
              </a:ext>
            </a:extLst>
          </p:cNvPr>
          <p:cNvSpPr/>
          <p:nvPr/>
        </p:nvSpPr>
        <p:spPr>
          <a:xfrm>
            <a:off x="3533806" y="209774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Sequencing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6CAE97-480A-5FB7-3CE8-8AD0421A0A2E}"/>
              </a:ext>
            </a:extLst>
          </p:cNvPr>
          <p:cNvSpPr/>
          <p:nvPr/>
        </p:nvSpPr>
        <p:spPr>
          <a:xfrm>
            <a:off x="4367523" y="3003175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Assembly*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3749CE0-5A69-7862-DC14-838278DE1C6C}"/>
              </a:ext>
            </a:extLst>
          </p:cNvPr>
          <p:cNvSpPr/>
          <p:nvPr/>
        </p:nvSpPr>
        <p:spPr>
          <a:xfrm>
            <a:off x="5290889" y="390861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Finishing**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3B21E186-1744-DE6D-A86F-85CBE0D51CA7}"/>
              </a:ext>
            </a:extLst>
          </p:cNvPr>
          <p:cNvSpPr/>
          <p:nvPr/>
        </p:nvSpPr>
        <p:spPr>
          <a:xfrm rot="5400000">
            <a:off x="3812566" y="3034553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A64188ED-33B5-7836-E7BE-1DAEAEBE5B72}"/>
              </a:ext>
            </a:extLst>
          </p:cNvPr>
          <p:cNvSpPr/>
          <p:nvPr/>
        </p:nvSpPr>
        <p:spPr>
          <a:xfrm rot="5400000">
            <a:off x="2964543" y="2116265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CA4B635E-CB16-4797-43F9-3013C21343C6}"/>
              </a:ext>
            </a:extLst>
          </p:cNvPr>
          <p:cNvSpPr/>
          <p:nvPr/>
        </p:nvSpPr>
        <p:spPr>
          <a:xfrm rot="5400000">
            <a:off x="2200834" y="1214722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42A7A956-36E4-842E-5210-9E0050599F2F}"/>
              </a:ext>
            </a:extLst>
          </p:cNvPr>
          <p:cNvSpPr/>
          <p:nvPr/>
        </p:nvSpPr>
        <p:spPr>
          <a:xfrm rot="5400000">
            <a:off x="4709037" y="3957917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55F84-A58F-9D1D-49BF-9EFFCC47A140}"/>
              </a:ext>
            </a:extLst>
          </p:cNvPr>
          <p:cNvSpPr txBox="1"/>
          <p:nvPr/>
        </p:nvSpPr>
        <p:spPr>
          <a:xfrm>
            <a:off x="1911195" y="3897408"/>
            <a:ext cx="2069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 Must be done or</a:t>
            </a:r>
          </a:p>
          <a:p>
            <a:r>
              <a:rPr lang="en-US" dirty="0"/>
              <a:t>checked by Pitt to</a:t>
            </a:r>
          </a:p>
          <a:p>
            <a:r>
              <a:rPr lang="en-US" dirty="0"/>
              <a:t>get into </a:t>
            </a:r>
            <a:r>
              <a:rPr lang="en-US" dirty="0" err="1"/>
              <a:t>Phamerator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128D1-7FEB-920A-B92D-D4B512196486}"/>
              </a:ext>
            </a:extLst>
          </p:cNvPr>
          <p:cNvSpPr txBox="1"/>
          <p:nvPr/>
        </p:nvSpPr>
        <p:spPr>
          <a:xfrm>
            <a:off x="6666116" y="2151684"/>
            <a:ext cx="236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We at Pitt are always</a:t>
            </a:r>
          </a:p>
          <a:p>
            <a:r>
              <a:rPr lang="en-US" dirty="0"/>
              <a:t>happy to help with this</a:t>
            </a:r>
          </a:p>
        </p:txBody>
      </p:sp>
    </p:spTree>
    <p:extLst>
      <p:ext uri="{BB962C8B-B14F-4D97-AF65-F5344CB8AC3E}">
        <p14:creationId xmlns:p14="http://schemas.microsoft.com/office/powerpoint/2010/main" val="2761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059391" cy="1108994"/>
            <a:chOff x="1801243" y="876447"/>
            <a:chExt cx="1412521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186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Jefe DNA</a:t>
              </a: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2514" y="39111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Jefe.fasta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Relatively easy (now)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60193" y="3267260"/>
            <a:ext cx="51093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cs typeface="Century Gothic"/>
              </a:rPr>
              <a:t>Consed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cs typeface="Century Gothic"/>
              </a:rPr>
              <a:t>Bench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0D904-97C8-0641-B20D-4D436A258A55}"/>
              </a:ext>
            </a:extLst>
          </p:cNvPr>
          <p:cNvSpPr txBox="1"/>
          <p:nvPr/>
        </p:nvSpPr>
        <p:spPr>
          <a:xfrm>
            <a:off x="1860192" y="1648421"/>
            <a:ext cx="648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Average Number of Finishing Sanger Reactions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399D5B-9A99-E24C-90A7-E77A3FB77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18490"/>
              </p:ext>
            </p:extLst>
          </p:nvPr>
        </p:nvGraphicFramePr>
        <p:xfrm>
          <a:off x="2133600" y="2261757"/>
          <a:ext cx="60960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91512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060168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892096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0247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98165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Illumina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88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89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1941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96759"/>
            <a:ext cx="6172200" cy="857250"/>
          </a:xfrm>
        </p:spPr>
        <p:txBody>
          <a:bodyPr/>
          <a:lstStyle/>
          <a:p>
            <a:pPr algn="l"/>
            <a:r>
              <a:rPr lang="en-US" dirty="0"/>
              <a:t>Oxford </a:t>
            </a:r>
            <a:r>
              <a:rPr lang="en-US" dirty="0" err="1"/>
              <a:t>Nanopore</a:t>
            </a:r>
            <a:endParaRPr lang="en-US" dirty="0"/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839866"/>
            <a:ext cx="3814036" cy="4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72C39A-2CDA-5C46-92F6-0DDAD9E5A3B5}"/>
              </a:ext>
            </a:extLst>
          </p:cNvPr>
          <p:cNvSpPr txBox="1"/>
          <p:nvPr/>
        </p:nvSpPr>
        <p:spPr>
          <a:xfrm>
            <a:off x="4437329" y="216122"/>
            <a:ext cx="66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Oxford Nanopore Sequencing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77048F-2D6B-804D-810F-40162B12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7" y="0"/>
            <a:ext cx="88129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2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5E1D8-57A7-C84F-A61D-8E0571CB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5887" y="0"/>
            <a:ext cx="6858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2C39A-2CDA-5C46-92F6-0DDAD9E5A3B5}"/>
              </a:ext>
            </a:extLst>
          </p:cNvPr>
          <p:cNvSpPr txBox="1"/>
          <p:nvPr/>
        </p:nvSpPr>
        <p:spPr>
          <a:xfrm>
            <a:off x="4180851" y="71157"/>
            <a:ext cx="66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Oxford 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3553250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" descr="MinIon">
            <a:hlinkClick r:id="" action="ppaction://media"/>
            <a:extLst>
              <a:ext uri="{FF2B5EF4-FFF2-40B4-BE49-F238E27FC236}">
                <a16:creationId xmlns:a16="http://schemas.microsoft.com/office/drawing/2014/main" id="{9EABB6E9-3D5C-4449-F938-EED211189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292" y="274544"/>
            <a:ext cx="7351059" cy="4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GATTACA</a:t>
            </a:r>
          </a:p>
        </p:txBody>
      </p:sp>
    </p:spTree>
    <p:extLst>
      <p:ext uri="{BB962C8B-B14F-4D97-AF65-F5344CB8AC3E}">
        <p14:creationId xmlns:p14="http://schemas.microsoft.com/office/powerpoint/2010/main" val="28096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Bioinformatics/analysis skills are important and marketable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Thanks!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F7F976-71C5-B041-8220-B20860EA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16" y="101600"/>
            <a:ext cx="5568723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 Bold" charset="0"/>
                <a:ea typeface="Adobe Garamond Pro Bold" charset="0"/>
                <a:cs typeface="Adobe Garamond Pro Bold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03030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/>
              <a:t>Dans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 Bold" charset="0"/>
                <a:ea typeface="Adobe Garamond Pro Bold" charset="0"/>
                <a:cs typeface="Adobe Garamond Pro Bold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96107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/>
              <a:t>Dans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221014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8670</TotalTime>
  <Words>3218</Words>
  <Application>Microsoft Macintosh PowerPoint</Application>
  <PresentationFormat>On-screen Show (16:9)</PresentationFormat>
  <Paragraphs>759</Paragraphs>
  <Slides>96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Adobe Garamond Pro Bold</vt:lpstr>
      <vt:lpstr>Arial</vt:lpstr>
      <vt:lpstr>Bradley Hand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GATTACA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275</cp:revision>
  <dcterms:created xsi:type="dcterms:W3CDTF">2011-12-15T03:15:48Z</dcterms:created>
  <dcterms:modified xsi:type="dcterms:W3CDTF">2022-12-08T23:33:50Z</dcterms:modified>
</cp:coreProperties>
</file>