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8"/>
  </p:notesMasterIdLst>
  <p:sldIdLst>
    <p:sldId id="256" r:id="rId2"/>
    <p:sldId id="583" r:id="rId3"/>
    <p:sldId id="558" r:id="rId4"/>
    <p:sldId id="559" r:id="rId5"/>
    <p:sldId id="356" r:id="rId6"/>
    <p:sldId id="564" r:id="rId7"/>
    <p:sldId id="463" r:id="rId8"/>
    <p:sldId id="464" r:id="rId9"/>
    <p:sldId id="580" r:id="rId10"/>
    <p:sldId id="562" r:id="rId11"/>
    <p:sldId id="581" r:id="rId12"/>
    <p:sldId id="478" r:id="rId13"/>
    <p:sldId id="479" r:id="rId14"/>
    <p:sldId id="480" r:id="rId15"/>
    <p:sldId id="593" r:id="rId16"/>
    <p:sldId id="595" r:id="rId17"/>
    <p:sldId id="596" r:id="rId18"/>
    <p:sldId id="597" r:id="rId19"/>
    <p:sldId id="484" r:id="rId20"/>
    <p:sldId id="485" r:id="rId21"/>
    <p:sldId id="486" r:id="rId22"/>
    <p:sldId id="487" r:id="rId23"/>
    <p:sldId id="488" r:id="rId24"/>
    <p:sldId id="489" r:id="rId25"/>
    <p:sldId id="490" r:id="rId26"/>
    <p:sldId id="491" r:id="rId27"/>
    <p:sldId id="492" r:id="rId28"/>
    <p:sldId id="493" r:id="rId29"/>
    <p:sldId id="494" r:id="rId30"/>
    <p:sldId id="534" r:id="rId31"/>
    <p:sldId id="605" r:id="rId32"/>
    <p:sldId id="592" r:id="rId33"/>
    <p:sldId id="598" r:id="rId34"/>
    <p:sldId id="537" r:id="rId35"/>
    <p:sldId id="571" r:id="rId36"/>
    <p:sldId id="538" r:id="rId37"/>
    <p:sldId id="433" r:id="rId38"/>
    <p:sldId id="572" r:id="rId39"/>
    <p:sldId id="495" r:id="rId40"/>
    <p:sldId id="539" r:id="rId41"/>
    <p:sldId id="496" r:id="rId42"/>
    <p:sldId id="497" r:id="rId43"/>
    <p:sldId id="498" r:id="rId44"/>
    <p:sldId id="499" r:id="rId45"/>
    <p:sldId id="500" r:id="rId46"/>
    <p:sldId id="501" r:id="rId47"/>
    <p:sldId id="502" r:id="rId48"/>
    <p:sldId id="503" r:id="rId49"/>
    <p:sldId id="504" r:id="rId50"/>
    <p:sldId id="573" r:id="rId51"/>
    <p:sldId id="541" r:id="rId52"/>
    <p:sldId id="542" r:id="rId53"/>
    <p:sldId id="543" r:id="rId54"/>
    <p:sldId id="544" r:id="rId55"/>
    <p:sldId id="587" r:id="rId56"/>
    <p:sldId id="528" r:id="rId57"/>
    <p:sldId id="565" r:id="rId58"/>
    <p:sldId id="523" r:id="rId59"/>
    <p:sldId id="524" r:id="rId60"/>
    <p:sldId id="525" r:id="rId61"/>
    <p:sldId id="531" r:id="rId62"/>
    <p:sldId id="532" r:id="rId63"/>
    <p:sldId id="613" r:id="rId64"/>
    <p:sldId id="582" r:id="rId65"/>
    <p:sldId id="259" r:id="rId66"/>
    <p:sldId id="471" r:id="rId67"/>
    <p:sldId id="511" r:id="rId68"/>
    <p:sldId id="386" r:id="rId69"/>
    <p:sldId id="387" r:id="rId70"/>
    <p:sldId id="418" r:id="rId71"/>
    <p:sldId id="548" r:id="rId72"/>
    <p:sldId id="549" r:id="rId73"/>
    <p:sldId id="550" r:id="rId74"/>
    <p:sldId id="551" r:id="rId75"/>
    <p:sldId id="552" r:id="rId76"/>
    <p:sldId id="403" r:id="rId77"/>
    <p:sldId id="424" r:id="rId78"/>
    <p:sldId id="376" r:id="rId79"/>
    <p:sldId id="599" r:id="rId80"/>
    <p:sldId id="459" r:id="rId81"/>
    <p:sldId id="516" r:id="rId82"/>
    <p:sldId id="460" r:id="rId83"/>
    <p:sldId id="545" r:id="rId84"/>
    <p:sldId id="533" r:id="rId85"/>
    <p:sldId id="606" r:id="rId86"/>
    <p:sldId id="614" r:id="rId87"/>
    <p:sldId id="601" r:id="rId88"/>
    <p:sldId id="603" r:id="rId89"/>
    <p:sldId id="607" r:id="rId90"/>
    <p:sldId id="638" r:id="rId91"/>
    <p:sldId id="640" r:id="rId92"/>
    <p:sldId id="475" r:id="rId93"/>
    <p:sldId id="615" r:id="rId94"/>
    <p:sldId id="560" r:id="rId95"/>
    <p:sldId id="546" r:id="rId96"/>
    <p:sldId id="586" r:id="rId9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EFCF00"/>
    <a:srgbClr val="EED745"/>
    <a:srgbClr val="00FF00"/>
    <a:srgbClr val="00FF80"/>
    <a:srgbClr val="0080FF"/>
    <a:srgbClr val="D73735"/>
    <a:srgbClr val="32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80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208" y="9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 sizes differ</a:t>
            </a:r>
            <a:r>
              <a:rPr lang="en-US" baseline="0" dirty="0"/>
              <a:t> for different </a:t>
            </a:r>
            <a:r>
              <a:rPr lang="en-US" baseline="0" dirty="0" err="1"/>
              <a:t>seq</a:t>
            </a:r>
            <a:r>
              <a:rPr lang="en-US" baseline="0" dirty="0"/>
              <a:t>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62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57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00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0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1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to be done in</a:t>
            </a:r>
            <a:r>
              <a:rPr lang="en-US" baseline="0" dirty="0"/>
              <a:t> a single tube per </a:t>
            </a:r>
            <a:r>
              <a:rPr lang="en-US" baseline="0" dirty="0" err="1"/>
              <a:t>rxn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5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Inside the Black Box: Phage Genome Sequencing, Assembly, and 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6" y="2098076"/>
            <a:ext cx="1325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Dan Russell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900DF-D744-9A45-84EB-DC4D1E2E6BCB}"/>
              </a:ext>
            </a:extLst>
          </p:cNvPr>
          <p:cNvSpPr txBox="1"/>
          <p:nvPr/>
        </p:nvSpPr>
        <p:spPr>
          <a:xfrm>
            <a:off x="1970936" y="1667189"/>
            <a:ext cx="6075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Bradley Hand" pitchFamily="2" charset="77"/>
                <a:cs typeface="Century Gothic"/>
              </a:rPr>
              <a:t>AKA: What did my phage do over winter break?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-114448"/>
            <a:ext cx="7899264" cy="52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</p:spTree>
    <p:extLst>
      <p:ext uri="{BB962C8B-B14F-4D97-AF65-F5344CB8AC3E}">
        <p14:creationId xmlns:p14="http://schemas.microsoft.com/office/powerpoint/2010/main" val="19457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number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order, and arrangement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824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grpSp>
        <p:nvGrpSpPr>
          <p:cNvPr id="5" name="Group 16"/>
          <p:cNvGrpSpPr/>
          <p:nvPr/>
        </p:nvGrpSpPr>
        <p:grpSpPr>
          <a:xfrm>
            <a:off x="2343150" y="1371600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86100" y="4000500"/>
            <a:ext cx="3657600" cy="6286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Gill Sans MT"/>
              </a:rPr>
              <a:t>NOT REALLY DONE BY DUCK HUNTERS</a:t>
            </a:r>
          </a:p>
          <a:p>
            <a:pPr algn="ctr"/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Hydroshearing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sonication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enzymatic shearing</a:t>
            </a:r>
          </a:p>
        </p:txBody>
      </p:sp>
    </p:spTree>
    <p:extLst>
      <p:ext uri="{BB962C8B-B14F-4D97-AF65-F5344CB8AC3E}">
        <p14:creationId xmlns:p14="http://schemas.microsoft.com/office/powerpoint/2010/main" val="320023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0580" y="15240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33 0.30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29812" y="1531620"/>
            <a:ext cx="5027348" cy="1661160"/>
            <a:chOff x="2115750" y="2042160"/>
            <a:chExt cx="6703130" cy="2214880"/>
          </a:xfrm>
        </p:grpSpPr>
        <p:sp>
          <p:nvSpPr>
            <p:cNvPr id="7" name="Rounded Rectangle 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4" name="Block Arc 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99736" y="777240"/>
            <a:ext cx="5027348" cy="1661160"/>
            <a:chOff x="2115750" y="2042160"/>
            <a:chExt cx="6703130" cy="2214880"/>
          </a:xfrm>
        </p:grpSpPr>
        <p:sp>
          <p:nvSpPr>
            <p:cNvPr id="10" name="Rounded Rectangle 9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2" name="Block Arc 11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118432" y="882156"/>
            <a:ext cx="5027348" cy="1661160"/>
            <a:chOff x="2115750" y="2042160"/>
            <a:chExt cx="6703130" cy="2214880"/>
          </a:xfrm>
        </p:grpSpPr>
        <p:sp>
          <p:nvSpPr>
            <p:cNvPr id="15" name="Rounded Rectangle 14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908134" y="329705"/>
            <a:ext cx="5027348" cy="1661160"/>
            <a:chOff x="2115750" y="2042160"/>
            <a:chExt cx="6703130" cy="2214880"/>
          </a:xfrm>
        </p:grpSpPr>
        <p:sp>
          <p:nvSpPr>
            <p:cNvPr id="21" name="Rounded Rectangle 20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4" name="Block Arc 2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00100" y="-164171"/>
            <a:ext cx="5027348" cy="1661160"/>
            <a:chOff x="2115750" y="2042160"/>
            <a:chExt cx="6703130" cy="2214880"/>
          </a:xfrm>
        </p:grpSpPr>
        <p:sp>
          <p:nvSpPr>
            <p:cNvPr id="27" name="Rounded Rectangle 2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9" name="Block Arc 2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341547" y="1665253"/>
            <a:ext cx="5027348" cy="1661160"/>
            <a:chOff x="2115750" y="2042160"/>
            <a:chExt cx="6703130" cy="2214880"/>
          </a:xfrm>
        </p:grpSpPr>
        <p:sp>
          <p:nvSpPr>
            <p:cNvPr id="32" name="Rounded Rectangle 31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4" name="Block Arc 3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085636" y="2023394"/>
            <a:ext cx="5027348" cy="1661160"/>
            <a:chOff x="2115750" y="2042160"/>
            <a:chExt cx="6703130" cy="2214880"/>
          </a:xfrm>
        </p:grpSpPr>
        <p:sp>
          <p:nvSpPr>
            <p:cNvPr id="37" name="Rounded Rectangle 3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9" name="Block Arc 3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2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9126" y="176784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99736" y="77724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3519050" y="1013460"/>
            <a:ext cx="1188720" cy="1188721"/>
            <a:chOff x="3820160" y="467359"/>
            <a:chExt cx="1584960" cy="1584961"/>
          </a:xfrm>
        </p:grpSpPr>
        <p:sp>
          <p:nvSpPr>
            <p:cNvPr id="12" name="Block Arc 11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Block Arc 12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118432" y="882156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5037746" y="1118376"/>
            <a:ext cx="1188720" cy="1188721"/>
            <a:chOff x="3820160" y="467359"/>
            <a:chExt cx="1584960" cy="1584961"/>
          </a:xfrm>
        </p:grpSpPr>
        <p:sp>
          <p:nvSpPr>
            <p:cNvPr id="18" name="Block Arc 17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Block Arc 18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08134" y="329705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827448" y="565924"/>
            <a:ext cx="1188720" cy="1188721"/>
            <a:chOff x="3820160" y="467359"/>
            <a:chExt cx="1584960" cy="1584961"/>
          </a:xfrm>
        </p:grpSpPr>
        <p:sp>
          <p:nvSpPr>
            <p:cNvPr id="24" name="Block Arc 2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5" name="Block Arc 2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800100" y="-164171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/>
          <p:cNvGrpSpPr/>
          <p:nvPr/>
        </p:nvGrpSpPr>
        <p:grpSpPr>
          <a:xfrm>
            <a:off x="2719414" y="72049"/>
            <a:ext cx="1188720" cy="1188721"/>
            <a:chOff x="3820160" y="467359"/>
            <a:chExt cx="1584960" cy="1584961"/>
          </a:xfrm>
        </p:grpSpPr>
        <p:sp>
          <p:nvSpPr>
            <p:cNvPr id="29" name="Block Arc 2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341547" y="1665253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/>
          <p:cNvGrpSpPr/>
          <p:nvPr/>
        </p:nvGrpSpPr>
        <p:grpSpPr>
          <a:xfrm>
            <a:off x="6260861" y="1901472"/>
            <a:ext cx="1188720" cy="1188721"/>
            <a:chOff x="3820160" y="467359"/>
            <a:chExt cx="1584960" cy="1584961"/>
          </a:xfrm>
        </p:grpSpPr>
        <p:sp>
          <p:nvSpPr>
            <p:cNvPr id="34" name="Block Arc 3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3085636" y="2023394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04950" y="2259614"/>
            <a:ext cx="1188720" cy="1188721"/>
            <a:chOff x="3820160" y="467359"/>
            <a:chExt cx="1584960" cy="1584961"/>
          </a:xfrm>
        </p:grpSpPr>
        <p:sp>
          <p:nvSpPr>
            <p:cNvPr id="39" name="Block Arc 3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1838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21" grpId="0" animBg="1"/>
      <p:bldP spid="27" grpId="0" animBg="1"/>
      <p:bldP spid="32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3580" y="269923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Sanger Sequencing Reactions</a:t>
            </a:r>
          </a:p>
        </p:txBody>
      </p:sp>
      <p:grpSp>
        <p:nvGrpSpPr>
          <p:cNvPr id="3" name="Group 89"/>
          <p:cNvGrpSpPr/>
          <p:nvPr/>
        </p:nvGrpSpPr>
        <p:grpSpPr>
          <a:xfrm>
            <a:off x="2831013" y="278480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802813" y="234639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745663" y="368169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56" name="Picture 55" descr="microcentrifuge-tub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3" y="975111"/>
            <a:ext cx="1198676" cy="103631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396673" y="11084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Template DNA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18053" y="12227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Known Primer (~20bp)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442393" y="1665999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DNA Polymerase</a:t>
            </a:r>
          </a:p>
        </p:txBody>
      </p:sp>
    </p:spTree>
    <p:extLst>
      <p:ext uri="{BB962C8B-B14F-4D97-AF65-F5344CB8AC3E}">
        <p14:creationId xmlns:p14="http://schemas.microsoft.com/office/powerpoint/2010/main" val="1852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So I don’t forget…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5" y="1313308"/>
            <a:ext cx="6375205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“This will not be on the test”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These slides will be posted, please steal them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Feel free to post questions in the chat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792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28299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Output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/>
              <a:t>Sanger Throughput Limitations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68880" y="2629261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undergrad/entry-level labor!</a:t>
            </a:r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6ml-pcr-tubes-w-flat-cap-3737.x-3737.as.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11" y="408215"/>
            <a:ext cx="1242407" cy="1292678"/>
          </a:xfrm>
          <a:prstGeom prst="rect">
            <a:avLst/>
          </a:prstGeom>
        </p:spPr>
      </p:pic>
      <p:pic>
        <p:nvPicPr>
          <p:cNvPr id="6" name="Picture 5" descr="0.2ml-pcr-8-strip-tubes-3426.8.x-3459.8.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02" y="3160282"/>
            <a:ext cx="266700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BEB69-21E5-EA4E-9044-5DE66C08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4" y="160965"/>
            <a:ext cx="2390561" cy="3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well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101262"/>
            <a:ext cx="3609970" cy="2287193"/>
          </a:xfrm>
          <a:prstGeom prst="rect">
            <a:avLst/>
          </a:prstGeom>
        </p:spPr>
      </p:pic>
      <p:pic>
        <p:nvPicPr>
          <p:cNvPr id="4" name="Picture 3" descr="384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2696966"/>
            <a:ext cx="3457209" cy="2323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D6B8-2DFA-4640-927F-8F85BB92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429" y="101262"/>
            <a:ext cx="3406457" cy="228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B81AE-9688-4F48-A65D-1F4C97F5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38" b="5996"/>
          <a:stretch/>
        </p:blipFill>
        <p:spPr>
          <a:xfrm>
            <a:off x="5537385" y="2488913"/>
            <a:ext cx="3177091" cy="2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Colony Picking Robot</a:t>
            </a:r>
          </a:p>
        </p:txBody>
      </p:sp>
      <p:pic>
        <p:nvPicPr>
          <p:cNvPr id="2" name="ColonyPickingRo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860" y="874395"/>
            <a:ext cx="5158740" cy="38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172003-62C2-C84D-BCC4-0871A0F240AE}"/>
              </a:ext>
            </a:extLst>
          </p:cNvPr>
          <p:cNvGrpSpPr/>
          <p:nvPr/>
        </p:nvGrpSpPr>
        <p:grpSpPr>
          <a:xfrm>
            <a:off x="2096033" y="274320"/>
            <a:ext cx="4951933" cy="4594860"/>
            <a:chOff x="3951299" y="274320"/>
            <a:chExt cx="4951933" cy="45948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798DC6-5ED1-9946-91DC-00A007DADE5F}"/>
                </a:ext>
              </a:extLst>
            </p:cNvPr>
            <p:cNvSpPr/>
            <p:nvPr/>
          </p:nvSpPr>
          <p:spPr>
            <a:xfrm>
              <a:off x="3951299" y="274320"/>
              <a:ext cx="4951933" cy="4594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close up of food&#10;&#10;Description automatically generated">
              <a:extLst>
                <a:ext uri="{FF2B5EF4-FFF2-40B4-BE49-F238E27FC236}">
                  <a16:creationId xmlns:a16="http://schemas.microsoft.com/office/drawing/2014/main" id="{9B0E385E-694E-D745-9A91-F3D8FF86F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195" y="2151380"/>
              <a:ext cx="2644140" cy="2644140"/>
            </a:xfrm>
            <a:prstGeom prst="rect">
              <a:avLst/>
            </a:prstGeom>
          </p:spPr>
        </p:pic>
        <p:pic>
          <p:nvPicPr>
            <p:cNvPr id="6" name="Picture 5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A734443C-7FF9-5748-94A8-210A1B7A5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1299" y="274320"/>
              <a:ext cx="4951933" cy="1877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41" y="272634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16074" y="235421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Capillary 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Sanger Throughput Limitations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020" y="714662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71234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53640" y="811578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Massively parallel</a:t>
            </a:r>
          </a:p>
        </p:txBody>
      </p:sp>
    </p:spTree>
    <p:extLst>
      <p:ext uri="{BB962C8B-B14F-4D97-AF65-F5344CB8AC3E}">
        <p14:creationId xmlns:p14="http://schemas.microsoft.com/office/powerpoint/2010/main" val="295666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1533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29347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01E2A61-F5F6-CD4F-93BE-EB7A9D32411A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0AED8D1B-C336-E049-B086-F5D1FB3FB45D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id="{034DF365-78E4-2B45-8BBE-D5472834AA8D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7" name="TextBox 246">
            <a:extLst>
              <a:ext uri="{FF2B5EF4-FFF2-40B4-BE49-F238E27FC236}">
                <a16:creationId xmlns:a16="http://schemas.microsoft.com/office/drawing/2014/main" id="{3BEFA063-FFBB-3842-9AE1-32BD0461C7C2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459066" y="4533216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E42092C-6859-E847-8D40-F8AE10CAC91A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78207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0632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2" y="1"/>
            <a:ext cx="3858709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4" name="Picture 3" descr="ilmn-step7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0"/>
            <a:ext cx="3738998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4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1577" r="962" b="1585"/>
          <a:stretch/>
        </p:blipFill>
        <p:spPr>
          <a:xfrm>
            <a:off x="1130429" y="0"/>
            <a:ext cx="6903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1 at 6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00" y="200632"/>
            <a:ext cx="6858000" cy="4652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36CF97-E141-634E-857D-960C0712C22A}"/>
              </a:ext>
            </a:extLst>
          </p:cNvPr>
          <p:cNvGrpSpPr/>
          <p:nvPr/>
        </p:nvGrpSpPr>
        <p:grpSpPr>
          <a:xfrm>
            <a:off x="2783920" y="3107836"/>
            <a:ext cx="1996440" cy="358140"/>
            <a:chOff x="2783920" y="3107836"/>
            <a:chExt cx="1996440" cy="358140"/>
          </a:xfrm>
        </p:grpSpPr>
        <p:sp>
          <p:nvSpPr>
            <p:cNvPr id="6" name="Frame 5"/>
            <p:cNvSpPr/>
            <p:nvPr/>
          </p:nvSpPr>
          <p:spPr>
            <a:xfrm>
              <a:off x="278392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427744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58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C52F4-AB24-2D4D-BD66-27C03DAD0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7" y="105611"/>
            <a:ext cx="959123" cy="263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94151-BF02-BD41-B8C8-A4E2152AA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8" y="1504253"/>
            <a:ext cx="1718652" cy="3077907"/>
          </a:xfrm>
          <a:prstGeom prst="rect">
            <a:avLst/>
          </a:prstGeom>
        </p:spPr>
      </p:pic>
      <p:pic>
        <p:nvPicPr>
          <p:cNvPr id="5" name="Picture 4" descr="A picture containing electronics, remote, person, photo&#10;&#10;Description automatically generated">
            <a:extLst>
              <a:ext uri="{FF2B5EF4-FFF2-40B4-BE49-F238E27FC236}">
                <a16:creationId xmlns:a16="http://schemas.microsoft.com/office/drawing/2014/main" id="{9BA877FC-274D-3D49-BE12-7C9E25850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75" r="30500" b="2824"/>
          <a:stretch/>
        </p:blipFill>
        <p:spPr>
          <a:xfrm>
            <a:off x="6761150" y="1504253"/>
            <a:ext cx="2986087" cy="319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42" y="319678"/>
            <a:ext cx="5925813" cy="44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94840" y="300403"/>
            <a:ext cx="5554980" cy="5873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/>
              <a:t>Next-Gen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677" y="1017270"/>
            <a:ext cx="6909243" cy="75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dirty="0">
                <a:solidFill>
                  <a:prstClr val="black"/>
                </a:solidFill>
                <a:cs typeface="Myriad Pro"/>
              </a:rPr>
              <a:t>Take home message: </a:t>
            </a:r>
            <a:r>
              <a:rPr lang="en-US" sz="2100" b="1" dirty="0">
                <a:solidFill>
                  <a:prstClr val="black"/>
                </a:solidFill>
                <a:cs typeface="Myriad Pro"/>
              </a:rPr>
              <a:t>Massively Parallel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prstClr val="black"/>
                </a:solidFill>
                <a:cs typeface="Myriad Pro"/>
              </a:rPr>
              <a:t>Millions (or billions) of concurrent reads, but without separate tubes</a:t>
            </a:r>
          </a:p>
        </p:txBody>
      </p:sp>
    </p:spTree>
    <p:extLst>
      <p:ext uri="{BB962C8B-B14F-4D97-AF65-F5344CB8AC3E}">
        <p14:creationId xmlns:p14="http://schemas.microsoft.com/office/powerpoint/2010/main" val="32613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438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07182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Method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Read Length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600-1000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400-800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75-300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Ion Torrent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PacBio/Nanopore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~10,000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~5,000 to ~500,000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215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3422340"/>
            <a:ext cx="406401" cy="4064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99763" y="3442932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Newbler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cs typeface="Century Gothic"/>
              </a:rPr>
              <a:t>Using programs to find overlapping alignments in sequencing reads and build </a:t>
            </a:r>
            <a:r>
              <a:rPr lang="en-US" sz="2000" dirty="0" err="1">
                <a:solidFill>
                  <a:srgbClr val="262626"/>
                </a:solidFill>
                <a:cs typeface="Century Gothic"/>
              </a:rPr>
              <a:t>contigs</a:t>
            </a:r>
            <a:r>
              <a:rPr lang="en-US" sz="2000" dirty="0">
                <a:solidFill>
                  <a:srgbClr val="262626"/>
                </a:solidFill>
                <a:cs typeface="Century Gothic"/>
              </a:rPr>
              <a:t>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3" y="2009936"/>
            <a:ext cx="6814993" cy="1483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entury Gothic"/>
              </a:rPr>
              <a:t>The quality of an assembly depends on: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Program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Type, quality, and length of individual reads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Number of reads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Complexity of the genome</a:t>
            </a:r>
          </a:p>
          <a:p>
            <a:pPr marL="257175" indent="-257175">
              <a:buFont typeface="Arial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entury Gothic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55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0972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</p:spTree>
    <p:extLst>
      <p:ext uri="{BB962C8B-B14F-4D97-AF65-F5344CB8AC3E}">
        <p14:creationId xmlns:p14="http://schemas.microsoft.com/office/powerpoint/2010/main" val="42686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la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009900" cy="3048000"/>
          </a:xfrm>
          <a:prstGeom prst="rect">
            <a:avLst/>
          </a:prstGeom>
        </p:spPr>
      </p:pic>
      <p:pic>
        <p:nvPicPr>
          <p:cNvPr id="3" name="Picture 2" descr="alabamastic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0" y="0"/>
            <a:ext cx="2178800" cy="5143500"/>
          </a:xfrm>
          <a:prstGeom prst="rect">
            <a:avLst/>
          </a:prstGeom>
        </p:spPr>
      </p:pic>
      <p:pic>
        <p:nvPicPr>
          <p:cNvPr id="4" name="Picture 3" descr="evolution_is_a_theory_bumper_sticker-rf573d8ef90904c619f767232bbfdd720_v9wht_8byvr_5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36520"/>
            <a:ext cx="3657600" cy="3657600"/>
          </a:xfrm>
          <a:prstGeom prst="rect">
            <a:avLst/>
          </a:prstGeom>
        </p:spPr>
      </p:pic>
      <p:pic>
        <p:nvPicPr>
          <p:cNvPr id="6" name="Picture 5" descr="cobb_county_book_stic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1885950"/>
            <a:ext cx="38100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85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6688" y="2727641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FINISH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3810" y="3784964"/>
            <a:ext cx="38591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Before annotation, phage genomes should be sequenced </a:t>
            </a:r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AND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finished.</a:t>
            </a:r>
          </a:p>
        </p:txBody>
      </p:sp>
    </p:spTree>
    <p:extLst>
      <p:ext uri="{BB962C8B-B14F-4D97-AF65-F5344CB8AC3E}">
        <p14:creationId xmlns:p14="http://schemas.microsoft.com/office/powerpoint/2010/main" val="17563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353" y="801405"/>
            <a:ext cx="581162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“On </a:t>
            </a:r>
            <a:r>
              <a:rPr lang="en-US" b="1" dirty="0">
                <a:latin typeface="Century Gothic"/>
                <a:cs typeface="Century Gothic"/>
              </a:rPr>
              <a:t>June 26, 2000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announced the production of a </a:t>
            </a:r>
            <a:r>
              <a:rPr lang="en-US" b="1" dirty="0">
                <a:latin typeface="Century Gothic"/>
                <a:cs typeface="Century Gothic"/>
              </a:rPr>
              <a:t>rough draft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of the human genome sequence. In </a:t>
            </a:r>
            <a:r>
              <a:rPr lang="en-US" b="1" dirty="0">
                <a:latin typeface="Century Gothic"/>
                <a:cs typeface="Century Gothic"/>
              </a:rPr>
              <a:t>April, 2003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is announcing an </a:t>
            </a:r>
            <a:r>
              <a:rPr lang="en-US" b="1" dirty="0">
                <a:latin typeface="Century Gothic"/>
                <a:cs typeface="Century Gothic"/>
              </a:rPr>
              <a:t>essentially </a:t>
            </a:r>
            <a:r>
              <a:rPr lang="en-US" b="1" i="1" dirty="0">
                <a:latin typeface="Century Gothic"/>
                <a:cs typeface="Century Gothic"/>
              </a:rPr>
              <a:t>finished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version of the human genome sequence.”			—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7353" y="204088"/>
            <a:ext cx="569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641" y="3518697"/>
            <a:ext cx="581162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June 2000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  <a:sym typeface="Wingdings"/>
              </a:rPr>
              <a:t> April 2003?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441" y="3509553"/>
            <a:ext cx="521726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Finishing.</a:t>
            </a:r>
            <a:endParaRPr lang="en-US" sz="135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737397"/>
            <a:ext cx="5217263" cy="3506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“The difference between the draft and finished versions is defined by </a:t>
            </a:r>
            <a:r>
              <a:rPr lang="en-US" b="1" dirty="0">
                <a:latin typeface="Century Gothic"/>
                <a:cs typeface="Century Gothic"/>
              </a:rPr>
              <a:t>coverage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number of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error 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 The draft [had] an error rate of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pairs, [and] more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150,000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only 28 percent of the genome had reached the finished standard. In the April 2003 version, there are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400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99 percent of the genome is finished with an accuracy rate of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10,000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101340" y="2011680"/>
            <a:ext cx="1988820" cy="1028700"/>
          </a:xfrm>
          <a:prstGeom prst="wedgeRectCallout">
            <a:avLst>
              <a:gd name="adj1" fmla="val 79167"/>
              <a:gd name="adj2" fmla="val -46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 in 1000 error rate times 3 billion bases equals 3 million errors!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857" y="4181637"/>
            <a:ext cx="5217263" cy="855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Our goal for phages: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0 gaps, 0 errors</a:t>
            </a:r>
          </a:p>
        </p:txBody>
      </p:sp>
    </p:spTree>
    <p:extLst>
      <p:ext uri="{BB962C8B-B14F-4D97-AF65-F5344CB8AC3E}">
        <p14:creationId xmlns:p14="http://schemas.microsoft.com/office/powerpoint/2010/main" val="286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81839" y="657335"/>
            <a:ext cx="1162498" cy="1108994"/>
            <a:chOff x="1801243" y="876447"/>
            <a:chExt cx="1549997" cy="1478658"/>
          </a:xfrm>
        </p:grpSpPr>
        <p:pic>
          <p:nvPicPr>
            <p:cNvPr id="6" name="Picture 5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01243" y="876447"/>
              <a:ext cx="1549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Madiba DNA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2514" y="3911114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Madiba.fasta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84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</p:spTree>
    <p:extLst>
      <p:ext uri="{BB962C8B-B14F-4D97-AF65-F5344CB8AC3E}">
        <p14:creationId xmlns:p14="http://schemas.microsoft.com/office/powerpoint/2010/main" val="3137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0" grpId="0" animBg="1"/>
      <p:bldP spid="21" grpId="0" animBg="1"/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Areas Requiring Finishing Work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857" y="737397"/>
            <a:ext cx="521726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(could indicate missing portions of the genome)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consensus quality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Discrepant positions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coverage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 ends</a:t>
            </a:r>
          </a:p>
        </p:txBody>
      </p:sp>
    </p:spTree>
    <p:extLst>
      <p:ext uri="{BB962C8B-B14F-4D97-AF65-F5344CB8AC3E}">
        <p14:creationId xmlns:p14="http://schemas.microsoft.com/office/powerpoint/2010/main" val="69157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83580" y="3021336"/>
            <a:ext cx="3654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  <a:p>
            <a:pPr algn="ctr"/>
            <a:r>
              <a:rPr lang="en-US" sz="1350" b="1" dirty="0"/>
              <a:t>Average coverage: </a:t>
            </a:r>
            <a:r>
              <a:rPr lang="en-US" sz="1350" dirty="0"/>
              <a:t>Total bases / consensus length</a:t>
            </a:r>
            <a:endParaRPr lang="en-US" sz="13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81022" y="3849959"/>
            <a:ext cx="3859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13 reads * 17 bases per read = </a:t>
            </a:r>
            <a:r>
              <a:rPr lang="en-US" sz="1350" b="1" dirty="0"/>
              <a:t>221 bases</a:t>
            </a:r>
          </a:p>
          <a:p>
            <a:pPr algn="ctr"/>
            <a:r>
              <a:rPr lang="en-US" sz="1350" dirty="0"/>
              <a:t>221 bases / 66 base consensus = </a:t>
            </a:r>
            <a:r>
              <a:rPr lang="en-US" sz="1350" b="1" dirty="0"/>
              <a:t>3.35-fold coverage </a:t>
            </a:r>
          </a:p>
        </p:txBody>
      </p:sp>
    </p:spTree>
    <p:extLst>
      <p:ext uri="{BB962C8B-B14F-4D97-AF65-F5344CB8AC3E}">
        <p14:creationId xmlns:p14="http://schemas.microsoft.com/office/powerpoint/2010/main" val="3973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128" y="138385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53" y="2354581"/>
            <a:ext cx="11529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6x coverage</a:t>
            </a:r>
          </a:p>
          <a:p>
            <a:pPr algn="ctr"/>
            <a:r>
              <a:rPr lang="en-US" sz="1350" dirty="0"/>
              <a:t>100%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4078260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8143" y="1383602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922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5x coverage</a:t>
            </a:r>
          </a:p>
          <a:p>
            <a:pPr algn="ctr"/>
            <a:r>
              <a:rPr lang="en-US" sz="1350" dirty="0"/>
              <a:t>80%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115256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770" y="1347026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2269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 coverage</a:t>
            </a:r>
          </a:p>
          <a:p>
            <a:pPr algn="ctr"/>
            <a:r>
              <a:rPr lang="en-US" sz="1350" dirty="0"/>
              <a:t>50% identity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0501786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55" y="136466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6043" y="2354580"/>
            <a:ext cx="102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1x coverage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954506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FireWea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2" y="826542"/>
            <a:ext cx="8434737" cy="35900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Sanger finishing reads</a:t>
            </a:r>
          </a:p>
        </p:txBody>
      </p:sp>
      <p:pic>
        <p:nvPicPr>
          <p:cNvPr id="2" name="Picture 1" descr="SarFireWeakResolv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826542"/>
            <a:ext cx="8439201" cy="35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497" y="32624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497" y="879129"/>
            <a:ext cx="6479135" cy="173910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a combination of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programs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and wet-bench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experiments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to close gaps, resolve weak areas, and ensure a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high-quality extremely-low-error final genome 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sequence that is properly cut, oriented, and ready to annotate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52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57479" y="274692"/>
            <a:ext cx="510938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7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bldLvl="2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9" y="0"/>
            <a:ext cx="77986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1839" y="657335"/>
            <a:ext cx="1162498" cy="1108994"/>
            <a:chOff x="1801243" y="876447"/>
            <a:chExt cx="1549997" cy="1478658"/>
          </a:xfrm>
        </p:grpSpPr>
        <p:pic>
          <p:nvPicPr>
            <p:cNvPr id="24" name="Picture 23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01243" y="876447"/>
              <a:ext cx="1549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Madiba DNA</a:t>
              </a:r>
            </a:p>
          </p:txBody>
        </p:sp>
      </p:grpSp>
      <p:pic>
        <p:nvPicPr>
          <p:cNvPr id="6" name="Picture 5" descr="MicroCentTu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87" y="980956"/>
            <a:ext cx="883942" cy="785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68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7911" y="1430656"/>
            <a:ext cx="4580729" cy="27482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154" y="255720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What happens in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92514" y="3911114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Madiba.fasta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5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7.4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3018" cy="5143500"/>
          </a:xfrm>
          <a:prstGeom prst="rect">
            <a:avLst/>
          </a:prstGeom>
        </p:spPr>
      </p:pic>
      <p:pic>
        <p:nvPicPr>
          <p:cNvPr id="3" name="Picture 2" descr="Screen Shot 2013-08-22 at 7.4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411480"/>
            <a:ext cx="5305425" cy="3886200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8-22 at 7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1318260"/>
            <a:ext cx="5324475" cy="3400425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6807361" cy="5143500"/>
          </a:xfrm>
          <a:prstGeom prst="rect">
            <a:avLst/>
          </a:prstGeom>
        </p:spPr>
      </p:pic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6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1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28195-2FD7-CE4A-8A18-2FBA785C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2161548"/>
            <a:ext cx="8501974" cy="282719"/>
          </a:xfrm>
          <a:prstGeom prst="rect">
            <a:avLst/>
          </a:prstGeom>
        </p:spPr>
      </p:pic>
      <p:pic>
        <p:nvPicPr>
          <p:cNvPr id="10" name="Picture 9" descr="Screen Shot 2013-08-20 at 7.32.22 AM.png">
            <a:extLst>
              <a:ext uri="{FF2B5EF4-FFF2-40B4-BE49-F238E27FC236}">
                <a16:creationId xmlns:a16="http://schemas.microsoft.com/office/drawing/2014/main" id="{9C7F1BA7-625A-1542-8C11-F80FB5951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9"/>
          <a:stretch/>
        </p:blipFill>
        <p:spPr>
          <a:xfrm>
            <a:off x="228602" y="2445360"/>
            <a:ext cx="8979408" cy="1124712"/>
          </a:xfrm>
          <a:prstGeom prst="rect">
            <a:avLst/>
          </a:prstGeom>
        </p:spPr>
      </p:pic>
      <p:pic>
        <p:nvPicPr>
          <p:cNvPr id="6" name="Picture 5" descr="Screen Shot 2013-08-20 at 7.32.2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2"/>
          <a:stretch/>
        </p:blipFill>
        <p:spPr>
          <a:xfrm>
            <a:off x="219457" y="621792"/>
            <a:ext cx="8979408" cy="1538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59736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788920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5" y="2160264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5" y="3044415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F17F95-DAB9-F440-A050-F53784F8BF30}"/>
              </a:ext>
            </a:extLst>
          </p:cNvPr>
          <p:cNvSpPr/>
          <p:nvPr/>
        </p:nvSpPr>
        <p:spPr>
          <a:xfrm>
            <a:off x="0" y="1837229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55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60193" y="204088"/>
            <a:ext cx="51093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Relatively easy (now)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60193" y="3267260"/>
            <a:ext cx="51093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How we finish:</a:t>
            </a:r>
          </a:p>
          <a:p>
            <a:pPr marL="685800" lvl="1" indent="-342900">
              <a:buFont typeface="Arial"/>
              <a:buChar char="•"/>
            </a:pPr>
            <a:r>
              <a:rPr lang="en-US" sz="2400" dirty="0" err="1">
                <a:solidFill>
                  <a:prstClr val="black"/>
                </a:solidFill>
                <a:cs typeface="Century Gothic"/>
              </a:rPr>
              <a:t>Consed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cs typeface="Century Gothic"/>
              </a:rPr>
              <a:t>Bench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0D904-97C8-0641-B20D-4D436A258A55}"/>
              </a:ext>
            </a:extLst>
          </p:cNvPr>
          <p:cNvSpPr txBox="1"/>
          <p:nvPr/>
        </p:nvSpPr>
        <p:spPr>
          <a:xfrm>
            <a:off x="1860192" y="1648421"/>
            <a:ext cx="648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Century Gothic"/>
              </a:rPr>
              <a:t>Average Number of Finishing Sanger Reactions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399D5B-9A99-E24C-90A7-E77A3FB77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518490"/>
              </p:ext>
            </p:extLst>
          </p:nvPr>
        </p:nvGraphicFramePr>
        <p:xfrm>
          <a:off x="2133600" y="2261757"/>
          <a:ext cx="609600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1915129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060168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892096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202470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98165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Illumina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88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~25-30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0.02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89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F7F976-71C5-B041-8220-B20860EA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16" y="101600"/>
            <a:ext cx="5568723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19417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 Bold" charset="0"/>
                <a:ea typeface="Adobe Garamond Pro Bold" charset="0"/>
                <a:cs typeface="Adobe Garamond Pro Bold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</a:t>
            </a:r>
            <a:r>
              <a:rPr lang="en-US" b="1" dirty="0"/>
              <a:t>centers</a:t>
            </a:r>
            <a:r>
              <a:rPr lang="en-US" dirty="0"/>
              <a:t> are now producing </a:t>
            </a:r>
            <a:r>
              <a:rPr lang="en-US" b="1" dirty="0"/>
              <a:t>tens of millions</a:t>
            </a:r>
            <a:r>
              <a:rPr lang="en-US" dirty="0"/>
              <a:t> of base pairs of sequence </a:t>
            </a:r>
            <a:r>
              <a:rPr lang="en-US" b="1" dirty="0"/>
              <a:t>annually</a:t>
            </a:r>
            <a:r>
              <a:rPr lang="en-US" dirty="0"/>
              <a:t>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03030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13420" r="46476" b="4281"/>
          <a:stretch/>
        </p:blipFill>
        <p:spPr>
          <a:xfrm>
            <a:off x="100585" y="108189"/>
            <a:ext cx="2313432" cy="2680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0"/>
          <a:stretch/>
        </p:blipFill>
        <p:spPr>
          <a:xfrm>
            <a:off x="2514599" y="108188"/>
            <a:ext cx="6549117" cy="427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788920"/>
            <a:ext cx="3639383" cy="252780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519408" y="2284476"/>
            <a:ext cx="552207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302744" y="3067812"/>
            <a:ext cx="664984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26" y="275284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Becky </a:t>
            </a:r>
            <a:r>
              <a:rPr lang="en-US" dirty="0" err="1"/>
              <a:t>Garlena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000E0-F3AA-2148-A0A5-7CCBB435328C}"/>
              </a:ext>
            </a:extLst>
          </p:cNvPr>
          <p:cNvSpPr/>
          <p:nvPr/>
        </p:nvSpPr>
        <p:spPr>
          <a:xfrm>
            <a:off x="4016744" y="4379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“Individual </a:t>
            </a:r>
            <a:r>
              <a:rPr lang="en-US" b="1" dirty="0" err="1"/>
              <a:t>Beckys</a:t>
            </a:r>
            <a:r>
              <a:rPr lang="en-US" dirty="0"/>
              <a:t> are now producing </a:t>
            </a:r>
            <a:r>
              <a:rPr lang="en-US" b="1" dirty="0"/>
              <a:t>billions</a:t>
            </a:r>
            <a:r>
              <a:rPr lang="en-US" dirty="0"/>
              <a:t> of base pairs of sequence </a:t>
            </a:r>
            <a:r>
              <a:rPr lang="en-US" b="1" dirty="0"/>
              <a:t>twice a week</a:t>
            </a:r>
            <a:r>
              <a:rPr lang="en-US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2" y="0"/>
            <a:ext cx="7648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39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100" y="96759"/>
            <a:ext cx="6172200" cy="857250"/>
          </a:xfrm>
        </p:spPr>
        <p:txBody>
          <a:bodyPr/>
          <a:lstStyle/>
          <a:p>
            <a:pPr algn="l"/>
            <a:r>
              <a:rPr lang="en-US" dirty="0"/>
              <a:t>Oxford </a:t>
            </a:r>
            <a:r>
              <a:rPr lang="en-US" dirty="0" err="1"/>
              <a:t>Nanopore</a:t>
            </a:r>
            <a:endParaRPr lang="en-US" dirty="0"/>
          </a:p>
        </p:txBody>
      </p:sp>
      <p:pic>
        <p:nvPicPr>
          <p:cNvPr id="4" name="Picture 3" descr="nanopore_x616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839866"/>
            <a:ext cx="3814036" cy="40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03339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72C39A-2CDA-5C46-92F6-0DDAD9E5A3B5}"/>
              </a:ext>
            </a:extLst>
          </p:cNvPr>
          <p:cNvSpPr txBox="1"/>
          <p:nvPr/>
        </p:nvSpPr>
        <p:spPr>
          <a:xfrm>
            <a:off x="4437329" y="216122"/>
            <a:ext cx="669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Oxford Nanopore Sequencing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77048F-2D6B-804D-810F-40162B12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7" y="0"/>
            <a:ext cx="88129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420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D5E1D8-57A7-C84F-A61D-8E0571CB6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5887" y="0"/>
            <a:ext cx="6858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2C39A-2CDA-5C46-92F6-0DDAD9E5A3B5}"/>
              </a:ext>
            </a:extLst>
          </p:cNvPr>
          <p:cNvSpPr txBox="1"/>
          <p:nvPr/>
        </p:nvSpPr>
        <p:spPr>
          <a:xfrm>
            <a:off x="4180851" y="71157"/>
            <a:ext cx="669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Oxford 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35532503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1177" y="475543"/>
            <a:ext cx="51093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</a:t>
            </a:r>
            <a:r>
              <a:rPr lang="en-US" sz="2000" dirty="0" err="1"/>
              <a:t>MinION</a:t>
            </a:r>
            <a:r>
              <a:rPr lang="en-US" sz="2000" dirty="0"/>
              <a:t> has been used to successfully read …</a:t>
            </a:r>
            <a:r>
              <a:rPr lang="en-US" sz="2000" b="1" dirty="0"/>
              <a:t> 100,000 base pairs during a single DNA capture</a:t>
            </a:r>
            <a:r>
              <a:rPr lang="en-US" sz="2000" dirty="0"/>
              <a:t>, [which]</a:t>
            </a:r>
            <a:r>
              <a:rPr lang="en-US" sz="2000" b="1" dirty="0"/>
              <a:t> </a:t>
            </a:r>
            <a:r>
              <a:rPr lang="en-US" sz="2000" dirty="0"/>
              <a:t>has never been managed before using traditional sequencing techniques.</a:t>
            </a:r>
          </a:p>
          <a:p>
            <a:endParaRPr lang="en-US" sz="2000" dirty="0"/>
          </a:p>
          <a:p>
            <a:r>
              <a:rPr lang="en-US" sz="2000" dirty="0"/>
              <a:t>… but Oxford Nanopore has also introduced </a:t>
            </a:r>
            <a:r>
              <a:rPr lang="en-US" sz="2000" dirty="0" err="1"/>
              <a:t>GridION</a:t>
            </a:r>
            <a:r>
              <a:rPr lang="en-US" sz="2000" dirty="0"/>
              <a:t> [and] the company reckon that a 20-node </a:t>
            </a:r>
            <a:r>
              <a:rPr lang="en-US" sz="2000" dirty="0" err="1"/>
              <a:t>GridION</a:t>
            </a:r>
            <a:r>
              <a:rPr lang="en-US" sz="2000" dirty="0"/>
              <a:t> setup </a:t>
            </a:r>
            <a:r>
              <a:rPr lang="en-US" sz="2000" b="1" dirty="0"/>
              <a:t>can sequence a complete human genome in just 15 minutes</a:t>
            </a:r>
            <a:r>
              <a:rPr lang="en-US" sz="2000" dirty="0"/>
              <a:t>.”</a:t>
            </a:r>
          </a:p>
          <a:p>
            <a:endParaRPr lang="en-US" sz="20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1177" y="3559349"/>
            <a:ext cx="51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—</a:t>
            </a:r>
            <a:r>
              <a:rPr lang="en-US" i="1" dirty="0"/>
              <a:t>Wired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352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GATTACA</a:t>
            </a:r>
          </a:p>
        </p:txBody>
      </p:sp>
    </p:spTree>
    <p:extLst>
      <p:ext uri="{BB962C8B-B14F-4D97-AF65-F5344CB8AC3E}">
        <p14:creationId xmlns:p14="http://schemas.microsoft.com/office/powerpoint/2010/main" val="2809619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3498550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Take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7472" y="804725"/>
            <a:ext cx="7009304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Sequencing getting better faster than computers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Finishing is a prerequisite for annotation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Bioinformatics skills are very marketable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37472" y="257877"/>
            <a:ext cx="5109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Thanks!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42026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8319</TotalTime>
  <Words>3158</Words>
  <Application>Microsoft Macintosh PowerPoint</Application>
  <PresentationFormat>On-screen Show (16:9)</PresentationFormat>
  <Paragraphs>750</Paragraphs>
  <Slides>96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6" baseType="lpstr">
      <vt:lpstr>Adobe Garamond Pro Bold</vt:lpstr>
      <vt:lpstr>Arial</vt:lpstr>
      <vt:lpstr>Bradley Hand</vt:lpstr>
      <vt:lpstr>Calibri</vt:lpstr>
      <vt:lpstr>Century Gothic</vt:lpstr>
      <vt:lpstr>Courier</vt:lpstr>
      <vt:lpstr>Gill Sans MT</vt:lpstr>
      <vt:lpstr>Helvetica</vt:lpstr>
      <vt:lpstr>Lucida Console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Shotgun Genome Sequencing</vt:lpstr>
      <vt:lpstr>Shotgun Genome Sequencing</vt:lpstr>
      <vt:lpstr>PowerPoint Presentation</vt:lpstr>
      <vt:lpstr>PowerPoint Presentation</vt:lpstr>
      <vt:lpstr>PowerPoint Presentation</vt:lpstr>
      <vt:lpstr>PowerPoint Presentation</vt:lpstr>
      <vt:lpstr>Sanger Sequencing Reactions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Capillary 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Illumina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Oxford Nanopore</vt:lpstr>
      <vt:lpstr>PowerPoint Presentation</vt:lpstr>
      <vt:lpstr>PowerPoint Presentation</vt:lpstr>
      <vt:lpstr>PowerPoint Presentation</vt:lpstr>
      <vt:lpstr>GATTACA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Russell, Daniel Andrew</cp:lastModifiedBy>
  <cp:revision>260</cp:revision>
  <dcterms:created xsi:type="dcterms:W3CDTF">2011-12-15T03:15:48Z</dcterms:created>
  <dcterms:modified xsi:type="dcterms:W3CDTF">2021-12-14T15:34:31Z</dcterms:modified>
</cp:coreProperties>
</file>