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webextensions/webextension1.xml" ContentType="application/vnd.ms-office.webextension+xml"/>
  <Override PartName="/ppt/webextensions/webextension2.xml" ContentType="application/vnd.ms-office.webextension+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65" r:id="rId3"/>
    <p:sldId id="258" r:id="rId4"/>
    <p:sldId id="266" r:id="rId5"/>
    <p:sldId id="260" r:id="rId6"/>
    <p:sldId id="267" r:id="rId7"/>
    <p:sldId id="259" r:id="rId8"/>
    <p:sldId id="268" r:id="rId9"/>
    <p:sldId id="269" r:id="rId10"/>
    <p:sldId id="275" r:id="rId11"/>
    <p:sldId id="273" r:id="rId12"/>
    <p:sldId id="274" r:id="rId13"/>
    <p:sldId id="262" r:id="rId14"/>
    <p:sldId id="272" r:id="rId15"/>
    <p:sldId id="271" r:id="rId16"/>
    <p:sldId id="276" r:id="rId17"/>
    <p:sldId id="261" r:id="rId18"/>
    <p:sldId id="26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4678"/>
  </p:normalViewPr>
  <p:slideViewPr>
    <p:cSldViewPr snapToGrid="0" snapToObjects="1">
      <p:cViewPr varScale="1">
        <p:scale>
          <a:sx n="128" d="100"/>
          <a:sy n="128" d="100"/>
        </p:scale>
        <p:origin x="48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28B46B-B9E9-774D-A6DD-423509B4FC65}" type="datetimeFigureOut">
              <a:rPr lang="en-US" smtClean="0"/>
              <a:t>12/10/19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F75AE1-FF81-A844-A9C9-49A39FC6AA05}" type="slidenum">
              <a:rPr lang="en-US" smtClean="0"/>
              <a:t>‹#›</a:t>
            </a:fld>
            <a:endParaRPr lang="en-US"/>
          </a:p>
        </p:txBody>
      </p:sp>
    </p:spTree>
    <p:extLst>
      <p:ext uri="{BB962C8B-B14F-4D97-AF65-F5344CB8AC3E}">
        <p14:creationId xmlns:p14="http://schemas.microsoft.com/office/powerpoint/2010/main" val="2132687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Text Box 1">
            <a:extLst>
              <a:ext uri="{FF2B5EF4-FFF2-40B4-BE49-F238E27FC236}">
                <a16:creationId xmlns:a16="http://schemas.microsoft.com/office/drawing/2014/main" id="{186ACAF8-35F8-1D4C-ADDA-DB0E86E107C9}"/>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45000"/>
              <a:buFont typeface="Wingdings" pitchFamily="2" charset="2"/>
              <a:buNone/>
            </a:pPr>
            <a:endParaRPr lang="en-US" altLang="en-US"/>
          </a:p>
        </p:txBody>
      </p:sp>
      <p:sp>
        <p:nvSpPr>
          <p:cNvPr id="4099" name="Text Box 2">
            <a:extLst>
              <a:ext uri="{FF2B5EF4-FFF2-40B4-BE49-F238E27FC236}">
                <a16:creationId xmlns:a16="http://schemas.microsoft.com/office/drawing/2014/main" id="{0AA13699-5C37-5D4F-9AA1-EC2F4A138A04}"/>
              </a:ext>
            </a:extLst>
          </p:cNvPr>
          <p:cNvSpPr txBox="1">
            <a:spLocks noChangeArrowheads="1"/>
          </p:cNvSpPr>
          <p:nvPr>
            <p:ph type="body"/>
          </p:nvPr>
        </p:nvSpPr>
        <p:spPr>
          <a:xfrm>
            <a:off x="1185863" y="4787900"/>
            <a:ext cx="5407025" cy="382587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charset="0"/>
                <a:cs typeface="msgothic" charset="0"/>
              </a:rPr>
              <a:t>Genome map of mycobacteriophage Patience. The map was generated using Phamerator (35) and displayed as described for Fig. 3. Putative functional assignments are shown. Identification of the gene product by mass spectrometry in particles (P) or early (E)- or late (L)-infected samples is shown above each gene.</a:t>
            </a:r>
          </a:p>
        </p:txBody>
      </p:sp>
    </p:spTree>
    <p:extLst>
      <p:ext uri="{BB962C8B-B14F-4D97-AF65-F5344CB8AC3E}">
        <p14:creationId xmlns:p14="http://schemas.microsoft.com/office/powerpoint/2010/main" val="4058190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F20F210B-B2C5-C04F-8E3B-9E4B44FA7AE9}" type="slidenum">
              <a:rPr lang="en-US"/>
              <a:pPr/>
              <a:t>17</a:t>
            </a:fld>
            <a:endParaRPr 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35075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1B9FFCAF-D647-8547-A55F-2BBE8C51549A}" type="slidenum">
              <a:rPr lang="en-US"/>
              <a:pPr/>
              <a:t>18</a:t>
            </a:fld>
            <a:endParaRPr 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96213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C0B90F8-5314-DE45-A4E8-98B58BF0642D}" type="datetimeFigureOut">
              <a:rPr lang="en-US" smtClean="0"/>
              <a:t>12/10/19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6857D-2FC7-704F-B5DE-E1EDEF1B229D}" type="slidenum">
              <a:rPr lang="en-US" smtClean="0"/>
              <a:t>‹#›</a:t>
            </a:fld>
            <a:endParaRPr lang="en-US"/>
          </a:p>
        </p:txBody>
      </p:sp>
    </p:spTree>
    <p:extLst>
      <p:ext uri="{BB962C8B-B14F-4D97-AF65-F5344CB8AC3E}">
        <p14:creationId xmlns:p14="http://schemas.microsoft.com/office/powerpoint/2010/main" val="1480028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0B90F8-5314-DE45-A4E8-98B58BF0642D}" type="datetimeFigureOut">
              <a:rPr lang="en-US" smtClean="0"/>
              <a:t>12/10/19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6857D-2FC7-704F-B5DE-E1EDEF1B229D}" type="slidenum">
              <a:rPr lang="en-US" smtClean="0"/>
              <a:t>‹#›</a:t>
            </a:fld>
            <a:endParaRPr lang="en-US"/>
          </a:p>
        </p:txBody>
      </p:sp>
    </p:spTree>
    <p:extLst>
      <p:ext uri="{BB962C8B-B14F-4D97-AF65-F5344CB8AC3E}">
        <p14:creationId xmlns:p14="http://schemas.microsoft.com/office/powerpoint/2010/main" val="2059921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0B90F8-5314-DE45-A4E8-98B58BF0642D}" type="datetimeFigureOut">
              <a:rPr lang="en-US" smtClean="0"/>
              <a:t>12/10/19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6857D-2FC7-704F-B5DE-E1EDEF1B229D}" type="slidenum">
              <a:rPr lang="en-US" smtClean="0"/>
              <a:t>‹#›</a:t>
            </a:fld>
            <a:endParaRPr lang="en-US"/>
          </a:p>
        </p:txBody>
      </p:sp>
    </p:spTree>
    <p:extLst>
      <p:ext uri="{BB962C8B-B14F-4D97-AF65-F5344CB8AC3E}">
        <p14:creationId xmlns:p14="http://schemas.microsoft.com/office/powerpoint/2010/main" val="1510323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C908C2-4098-1041-84BB-F93319BE5D94}" type="slidenum">
              <a:rPr lang="en-US"/>
              <a:pPr>
                <a:defRPr/>
              </a:pPr>
              <a:t>‹#›</a:t>
            </a:fld>
            <a:endParaRPr lang="en-US"/>
          </a:p>
        </p:txBody>
      </p:sp>
    </p:spTree>
    <p:extLst>
      <p:ext uri="{BB962C8B-B14F-4D97-AF65-F5344CB8AC3E}">
        <p14:creationId xmlns:p14="http://schemas.microsoft.com/office/powerpoint/2010/main" val="82454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0B90F8-5314-DE45-A4E8-98B58BF0642D}" type="datetimeFigureOut">
              <a:rPr lang="en-US" smtClean="0"/>
              <a:t>12/10/19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6857D-2FC7-704F-B5DE-E1EDEF1B229D}" type="slidenum">
              <a:rPr lang="en-US" smtClean="0"/>
              <a:t>‹#›</a:t>
            </a:fld>
            <a:endParaRPr lang="en-US"/>
          </a:p>
        </p:txBody>
      </p:sp>
    </p:spTree>
    <p:extLst>
      <p:ext uri="{BB962C8B-B14F-4D97-AF65-F5344CB8AC3E}">
        <p14:creationId xmlns:p14="http://schemas.microsoft.com/office/powerpoint/2010/main" val="534638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0B90F8-5314-DE45-A4E8-98B58BF0642D}" type="datetimeFigureOut">
              <a:rPr lang="en-US" smtClean="0"/>
              <a:t>12/10/19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6857D-2FC7-704F-B5DE-E1EDEF1B229D}" type="slidenum">
              <a:rPr lang="en-US" smtClean="0"/>
              <a:t>‹#›</a:t>
            </a:fld>
            <a:endParaRPr lang="en-US"/>
          </a:p>
        </p:txBody>
      </p:sp>
    </p:spTree>
    <p:extLst>
      <p:ext uri="{BB962C8B-B14F-4D97-AF65-F5344CB8AC3E}">
        <p14:creationId xmlns:p14="http://schemas.microsoft.com/office/powerpoint/2010/main" val="605539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0B90F8-5314-DE45-A4E8-98B58BF0642D}" type="datetimeFigureOut">
              <a:rPr lang="en-US" smtClean="0"/>
              <a:t>12/10/19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B6857D-2FC7-704F-B5DE-E1EDEF1B229D}" type="slidenum">
              <a:rPr lang="en-US" smtClean="0"/>
              <a:t>‹#›</a:t>
            </a:fld>
            <a:endParaRPr lang="en-US"/>
          </a:p>
        </p:txBody>
      </p:sp>
    </p:spTree>
    <p:extLst>
      <p:ext uri="{BB962C8B-B14F-4D97-AF65-F5344CB8AC3E}">
        <p14:creationId xmlns:p14="http://schemas.microsoft.com/office/powerpoint/2010/main" val="374364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0B90F8-5314-DE45-A4E8-98B58BF0642D}" type="datetimeFigureOut">
              <a:rPr lang="en-US" smtClean="0"/>
              <a:t>12/10/19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B6857D-2FC7-704F-B5DE-E1EDEF1B229D}" type="slidenum">
              <a:rPr lang="en-US" smtClean="0"/>
              <a:t>‹#›</a:t>
            </a:fld>
            <a:endParaRPr lang="en-US"/>
          </a:p>
        </p:txBody>
      </p:sp>
    </p:spTree>
    <p:extLst>
      <p:ext uri="{BB962C8B-B14F-4D97-AF65-F5344CB8AC3E}">
        <p14:creationId xmlns:p14="http://schemas.microsoft.com/office/powerpoint/2010/main" val="1971507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0B90F8-5314-DE45-A4E8-98B58BF0642D}" type="datetimeFigureOut">
              <a:rPr lang="en-US" smtClean="0"/>
              <a:t>12/10/19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B6857D-2FC7-704F-B5DE-E1EDEF1B229D}" type="slidenum">
              <a:rPr lang="en-US" smtClean="0"/>
              <a:t>‹#›</a:t>
            </a:fld>
            <a:endParaRPr lang="en-US"/>
          </a:p>
        </p:txBody>
      </p:sp>
    </p:spTree>
    <p:extLst>
      <p:ext uri="{BB962C8B-B14F-4D97-AF65-F5344CB8AC3E}">
        <p14:creationId xmlns:p14="http://schemas.microsoft.com/office/powerpoint/2010/main" val="1601951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0B90F8-5314-DE45-A4E8-98B58BF0642D}" type="datetimeFigureOut">
              <a:rPr lang="en-US" smtClean="0"/>
              <a:t>12/10/19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B6857D-2FC7-704F-B5DE-E1EDEF1B229D}" type="slidenum">
              <a:rPr lang="en-US" smtClean="0"/>
              <a:t>‹#›</a:t>
            </a:fld>
            <a:endParaRPr lang="en-US"/>
          </a:p>
        </p:txBody>
      </p:sp>
    </p:spTree>
    <p:extLst>
      <p:ext uri="{BB962C8B-B14F-4D97-AF65-F5344CB8AC3E}">
        <p14:creationId xmlns:p14="http://schemas.microsoft.com/office/powerpoint/2010/main" val="991033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0B90F8-5314-DE45-A4E8-98B58BF0642D}" type="datetimeFigureOut">
              <a:rPr lang="en-US" smtClean="0"/>
              <a:t>12/10/19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B6857D-2FC7-704F-B5DE-E1EDEF1B229D}" type="slidenum">
              <a:rPr lang="en-US" smtClean="0"/>
              <a:t>‹#›</a:t>
            </a:fld>
            <a:endParaRPr lang="en-US"/>
          </a:p>
        </p:txBody>
      </p:sp>
    </p:spTree>
    <p:extLst>
      <p:ext uri="{BB962C8B-B14F-4D97-AF65-F5344CB8AC3E}">
        <p14:creationId xmlns:p14="http://schemas.microsoft.com/office/powerpoint/2010/main" val="415775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0B90F8-5314-DE45-A4E8-98B58BF0642D}" type="datetimeFigureOut">
              <a:rPr lang="en-US" smtClean="0"/>
              <a:t>12/10/19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B6857D-2FC7-704F-B5DE-E1EDEF1B229D}" type="slidenum">
              <a:rPr lang="en-US" smtClean="0"/>
              <a:t>‹#›</a:t>
            </a:fld>
            <a:endParaRPr lang="en-US"/>
          </a:p>
        </p:txBody>
      </p:sp>
    </p:spTree>
    <p:extLst>
      <p:ext uri="{BB962C8B-B14F-4D97-AF65-F5344CB8AC3E}">
        <p14:creationId xmlns:p14="http://schemas.microsoft.com/office/powerpoint/2010/main" val="33982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0B90F8-5314-DE45-A4E8-98B58BF0642D}" type="datetimeFigureOut">
              <a:rPr lang="en-US" smtClean="0"/>
              <a:t>12/10/19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B6857D-2FC7-704F-B5DE-E1EDEF1B229D}" type="slidenum">
              <a:rPr lang="en-US" smtClean="0"/>
              <a:t>‹#›</a:t>
            </a:fld>
            <a:endParaRPr lang="en-US"/>
          </a:p>
        </p:txBody>
      </p:sp>
    </p:spTree>
    <p:extLst>
      <p:ext uri="{BB962C8B-B14F-4D97-AF65-F5344CB8AC3E}">
        <p14:creationId xmlns:p14="http://schemas.microsoft.com/office/powerpoint/2010/main" val="1341706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microsoft.com/office/2011/relationships/webextension" Target="../webextensions/webextension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microsoft.com/office/2011/relationships/webextension" Target="../webextensions/webextension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Biological Information Flow</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747415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42900"/>
            <a:ext cx="12039600" cy="6172200"/>
          </a:xfrm>
          <a:prstGeom prst="rect">
            <a:avLst/>
          </a:prstGeom>
        </p:spPr>
      </p:pic>
    </p:spTree>
    <p:extLst>
      <p:ext uri="{BB962C8B-B14F-4D97-AF65-F5344CB8AC3E}">
        <p14:creationId xmlns:p14="http://schemas.microsoft.com/office/powerpoint/2010/main" val="94795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066" y="0"/>
            <a:ext cx="6215448" cy="6865559"/>
          </a:xfrm>
          <a:prstGeom prst="rect">
            <a:avLst/>
          </a:prstGeom>
        </p:spPr>
      </p:pic>
      <p:sp>
        <p:nvSpPr>
          <p:cNvPr id="5" name="TextBox 4"/>
          <p:cNvSpPr txBox="1"/>
          <p:nvPr/>
        </p:nvSpPr>
        <p:spPr>
          <a:xfrm>
            <a:off x="8699157" y="6474941"/>
            <a:ext cx="3239669" cy="369332"/>
          </a:xfrm>
          <a:prstGeom prst="rect">
            <a:avLst/>
          </a:prstGeom>
          <a:noFill/>
        </p:spPr>
        <p:txBody>
          <a:bodyPr wrap="none" rtlCol="0">
            <a:spAutoFit/>
          </a:bodyPr>
          <a:lstStyle/>
          <a:p>
            <a:r>
              <a:rPr lang="en-US" dirty="0" err="1"/>
              <a:t>Dedrick</a:t>
            </a:r>
            <a:r>
              <a:rPr lang="en-US" dirty="0"/>
              <a:t> et al 2017, Nature Micro</a:t>
            </a:r>
          </a:p>
        </p:txBody>
      </p:sp>
    </p:spTree>
    <p:extLst>
      <p:ext uri="{BB962C8B-B14F-4D97-AF65-F5344CB8AC3E}">
        <p14:creationId xmlns:p14="http://schemas.microsoft.com/office/powerpoint/2010/main" val="427998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 y="148284"/>
            <a:ext cx="10058400" cy="6424516"/>
          </a:xfrm>
          <a:prstGeom prst="rect">
            <a:avLst/>
          </a:prstGeom>
        </p:spPr>
      </p:pic>
    </p:spTree>
    <p:extLst>
      <p:ext uri="{BB962C8B-B14F-4D97-AF65-F5344CB8AC3E}">
        <p14:creationId xmlns:p14="http://schemas.microsoft.com/office/powerpoint/2010/main" val="549815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 Expression: Codon Usage</a:t>
            </a:r>
          </a:p>
        </p:txBody>
      </p:sp>
      <p:pic>
        <p:nvPicPr>
          <p:cNvPr id="8" name="Picture 7" descr="genetic_code.gif"/>
          <p:cNvPicPr>
            <a:picLocks noChangeAspect="1"/>
          </p:cNvPicPr>
          <p:nvPr/>
        </p:nvPicPr>
        <p:blipFill>
          <a:blip r:embed="rId2"/>
          <a:stretch>
            <a:fillRect/>
          </a:stretch>
        </p:blipFill>
        <p:spPr>
          <a:xfrm>
            <a:off x="3276600" y="1781438"/>
            <a:ext cx="4635500" cy="4814939"/>
          </a:xfrm>
          <a:prstGeom prst="rect">
            <a:avLst/>
          </a:prstGeom>
        </p:spPr>
      </p:pic>
    </p:spTree>
    <p:extLst>
      <p:ext uri="{BB962C8B-B14F-4D97-AF65-F5344CB8AC3E}">
        <p14:creationId xmlns:p14="http://schemas.microsoft.com/office/powerpoint/2010/main" val="134547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40041"/>
            <a:ext cx="10363200" cy="1143000"/>
          </a:xfrm>
        </p:spPr>
        <p:txBody>
          <a:bodyPr/>
          <a:lstStyle/>
          <a:p>
            <a:r>
              <a:rPr lang="en-US" dirty="0"/>
              <a:t>Codon Usage in </a:t>
            </a:r>
            <a:r>
              <a:rPr lang="en-US" dirty="0" err="1"/>
              <a:t>BodE</a:t>
            </a:r>
            <a:r>
              <a:rPr lang="en-US" dirty="0"/>
              <a:t>*</a:t>
            </a:r>
          </a:p>
        </p:txBody>
      </p:sp>
      <p:sp>
        <p:nvSpPr>
          <p:cNvPr id="7" name="TextBox 6"/>
          <p:cNvSpPr txBox="1"/>
          <p:nvPr/>
        </p:nvSpPr>
        <p:spPr>
          <a:xfrm>
            <a:off x="1853516" y="5350472"/>
            <a:ext cx="1951175" cy="369332"/>
          </a:xfrm>
          <a:prstGeom prst="rect">
            <a:avLst/>
          </a:prstGeom>
          <a:noFill/>
        </p:spPr>
        <p:txBody>
          <a:bodyPr wrap="none" rtlCol="0">
            <a:spAutoFit/>
          </a:bodyPr>
          <a:lstStyle/>
          <a:p>
            <a:r>
              <a:rPr lang="en-US" dirty="0"/>
              <a:t>Total codon counts</a:t>
            </a:r>
          </a:p>
        </p:txBody>
      </p:sp>
      <p:sp>
        <p:nvSpPr>
          <p:cNvPr id="8" name="TextBox 7"/>
          <p:cNvSpPr txBox="1"/>
          <p:nvPr/>
        </p:nvSpPr>
        <p:spPr>
          <a:xfrm>
            <a:off x="7068061" y="5301044"/>
            <a:ext cx="2546979" cy="369332"/>
          </a:xfrm>
          <a:prstGeom prst="rect">
            <a:avLst/>
          </a:prstGeom>
          <a:noFill/>
        </p:spPr>
        <p:txBody>
          <a:bodyPr wrap="none" rtlCol="0">
            <a:spAutoFit/>
          </a:bodyPr>
          <a:lstStyle/>
          <a:p>
            <a:r>
              <a:rPr lang="en-US"/>
              <a:t>Normalized Codon Usage</a:t>
            </a:r>
          </a:p>
        </p:txBody>
      </p:sp>
      <p:sp>
        <p:nvSpPr>
          <p:cNvPr id="9" name="TextBox 8"/>
          <p:cNvSpPr txBox="1"/>
          <p:nvPr/>
        </p:nvSpPr>
        <p:spPr>
          <a:xfrm>
            <a:off x="914400" y="5758247"/>
            <a:ext cx="4611519" cy="369332"/>
          </a:xfrm>
          <a:prstGeom prst="rect">
            <a:avLst/>
          </a:prstGeom>
          <a:noFill/>
        </p:spPr>
        <p:txBody>
          <a:bodyPr wrap="none" rtlCol="0">
            <a:spAutoFit/>
          </a:bodyPr>
          <a:lstStyle/>
          <a:p>
            <a:r>
              <a:rPr lang="en-US" dirty="0"/>
              <a:t>How does codon usage affect </a:t>
            </a:r>
            <a:r>
              <a:rPr lang="en-US"/>
              <a:t>gene expression?</a:t>
            </a:r>
          </a:p>
        </p:txBody>
      </p:sp>
      <p:sp>
        <p:nvSpPr>
          <p:cNvPr id="10" name="TextBox 9"/>
          <p:cNvSpPr txBox="1"/>
          <p:nvPr/>
        </p:nvSpPr>
        <p:spPr>
          <a:xfrm>
            <a:off x="930874" y="6157785"/>
            <a:ext cx="4642040" cy="369332"/>
          </a:xfrm>
          <a:prstGeom prst="rect">
            <a:avLst/>
          </a:prstGeom>
          <a:noFill/>
        </p:spPr>
        <p:txBody>
          <a:bodyPr wrap="none" rtlCol="0">
            <a:spAutoFit/>
          </a:bodyPr>
          <a:lstStyle/>
          <a:p>
            <a:r>
              <a:rPr lang="en-US" dirty="0"/>
              <a:t>How does codon usage affect </a:t>
            </a:r>
            <a:r>
              <a:rPr lang="en-US"/>
              <a:t>gene annotation?</a:t>
            </a:r>
          </a:p>
        </p:txBody>
      </p:sp>
      <p:pic>
        <p:nvPicPr>
          <p:cNvPr id="5" name="Picture 4" descr="A close up of a keyboard&#10;&#10;Description automatically generated">
            <a:extLst>
              <a:ext uri="{FF2B5EF4-FFF2-40B4-BE49-F238E27FC236}">
                <a16:creationId xmlns:a16="http://schemas.microsoft.com/office/drawing/2014/main" id="{E006AAD9-0CDC-5245-AE79-A5BEE9C929C2}"/>
              </a:ext>
            </a:extLst>
          </p:cNvPr>
          <p:cNvPicPr>
            <a:picLocks noChangeAspect="1"/>
          </p:cNvPicPr>
          <p:nvPr/>
        </p:nvPicPr>
        <p:blipFill>
          <a:blip r:embed="rId2"/>
          <a:stretch>
            <a:fillRect/>
          </a:stretch>
        </p:blipFill>
        <p:spPr>
          <a:xfrm>
            <a:off x="914400" y="1138196"/>
            <a:ext cx="3774448" cy="4051472"/>
          </a:xfrm>
          <a:prstGeom prst="rect">
            <a:avLst/>
          </a:prstGeom>
        </p:spPr>
      </p:pic>
      <p:pic>
        <p:nvPicPr>
          <p:cNvPr id="11" name="Picture 10" descr="A close up of a keyboard&#10;&#10;Description automatically generated">
            <a:extLst>
              <a:ext uri="{FF2B5EF4-FFF2-40B4-BE49-F238E27FC236}">
                <a16:creationId xmlns:a16="http://schemas.microsoft.com/office/drawing/2014/main" id="{492B672C-AD08-2A4D-9F76-D80EA92A0674}"/>
              </a:ext>
            </a:extLst>
          </p:cNvPr>
          <p:cNvPicPr>
            <a:picLocks noChangeAspect="1"/>
          </p:cNvPicPr>
          <p:nvPr/>
        </p:nvPicPr>
        <p:blipFill>
          <a:blip r:embed="rId3"/>
          <a:stretch>
            <a:fillRect/>
          </a:stretch>
        </p:blipFill>
        <p:spPr>
          <a:xfrm>
            <a:off x="6256641" y="1046702"/>
            <a:ext cx="3774448" cy="4234459"/>
          </a:xfrm>
          <a:prstGeom prst="rect">
            <a:avLst/>
          </a:prstGeom>
        </p:spPr>
      </p:pic>
    </p:spTree>
    <p:extLst>
      <p:ext uri="{BB962C8B-B14F-4D97-AF65-F5344CB8AC3E}">
        <p14:creationId xmlns:p14="http://schemas.microsoft.com/office/powerpoint/2010/main" val="416474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907" y="165100"/>
            <a:ext cx="8915400" cy="6507480"/>
          </a:xfrm>
          <a:prstGeom prst="rect">
            <a:avLst/>
          </a:prstGeom>
        </p:spPr>
      </p:pic>
      <p:sp>
        <p:nvSpPr>
          <p:cNvPr id="2" name="TextBox 1">
            <a:extLst>
              <a:ext uri="{FF2B5EF4-FFF2-40B4-BE49-F238E27FC236}">
                <a16:creationId xmlns:a16="http://schemas.microsoft.com/office/drawing/2014/main" id="{706429C6-FF5D-984B-8C51-B5BF3571FEA1}"/>
              </a:ext>
            </a:extLst>
          </p:cNvPr>
          <p:cNvSpPr txBox="1"/>
          <p:nvPr/>
        </p:nvSpPr>
        <p:spPr>
          <a:xfrm>
            <a:off x="10008704" y="5834270"/>
            <a:ext cx="2176173" cy="369332"/>
          </a:xfrm>
          <a:prstGeom prst="rect">
            <a:avLst/>
          </a:prstGeom>
          <a:noFill/>
        </p:spPr>
        <p:txBody>
          <a:bodyPr wrap="none" rtlCol="0">
            <a:spAutoFit/>
          </a:bodyPr>
          <a:lstStyle/>
          <a:p>
            <a:r>
              <a:rPr lang="en-US" dirty="0"/>
              <a:t>Pope et al mBio 2014</a:t>
            </a:r>
          </a:p>
        </p:txBody>
      </p:sp>
    </p:spTree>
    <p:extLst>
      <p:ext uri="{BB962C8B-B14F-4D97-AF65-F5344CB8AC3E}">
        <p14:creationId xmlns:p14="http://schemas.microsoft.com/office/powerpoint/2010/main" val="1705036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BCD90904-BCC1-A54B-906C-9DF3F40FF729}"/>
              </a:ext>
            </a:extLst>
          </p:cNvPr>
          <p:cNvSpPr txBox="1">
            <a:spLocks noChangeArrowheads="1"/>
          </p:cNvSpPr>
          <p:nvPr/>
        </p:nvSpPr>
        <p:spPr bwMode="auto">
          <a:xfrm>
            <a:off x="1848995" y="381641"/>
            <a:ext cx="8494012"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charset="0"/>
                <a:cs typeface="msgothic" charset="0"/>
              </a:defRPr>
            </a:lvl1pPr>
            <a:lvl2pPr>
              <a:lnSpc>
                <a:spcPct val="93000"/>
              </a:lnSpc>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charset="0"/>
                <a:cs typeface="msgothic" charset="0"/>
              </a:defRPr>
            </a:lvl2pPr>
            <a:lvl3pPr>
              <a:lnSpc>
                <a:spcPct val="93000"/>
              </a:lnSpc>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charset="0"/>
                <a:cs typeface="msgothic" charset="0"/>
              </a:defRPr>
            </a:lvl3pPr>
            <a:lvl4pPr>
              <a:lnSpc>
                <a:spcPct val="93000"/>
              </a:lnSpc>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charset="0"/>
                <a:cs typeface="msgothic" charset="0"/>
              </a:defRPr>
            </a:lvl4pPr>
            <a:lvl5pPr>
              <a:lnSpc>
                <a:spcPct val="93000"/>
              </a:lnSpc>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charset="0"/>
                <a:cs typeface="msgothic" charset="0"/>
              </a:defRPr>
            </a:lvl5pPr>
            <a:lvl6pPr marL="1536700" indent="-2159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charset="0"/>
                <a:cs typeface="msgothic" charset="0"/>
              </a:defRPr>
            </a:lvl6pPr>
            <a:lvl7pPr marL="1993900" indent="-2159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charset="0"/>
                <a:cs typeface="msgothic" charset="0"/>
              </a:defRPr>
            </a:lvl7pPr>
            <a:lvl8pPr marL="2451100" indent="-2159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charset="0"/>
                <a:cs typeface="msgothic" charset="0"/>
              </a:defRPr>
            </a:lvl8pPr>
            <a:lvl9pPr marL="2908300" indent="-2159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charset="0"/>
                <a:cs typeface="msgothic" charset="0"/>
              </a:defRPr>
            </a:lvl9pPr>
          </a:lstStyle>
          <a:p>
            <a:pPr algn="ctr" eaLnBrk="1"/>
            <a:r>
              <a:rPr lang="en-GB" altLang="en-US" sz="1452" b="1">
                <a:solidFill>
                  <a:srgbClr val="000000"/>
                </a:solidFill>
                <a:latin typeface="Arial" panose="020B0604020202020204" pitchFamily="34" charset="0"/>
              </a:rPr>
              <a:t>Patience </a:t>
            </a:r>
          </a:p>
        </p:txBody>
      </p:sp>
      <p:pic>
        <p:nvPicPr>
          <p:cNvPr id="3074" name="Picture 3">
            <a:extLst>
              <a:ext uri="{FF2B5EF4-FFF2-40B4-BE49-F238E27FC236}">
                <a16:creationId xmlns:a16="http://schemas.microsoft.com/office/drawing/2014/main" id="{B68AB970-9625-5848-9DEA-F78746EEEA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6620" y="833849"/>
            <a:ext cx="7805619" cy="404970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5" name="TextBox 1">
            <a:extLst>
              <a:ext uri="{FF2B5EF4-FFF2-40B4-BE49-F238E27FC236}">
                <a16:creationId xmlns:a16="http://schemas.microsoft.com/office/drawing/2014/main" id="{E1AE81D1-6E05-904D-9207-C888AD997645}"/>
              </a:ext>
            </a:extLst>
          </p:cNvPr>
          <p:cNvSpPr txBox="1">
            <a:spLocks noChangeArrowheads="1"/>
          </p:cNvSpPr>
          <p:nvPr/>
        </p:nvSpPr>
        <p:spPr bwMode="auto">
          <a:xfrm>
            <a:off x="2082299" y="5295438"/>
            <a:ext cx="4941161" cy="1260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45000"/>
              <a:buFont typeface="Wingdings" pitchFamily="2" charset="2"/>
              <a:buNone/>
            </a:pPr>
            <a:r>
              <a:rPr lang="en-US" altLang="en-US" sz="1633"/>
              <a:t>ID’d 82 of 111 predicted proteins</a:t>
            </a:r>
          </a:p>
          <a:p>
            <a:pPr eaLnBrk="1">
              <a:lnSpc>
                <a:spcPct val="93000"/>
              </a:lnSpc>
              <a:buClr>
                <a:srgbClr val="000000"/>
              </a:buClr>
              <a:buSzPct val="45000"/>
              <a:buFont typeface="Wingdings" pitchFamily="2" charset="2"/>
              <a:buNone/>
            </a:pPr>
            <a:r>
              <a:rPr lang="en-US" altLang="en-US" sz="1633"/>
              <a:t>*Revised start site predictions to include larger overlaps</a:t>
            </a:r>
          </a:p>
          <a:p>
            <a:pPr eaLnBrk="1">
              <a:lnSpc>
                <a:spcPct val="93000"/>
              </a:lnSpc>
              <a:buClr>
                <a:srgbClr val="000000"/>
              </a:buClr>
              <a:buSzPct val="45000"/>
              <a:buFont typeface="Wingdings" pitchFamily="2" charset="2"/>
              <a:buNone/>
            </a:pPr>
            <a:r>
              <a:rPr lang="en-US" altLang="en-US" sz="1633"/>
              <a:t>*included shorter ORFs (37aa protein)</a:t>
            </a:r>
          </a:p>
          <a:p>
            <a:pPr eaLnBrk="1">
              <a:lnSpc>
                <a:spcPct val="93000"/>
              </a:lnSpc>
              <a:buClr>
                <a:srgbClr val="000000"/>
              </a:buClr>
              <a:buSzPct val="45000"/>
              <a:buFont typeface="Wingdings" pitchFamily="2" charset="2"/>
              <a:buNone/>
            </a:pPr>
            <a:r>
              <a:rPr lang="en-US" altLang="en-US" sz="1633"/>
              <a:t>*one out of frame protein</a:t>
            </a:r>
          </a:p>
          <a:p>
            <a:pPr eaLnBrk="1">
              <a:lnSpc>
                <a:spcPct val="93000"/>
              </a:lnSpc>
              <a:buClr>
                <a:srgbClr val="000000"/>
              </a:buClr>
              <a:buSzPct val="45000"/>
              <a:buFont typeface="Wingdings" pitchFamily="2" charset="2"/>
              <a:buNone/>
            </a:pPr>
            <a:endParaRPr lang="en-US" altLang="en-US" sz="1633"/>
          </a:p>
        </p:txBody>
      </p:sp>
      <p:sp>
        <p:nvSpPr>
          <p:cNvPr id="2" name="TextBox 1">
            <a:extLst>
              <a:ext uri="{FF2B5EF4-FFF2-40B4-BE49-F238E27FC236}">
                <a16:creationId xmlns:a16="http://schemas.microsoft.com/office/drawing/2014/main" id="{BC5A33CF-A5C1-124F-B441-9E2AB0B789D2}"/>
              </a:ext>
            </a:extLst>
          </p:cNvPr>
          <p:cNvSpPr txBox="1"/>
          <p:nvPr/>
        </p:nvSpPr>
        <p:spPr>
          <a:xfrm>
            <a:off x="9163878" y="5675243"/>
            <a:ext cx="2176173" cy="369332"/>
          </a:xfrm>
          <a:prstGeom prst="rect">
            <a:avLst/>
          </a:prstGeom>
          <a:noFill/>
        </p:spPr>
        <p:txBody>
          <a:bodyPr wrap="none" rtlCol="0">
            <a:spAutoFit/>
          </a:bodyPr>
          <a:lstStyle/>
          <a:p>
            <a:r>
              <a:rPr lang="en-US" dirty="0"/>
              <a:t>Pope et al mBio 2014</a:t>
            </a:r>
          </a:p>
        </p:txBody>
      </p:sp>
    </p:spTree>
    <p:extLst>
      <p:ext uri="{BB962C8B-B14F-4D97-AF65-F5344CB8AC3E}">
        <p14:creationId xmlns:p14="http://schemas.microsoft.com/office/powerpoint/2010/main" val="1577343664"/>
      </p:ext>
    </p:extLst>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1828800" y="533401"/>
            <a:ext cx="8262938" cy="5241925"/>
          </a:xfrm>
          <a:prstGeom prst="rect">
            <a:avLst/>
          </a:prstGeom>
          <a:noFill/>
          <a:ln w="9525">
            <a:noFill/>
            <a:miter lim="800000"/>
            <a:headEnd/>
            <a:tailEnd/>
          </a:ln>
        </p:spPr>
        <p:txBody>
          <a:bodyPr wrap="none">
            <a:prstTxWarp prst="textNoShape">
              <a:avLst/>
            </a:prstTxWarp>
            <a:spAutoFit/>
          </a:bodyPr>
          <a:lstStyle/>
          <a:p>
            <a:r>
              <a:rPr lang="en-US" sz="1000">
                <a:latin typeface="Courier New" charset="0"/>
              </a:rPr>
              <a:t>      R  H  L  S  L  P  S  I  F  F  Q  A  I  S  A  F  F  H  T  R  P  A  Q  E  Q  P  M  D  M  T  E  S  A  P</a:t>
            </a:r>
          </a:p>
          <a:p>
            <a:r>
              <a:rPr lang="en-US" sz="1000">
                <a:latin typeface="Courier New" charset="0"/>
              </a:rPr>
              <a:t>       G  T  F  L  S  P  A  F  F  S  K  P  F  Q  R  F  S  T  P  D  Q  H  R  S  N  Q  W  T  *  P  N  P  H  </a:t>
            </a:r>
          </a:p>
          <a:p>
            <a:r>
              <a:rPr lang="en-US" sz="1000">
                <a:latin typeface="Courier New" charset="0"/>
              </a:rPr>
              <a:t>        A  P  F  S  P  Q  H  F  F  P  S  H  F  S  V  F  P  H  P  T  S  T  G  A  T  N  G  H  D  R  I  R  T </a:t>
            </a:r>
          </a:p>
          <a:p>
            <a:r>
              <a:rPr lang="en-US" sz="1000">
                <a:latin typeface="Courier New" charset="0"/>
              </a:rPr>
              <a:t>1     AGGCACCTTTCTCTCCCCAGCATTTTTTTCCAAGCCATTTCAGCGTTTTTCCACACCCGACCAGCACAGGAGCAACCAATGGACATGACCGAATCCGCAC</a:t>
            </a:r>
          </a:p>
          <a:p>
            <a:r>
              <a:rPr lang="en-US" sz="1000">
                <a:latin typeface="Courier New" charset="0"/>
              </a:rPr>
              <a:t>      ....:....|....:....|....:....|....:....|....:....|....:....|....:....|....:....|....:....|....:....|</a:t>
            </a:r>
          </a:p>
          <a:p>
            <a:r>
              <a:rPr lang="en-US" sz="1000">
                <a:latin typeface="Courier New" charset="0"/>
              </a:rPr>
              <a:t>      TCCGTGGAAAGAGAGGGGTCGTAAAAAAAGGTTCGGTAAAGTCGCAAAAAGGTGTGGGCTGGTCGTGTCCTCGTTGGTTACCTGTACTGGCTTAGGCGTG</a:t>
            </a:r>
          </a:p>
          <a:p>
            <a:r>
              <a:rPr lang="en-US" sz="1000">
                <a:latin typeface="Courier New" charset="0"/>
              </a:rPr>
              <a:t>      Y  A  G  K  E  G  W  C  K  K  G  L  W  K  L  T  K  G  C  G  V  L  V  P  A  V  L  P  C  S  R  I  R  V</a:t>
            </a:r>
          </a:p>
          <a:p>
            <a:r>
              <a:rPr lang="en-US" sz="1000">
                <a:latin typeface="Courier New" charset="0"/>
              </a:rPr>
              <a:t>       L  C  R  E  R  G  L  M  K  K  W  A  M  E  A  N  K  W  V  R  G  A  C  S  C  G  I  S  M  V  S  D  A  </a:t>
            </a:r>
          </a:p>
          <a:p>
            <a:r>
              <a:rPr lang="en-US" sz="1000">
                <a:latin typeface="Courier New" charset="0"/>
              </a:rPr>
              <a:t>        P  V  K  R  E  G  A  N  K  E  L  G  N  *  R  K  E  V  G  S  W  C  L  L  L  W  H  V  H  G  F  G  C </a:t>
            </a:r>
          </a:p>
          <a:p>
            <a:endParaRPr lang="en-US" sz="1000">
              <a:latin typeface="Courier New" charset="0"/>
            </a:endParaRPr>
          </a:p>
          <a:p>
            <a:r>
              <a:rPr lang="en-US" sz="1000">
                <a:latin typeface="Courier New" charset="0"/>
              </a:rPr>
              <a:t>        T  A  R  V  W  A  F  E  D  Q  R  D  R  A  V  R  E  Q  S  M  H  I  A  L  R  Q  A  D  S  V  G  I  G </a:t>
            </a:r>
          </a:p>
          <a:p>
            <a:r>
              <a:rPr lang="en-US" sz="1000">
                <a:latin typeface="Courier New" charset="0"/>
              </a:rPr>
              <a:t>      R  L  R  A  C  G  R  S  R  I  S  A  T  A  R  C  A  S  N  Q  C  T  S  R  C  A  R  P  T  A  W  V  S  A</a:t>
            </a:r>
          </a:p>
          <a:p>
            <a:r>
              <a:rPr lang="en-US" sz="1000">
                <a:latin typeface="Courier New" charset="0"/>
              </a:rPr>
              <a:t>       D  C  A  R  V  G  V  R  G  S  A  R  P  R  G  A  R  A  I  N  A  H  R  A  A  P  G  R  Q  R  G  Y  R  </a:t>
            </a:r>
          </a:p>
          <a:p>
            <a:r>
              <a:rPr lang="en-US" sz="1000">
                <a:latin typeface="Courier New" charset="0"/>
              </a:rPr>
              <a:t>101   CGACTGCGCGCGTGTGGGCGTTCGAGGATCAGCGCGACCGCGCGGTGCGCGAGCAATCAATGCACATCGCGCTGCGCCAGGCCGACAGCGTGGGTATCGG</a:t>
            </a:r>
          </a:p>
          <a:p>
            <a:r>
              <a:rPr lang="en-US" sz="1000">
                <a:latin typeface="Courier New" charset="0"/>
              </a:rPr>
              <a:t>      ....:....|....:....|....:....|....:....|....:....|....:....|....:....|....:....|....:....|....:....|</a:t>
            </a:r>
          </a:p>
          <a:p>
            <a:r>
              <a:rPr lang="en-US" sz="1000">
                <a:latin typeface="Courier New" charset="0"/>
              </a:rPr>
              <a:t>      GCTGACGCGCGCACACCCGCAAGCTCCTAGTCGCGCTGGCGCGCCACGCGCTCGTTAGTTACGTGTAGCGCGACGCGGTCCGGCTGTCGCACCCATAGCC</a:t>
            </a:r>
          </a:p>
          <a:p>
            <a:r>
              <a:rPr lang="en-US" sz="1000">
                <a:latin typeface="Courier New" charset="0"/>
              </a:rPr>
              <a:t>        S  Q  A  R  T  P  T  R  P  D  A  R  G  R  P  A  R  A  I  L  A  C  R  A  A  G  P  R  C  R  P  Y  R </a:t>
            </a:r>
          </a:p>
          <a:p>
            <a:r>
              <a:rPr lang="en-US" sz="1000">
                <a:latin typeface="Courier New" charset="0"/>
              </a:rPr>
              <a:t>      G  V  A  R  T  H  A  N  S  S  *  R  S  R  A  T  R  S  C  D  I  C  M  A  S  R  W  A  S  L  T  P  I  P</a:t>
            </a:r>
          </a:p>
          <a:p>
            <a:r>
              <a:rPr lang="en-US" sz="1000">
                <a:latin typeface="Courier New" charset="0"/>
              </a:rPr>
              <a:t>       R  S  R  A  H  P  R  E  L  I  L  A  V  A  R  H  A  L  L  *  H  V  D  R  Q  A  L  G  V  A  H  T  D  </a:t>
            </a:r>
          </a:p>
          <a:p>
            <a:endParaRPr lang="en-US" sz="1000">
              <a:latin typeface="Courier New" charset="0"/>
            </a:endParaRPr>
          </a:p>
          <a:p>
            <a:r>
              <a:rPr lang="en-US" sz="1000">
                <a:latin typeface="Courier New" charset="0"/>
              </a:rPr>
              <a:t>       D  L  T  V  I  E  A  A  D  K  I  A  A  F  I  L  D  G  K  V  D  R  R  P  D  A  E  R  S  P  E  *  *  </a:t>
            </a:r>
          </a:p>
          <a:p>
            <a:r>
              <a:rPr lang="en-US" sz="1000">
                <a:latin typeface="Courier New" charset="0"/>
              </a:rPr>
              <a:t>        T  *  P  *  S  R  R  P  T  R  S  P  L  S  S  S  T  A  R  S  T  G  A  P  T  L  S  G  A  P  N  D  D </a:t>
            </a:r>
          </a:p>
          <a:p>
            <a:r>
              <a:rPr lang="en-US" sz="1000">
                <a:latin typeface="Courier New" charset="0"/>
              </a:rPr>
              <a:t>      R  L  D  R  D  R  G  G  R  Q  D  R  R  F  H  P  R  R  Q  G  R  P  A  P  R  R  *  A  E  P  R  M  M  T</a:t>
            </a:r>
          </a:p>
          <a:p>
            <a:r>
              <a:rPr lang="en-US" sz="1000">
                <a:latin typeface="Courier New" charset="0"/>
              </a:rPr>
              <a:t>201   CGACTTGACCGTGATCGAGGCGGCCGACAAGATCGCCGCTTTCATCCTCGACGGCAAGGTCGACCGGCGCCCCGACGCTGAGCGGAGCCCCGAATGATGA</a:t>
            </a:r>
          </a:p>
          <a:p>
            <a:r>
              <a:rPr lang="en-US" sz="1000">
                <a:latin typeface="Courier New" charset="0"/>
              </a:rPr>
              <a:t>      ....:....|....:....|....:....|....:....|....:....|....:....|....:....|....:....|....:....|....:....|</a:t>
            </a:r>
          </a:p>
          <a:p>
            <a:r>
              <a:rPr lang="en-US" sz="1000">
                <a:latin typeface="Courier New" charset="0"/>
              </a:rPr>
              <a:t>      GCTGAACTGGCACTAGCTCCGCCGGCTGTTCTAGCGGCGAAAGTAGGAGCTGCCGTTCCAGCTGGCCGCGGGGCTGCGACTCGCCTCGGGGCTTACTACT</a:t>
            </a:r>
          </a:p>
          <a:p>
            <a:r>
              <a:rPr lang="en-US" sz="1000">
                <a:latin typeface="Courier New" charset="0"/>
              </a:rPr>
              <a:t>       R  S  S  R  S  R  P  P  R  C  S  R  R  K  *  G  R  R  C  P  R  G  A  G  R  R  Q  A  S  G  R  I  I  </a:t>
            </a:r>
          </a:p>
          <a:p>
            <a:r>
              <a:rPr lang="en-US" sz="1000">
                <a:latin typeface="Courier New" charset="0"/>
              </a:rPr>
              <a:t>        S  K  V  T  I  S  A  A  S  L  I  A  A  K  M  R  S  P  L  T  S  R  R  G  S  A  S  R  L  G  S  H  H </a:t>
            </a:r>
          </a:p>
          <a:p>
            <a:r>
              <a:rPr lang="en-US" sz="1000">
                <a:latin typeface="Courier New" charset="0"/>
              </a:rPr>
              <a:t>      A  V  Q  G  H  D  L  R  G  V  L  D  G  S  E  D  E  V  A  L  D  V  P  A  G  V  S  L  P  A  G  F  S  S</a:t>
            </a:r>
            <a:endParaRPr lang="en-US">
              <a:latin typeface="Courier New" charset="0"/>
            </a:endParaRPr>
          </a:p>
          <a:p>
            <a:endParaRPr lang="en-US">
              <a:latin typeface="Courier New" charset="0"/>
            </a:endParaRPr>
          </a:p>
          <a:p>
            <a:endParaRPr lang="en-US"/>
          </a:p>
        </p:txBody>
      </p:sp>
    </p:spTree>
    <p:extLst>
      <p:ext uri="{BB962C8B-B14F-4D97-AF65-F5344CB8AC3E}">
        <p14:creationId xmlns:p14="http://schemas.microsoft.com/office/powerpoint/2010/main" val="688568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p:cNvPicPr>
            <a:picLocks noChangeAspect="1" noChangeArrowheads="1"/>
          </p:cNvPicPr>
          <p:nvPr/>
        </p:nvPicPr>
        <p:blipFill>
          <a:blip r:embed="rId3"/>
          <a:srcRect/>
          <a:stretch>
            <a:fillRect/>
          </a:stretch>
        </p:blipFill>
        <p:spPr bwMode="auto">
          <a:xfrm>
            <a:off x="2286001" y="228600"/>
            <a:ext cx="7508875" cy="5594350"/>
          </a:xfrm>
          <a:prstGeom prst="rect">
            <a:avLst/>
          </a:prstGeom>
          <a:noFill/>
          <a:ln w="9525">
            <a:noFill/>
            <a:miter lim="800000"/>
            <a:headEnd/>
            <a:tailEnd/>
          </a:ln>
        </p:spPr>
      </p:pic>
      <p:sp>
        <p:nvSpPr>
          <p:cNvPr id="38915" name="Text Box 6"/>
          <p:cNvSpPr txBox="1">
            <a:spLocks noChangeArrowheads="1"/>
          </p:cNvSpPr>
          <p:nvPr/>
        </p:nvSpPr>
        <p:spPr bwMode="auto">
          <a:xfrm>
            <a:off x="1752600" y="6096000"/>
            <a:ext cx="5420458" cy="369332"/>
          </a:xfrm>
          <a:prstGeom prst="rect">
            <a:avLst/>
          </a:prstGeom>
          <a:noFill/>
          <a:ln w="9525">
            <a:noFill/>
            <a:miter lim="800000"/>
            <a:headEnd/>
            <a:tailEnd/>
          </a:ln>
        </p:spPr>
        <p:txBody>
          <a:bodyPr wrap="none">
            <a:prstTxWarp prst="textNoShape">
              <a:avLst/>
            </a:prstTxWarp>
            <a:spAutoFit/>
          </a:bodyPr>
          <a:lstStyle/>
          <a:p>
            <a:r>
              <a:rPr lang="en-US"/>
              <a:t>GeneMark output of Anaya using </a:t>
            </a:r>
            <a:r>
              <a:rPr lang="en-US" i="1"/>
              <a:t>M. tuberculosis</a:t>
            </a:r>
            <a:r>
              <a:rPr lang="en-US"/>
              <a:t> model</a:t>
            </a:r>
          </a:p>
        </p:txBody>
      </p:sp>
    </p:spTree>
    <p:extLst>
      <p:ext uri="{BB962C8B-B14F-4D97-AF65-F5344CB8AC3E}">
        <p14:creationId xmlns:p14="http://schemas.microsoft.com/office/powerpoint/2010/main" val="473239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3130" y="635194"/>
            <a:ext cx="10344696" cy="4233368"/>
          </a:xfrm>
          <a:prstGeom prst="rect">
            <a:avLst/>
          </a:prstGeom>
        </p:spPr>
      </p:pic>
      <p:sp>
        <p:nvSpPr>
          <p:cNvPr id="6" name="TextBox 5"/>
          <p:cNvSpPr txBox="1"/>
          <p:nvPr/>
        </p:nvSpPr>
        <p:spPr>
          <a:xfrm>
            <a:off x="9562306" y="6299857"/>
            <a:ext cx="2629694" cy="276999"/>
          </a:xfrm>
          <a:prstGeom prst="rect">
            <a:avLst/>
          </a:prstGeom>
          <a:noFill/>
        </p:spPr>
        <p:txBody>
          <a:bodyPr wrap="none" rtlCol="0">
            <a:spAutoFit/>
          </a:bodyPr>
          <a:lstStyle/>
          <a:p>
            <a:r>
              <a:rPr lang="en-US" sz="1200" dirty="0"/>
              <a:t>Khan Academy, </a:t>
            </a:r>
            <a:r>
              <a:rPr lang="en-US" sz="1200" dirty="0" err="1"/>
              <a:t>www.khanacademy.org</a:t>
            </a:r>
            <a:endParaRPr lang="en-US" sz="1200" dirty="0"/>
          </a:p>
        </p:txBody>
      </p:sp>
    </p:spTree>
    <p:extLst>
      <p:ext uri="{BB962C8B-B14F-4D97-AF65-F5344CB8AC3E}">
        <p14:creationId xmlns:p14="http://schemas.microsoft.com/office/powerpoint/2010/main" val="2078568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Transcription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5496" y="1443553"/>
            <a:ext cx="8616509" cy="4104631"/>
          </a:xfrm>
          <a:prstGeom prst="rect">
            <a:avLst/>
          </a:prstGeom>
        </p:spPr>
      </p:pic>
      <p:sp>
        <p:nvSpPr>
          <p:cNvPr id="5" name="TextBox 4"/>
          <p:cNvSpPr txBox="1"/>
          <p:nvPr/>
        </p:nvSpPr>
        <p:spPr>
          <a:xfrm>
            <a:off x="9562306" y="6299857"/>
            <a:ext cx="2629694" cy="276999"/>
          </a:xfrm>
          <a:prstGeom prst="rect">
            <a:avLst/>
          </a:prstGeom>
          <a:noFill/>
        </p:spPr>
        <p:txBody>
          <a:bodyPr wrap="none" rtlCol="0">
            <a:spAutoFit/>
          </a:bodyPr>
          <a:lstStyle/>
          <a:p>
            <a:r>
              <a:rPr lang="en-US" sz="1200" dirty="0"/>
              <a:t>Khan Academy, </a:t>
            </a:r>
            <a:r>
              <a:rPr lang="en-US" sz="1200" dirty="0" err="1"/>
              <a:t>www.khanacademy.org</a:t>
            </a:r>
            <a:endParaRPr lang="en-US" sz="1200" dirty="0"/>
          </a:p>
        </p:txBody>
      </p:sp>
    </p:spTree>
    <p:extLst>
      <p:ext uri="{BB962C8B-B14F-4D97-AF65-F5344CB8AC3E}">
        <p14:creationId xmlns:p14="http://schemas.microsoft.com/office/powerpoint/2010/main" val="741288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Add-in 3" title="Web Video Player"/>
              <p:cNvGraphicFramePr>
                <a:graphicFrameLocks noGrp="1"/>
              </p:cNvGraphicFramePr>
              <p:nvPr/>
            </p:nvGraphicFramePr>
            <p:xfrm>
              <a:off x="1906773" y="1552353"/>
              <a:ext cx="8229600" cy="4529471"/>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4" name="Add-in 3" title="Web Video Player"/>
              <p:cNvPicPr>
                <a:picLocks noGrp="1" noRot="1" noChangeAspect="1" noMove="1" noResize="1" noEditPoints="1" noAdjustHandles="1" noChangeArrowheads="1" noChangeShapeType="1"/>
              </p:cNvPicPr>
              <p:nvPr/>
            </p:nvPicPr>
            <p:blipFill>
              <a:blip r:embed="rId3"/>
              <a:stretch>
                <a:fillRect/>
              </a:stretch>
            </p:blipFill>
            <p:spPr>
              <a:xfrm>
                <a:off x="1906773" y="1552353"/>
                <a:ext cx="8229600" cy="4529471"/>
              </a:xfrm>
              <a:prstGeom prst="rect">
                <a:avLst/>
              </a:prstGeom>
            </p:spPr>
          </p:pic>
        </mc:Fallback>
      </mc:AlternateContent>
      <p:sp>
        <p:nvSpPr>
          <p:cNvPr id="5" name="TextBox 4"/>
          <p:cNvSpPr txBox="1"/>
          <p:nvPr/>
        </p:nvSpPr>
        <p:spPr>
          <a:xfrm>
            <a:off x="6967871" y="6488668"/>
            <a:ext cx="1242841" cy="369332"/>
          </a:xfrm>
          <a:prstGeom prst="rect">
            <a:avLst/>
          </a:prstGeom>
          <a:noFill/>
        </p:spPr>
        <p:txBody>
          <a:bodyPr wrap="none" rtlCol="0">
            <a:spAutoFit/>
          </a:bodyPr>
          <a:lstStyle/>
          <a:p>
            <a:r>
              <a:rPr lang="en-US"/>
              <a:t>Drew Berry</a:t>
            </a:r>
          </a:p>
        </p:txBody>
      </p:sp>
      <p:sp>
        <p:nvSpPr>
          <p:cNvPr id="2" name="TextBox 1">
            <a:extLst>
              <a:ext uri="{FF2B5EF4-FFF2-40B4-BE49-F238E27FC236}">
                <a16:creationId xmlns:a16="http://schemas.microsoft.com/office/drawing/2014/main" id="{172DEFC9-9125-CD4E-AEF5-33E49C0A1442}"/>
              </a:ext>
            </a:extLst>
          </p:cNvPr>
          <p:cNvSpPr txBox="1"/>
          <p:nvPr/>
        </p:nvSpPr>
        <p:spPr>
          <a:xfrm>
            <a:off x="976184" y="543697"/>
            <a:ext cx="4910127" cy="369332"/>
          </a:xfrm>
          <a:prstGeom prst="rect">
            <a:avLst/>
          </a:prstGeom>
          <a:noFill/>
        </p:spPr>
        <p:txBody>
          <a:bodyPr wrap="none" rtlCol="0">
            <a:spAutoFit/>
          </a:bodyPr>
          <a:lstStyle/>
          <a:p>
            <a:r>
              <a:rPr lang="en-US" dirty="0"/>
              <a:t>https://</a:t>
            </a:r>
            <a:r>
              <a:rPr lang="en-US" dirty="0" err="1"/>
              <a:t>www.youtube.com</a:t>
            </a:r>
            <a:r>
              <a:rPr lang="en-US" dirty="0"/>
              <a:t>/</a:t>
            </a:r>
            <a:r>
              <a:rPr lang="en-US" dirty="0" err="1"/>
              <a:t>watch?v</a:t>
            </a:r>
            <a:r>
              <a:rPr lang="en-US" dirty="0"/>
              <a:t>=xSQybiea2AA</a:t>
            </a:r>
          </a:p>
        </p:txBody>
      </p:sp>
    </p:spTree>
    <p:extLst>
      <p:ext uri="{BB962C8B-B14F-4D97-AF65-F5344CB8AC3E}">
        <p14:creationId xmlns:p14="http://schemas.microsoft.com/office/powerpoint/2010/main" val="725370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994" y="1260388"/>
            <a:ext cx="8033131" cy="344448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3759" y="3209831"/>
            <a:ext cx="3922776" cy="2990088"/>
          </a:xfrm>
          <a:prstGeom prst="rect">
            <a:avLst/>
          </a:prstGeom>
        </p:spPr>
      </p:pic>
    </p:spTree>
    <p:extLst>
      <p:ext uri="{BB962C8B-B14F-4D97-AF65-F5344CB8AC3E}">
        <p14:creationId xmlns:p14="http://schemas.microsoft.com/office/powerpoint/2010/main" val="2139335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Add-in 3" title="Web Video Player"/>
              <p:cNvGraphicFramePr>
                <a:graphicFrameLocks noGrp="1"/>
              </p:cNvGraphicFramePr>
              <p:nvPr/>
            </p:nvGraphicFramePr>
            <p:xfrm>
              <a:off x="2587256" y="1127051"/>
              <a:ext cx="7272670" cy="4593265"/>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4" name="Add-in 3" title="Web Video Player"/>
              <p:cNvPicPr>
                <a:picLocks noGrp="1" noRot="1" noChangeAspect="1" noMove="1" noResize="1" noEditPoints="1" noAdjustHandles="1" noChangeArrowheads="1" noChangeShapeType="1"/>
              </p:cNvPicPr>
              <p:nvPr/>
            </p:nvPicPr>
            <p:blipFill>
              <a:blip r:embed="rId3"/>
              <a:stretch>
                <a:fillRect/>
              </a:stretch>
            </p:blipFill>
            <p:spPr>
              <a:xfrm>
                <a:off x="2587256" y="1127051"/>
                <a:ext cx="7272670" cy="4593265"/>
              </a:xfrm>
              <a:prstGeom prst="rect">
                <a:avLst/>
              </a:prstGeom>
            </p:spPr>
          </p:pic>
        </mc:Fallback>
      </mc:AlternateContent>
      <p:sp>
        <p:nvSpPr>
          <p:cNvPr id="5" name="TextBox 4"/>
          <p:cNvSpPr txBox="1"/>
          <p:nvPr/>
        </p:nvSpPr>
        <p:spPr>
          <a:xfrm>
            <a:off x="6967871" y="6103088"/>
            <a:ext cx="1242841" cy="369332"/>
          </a:xfrm>
          <a:prstGeom prst="rect">
            <a:avLst/>
          </a:prstGeom>
          <a:noFill/>
        </p:spPr>
        <p:txBody>
          <a:bodyPr wrap="none" rtlCol="0">
            <a:spAutoFit/>
          </a:bodyPr>
          <a:lstStyle/>
          <a:p>
            <a:r>
              <a:rPr lang="en-US" dirty="0"/>
              <a:t>Drew Berry</a:t>
            </a:r>
          </a:p>
        </p:txBody>
      </p:sp>
      <p:sp>
        <p:nvSpPr>
          <p:cNvPr id="2" name="TextBox 1">
            <a:extLst>
              <a:ext uri="{FF2B5EF4-FFF2-40B4-BE49-F238E27FC236}">
                <a16:creationId xmlns:a16="http://schemas.microsoft.com/office/drawing/2014/main" id="{2D6D94D8-DF6E-444F-B106-37B4E4302900}"/>
              </a:ext>
            </a:extLst>
          </p:cNvPr>
          <p:cNvSpPr txBox="1"/>
          <p:nvPr/>
        </p:nvSpPr>
        <p:spPr>
          <a:xfrm>
            <a:off x="432486" y="518984"/>
            <a:ext cx="5025991" cy="369332"/>
          </a:xfrm>
          <a:prstGeom prst="rect">
            <a:avLst/>
          </a:prstGeom>
          <a:noFill/>
        </p:spPr>
        <p:txBody>
          <a:bodyPr wrap="none" rtlCol="0">
            <a:spAutoFit/>
          </a:bodyPr>
          <a:lstStyle/>
          <a:p>
            <a:r>
              <a:rPr lang="en-US" dirty="0"/>
              <a:t>https://</a:t>
            </a:r>
            <a:r>
              <a:rPr lang="en-US" dirty="0" err="1"/>
              <a:t>www.youtube.com</a:t>
            </a:r>
            <a:r>
              <a:rPr lang="en-US" dirty="0"/>
              <a:t>/</a:t>
            </a:r>
            <a:r>
              <a:rPr lang="en-US" dirty="0" err="1"/>
              <a:t>watch?v</a:t>
            </a:r>
            <a:r>
              <a:rPr lang="en-US" dirty="0"/>
              <a:t>=WkI_Vbwn14g</a:t>
            </a:r>
          </a:p>
        </p:txBody>
      </p:sp>
    </p:spTree>
    <p:extLst>
      <p:ext uri="{BB962C8B-B14F-4D97-AF65-F5344CB8AC3E}">
        <p14:creationId xmlns:p14="http://schemas.microsoft.com/office/powerpoint/2010/main" val="41665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Prokarotic</a:t>
            </a:r>
            <a:r>
              <a:rPr lang="en-US" dirty="0"/>
              <a:t> Gene Organization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047" y="2552352"/>
            <a:ext cx="9996804" cy="1364735"/>
          </a:xfrm>
          <a:prstGeom prst="rect">
            <a:avLst/>
          </a:prstGeom>
        </p:spPr>
      </p:pic>
    </p:spTree>
    <p:extLst>
      <p:ext uri="{BB962C8B-B14F-4D97-AF65-F5344CB8AC3E}">
        <p14:creationId xmlns:p14="http://schemas.microsoft.com/office/powerpoint/2010/main" val="1248396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Operon Organization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972" y="2864020"/>
            <a:ext cx="10128639" cy="1040714"/>
          </a:xfrm>
          <a:prstGeom prst="rect">
            <a:avLst/>
          </a:prstGeom>
        </p:spPr>
      </p:pic>
    </p:spTree>
    <p:extLst>
      <p:ext uri="{BB962C8B-B14F-4D97-AF65-F5344CB8AC3E}">
        <p14:creationId xmlns:p14="http://schemas.microsoft.com/office/powerpoint/2010/main" val="1106342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realistic phage operon organization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261" y="2755557"/>
            <a:ext cx="9659080" cy="992467"/>
          </a:xfrm>
          <a:prstGeom prst="rect">
            <a:avLst/>
          </a:prstGeom>
        </p:spPr>
      </p:pic>
    </p:spTree>
    <p:extLst>
      <p:ext uri="{BB962C8B-B14F-4D97-AF65-F5344CB8AC3E}">
        <p14:creationId xmlns:p14="http://schemas.microsoft.com/office/powerpoint/2010/main" val="13015787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3.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6.png"/></Relationships>
</file>

<file path=ppt/webextensions/webextension1.xml><?xml version="1.0" encoding="utf-8"?>
<we:webextension xmlns:we="http://schemas.microsoft.com/office/webextensions/webextension/2010/11" id="{A886EB52-CCDA-E940-BA33-9BF8E49E89AB}">
  <we:reference id="wa104221182" version="2.0.0.0" store="en-US" storeType="OMEX"/>
  <we:alternateReferences>
    <we:reference id="wa104221182" version="2.0.0.0" store="wa104221182" storeType="OMEX"/>
  </we:alternateReferences>
  <we:properties>
    <we:property name="autoplay" value="null"/>
    <we:property name="endtime" value="null"/>
    <we:property name="starttime" value="null"/>
    <we:property name="vid" value="&quot;https://youtu.be/DA2t5N72mgw&quot;"/>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3BA3156D-FB86-4448-9D1F-414D962BA6FC}">
  <we:reference id="wa104221182" version="2.0.0.0" store="en-US" storeType="OMEX"/>
  <we:alternateReferences>
    <we:reference id="wa104221182" version="2.0.0.0" store="wa104221182" storeType="OMEX"/>
  </we:alternateReferences>
  <we:properties>
    <we:property name="autoplay" value="null"/>
    <we:property name="endtime" value="null"/>
    <we:property name="starttime" value="null"/>
    <we:property name="vid" value="&quot;https://www.youtube.com/watch?v=WkI_Vbwn14g&quot;"/>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otalTime>5680</TotalTime>
  <Words>850</Words>
  <Application>Microsoft Macintosh PowerPoint</Application>
  <PresentationFormat>Widescreen</PresentationFormat>
  <Paragraphs>59</Paragraphs>
  <Slides>18</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Courier New</vt:lpstr>
      <vt:lpstr>Wingdings</vt:lpstr>
      <vt:lpstr>Office Theme</vt:lpstr>
      <vt:lpstr>Biological Information Flow</vt:lpstr>
      <vt:lpstr>PowerPoint Presentation</vt:lpstr>
      <vt:lpstr>Transcription</vt:lpstr>
      <vt:lpstr>PowerPoint Presentation</vt:lpstr>
      <vt:lpstr>Translation</vt:lpstr>
      <vt:lpstr>PowerPoint Presentation</vt:lpstr>
      <vt:lpstr>Prokarotic Gene Organization</vt:lpstr>
      <vt:lpstr>Operon Organization</vt:lpstr>
      <vt:lpstr>More realistic phage operon organization</vt:lpstr>
      <vt:lpstr>PowerPoint Presentation</vt:lpstr>
      <vt:lpstr>PowerPoint Presentation</vt:lpstr>
      <vt:lpstr>PowerPoint Presentation</vt:lpstr>
      <vt:lpstr>Gene Expression: Codon Usage</vt:lpstr>
      <vt:lpstr>Codon Usage in BodE*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Biological Information Flow</dc:title>
  <dc:creator>Welkin H. Pope</dc:creator>
  <cp:lastModifiedBy>Welkin H. Pope</cp:lastModifiedBy>
  <cp:revision>33</cp:revision>
  <dcterms:created xsi:type="dcterms:W3CDTF">2017-12-07T16:41:19Z</dcterms:created>
  <dcterms:modified xsi:type="dcterms:W3CDTF">2019-12-11T11:47:38Z</dcterms:modified>
</cp:coreProperties>
</file>