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9"/>
  </p:notesMasterIdLst>
  <p:sldIdLst>
    <p:sldId id="256" r:id="rId2"/>
    <p:sldId id="583" r:id="rId3"/>
    <p:sldId id="558" r:id="rId4"/>
    <p:sldId id="559" r:id="rId5"/>
    <p:sldId id="356" r:id="rId6"/>
    <p:sldId id="564" r:id="rId7"/>
    <p:sldId id="463" r:id="rId8"/>
    <p:sldId id="464" r:id="rId9"/>
    <p:sldId id="580" r:id="rId10"/>
    <p:sldId id="562" r:id="rId11"/>
    <p:sldId id="589" r:id="rId12"/>
    <p:sldId id="590" r:id="rId13"/>
    <p:sldId id="581" r:id="rId14"/>
    <p:sldId id="478" r:id="rId15"/>
    <p:sldId id="479" r:id="rId16"/>
    <p:sldId id="480" r:id="rId17"/>
    <p:sldId id="593" r:id="rId18"/>
    <p:sldId id="595" r:id="rId19"/>
    <p:sldId id="596" r:id="rId20"/>
    <p:sldId id="597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493" r:id="rId31"/>
    <p:sldId id="494" r:id="rId32"/>
    <p:sldId id="534" r:id="rId33"/>
    <p:sldId id="605" r:id="rId34"/>
    <p:sldId id="592" r:id="rId35"/>
    <p:sldId id="598" r:id="rId36"/>
    <p:sldId id="537" r:id="rId37"/>
    <p:sldId id="571" r:id="rId38"/>
    <p:sldId id="538" r:id="rId39"/>
    <p:sldId id="433" r:id="rId40"/>
    <p:sldId id="572" r:id="rId41"/>
    <p:sldId id="495" r:id="rId42"/>
    <p:sldId id="539" r:id="rId43"/>
    <p:sldId id="496" r:id="rId44"/>
    <p:sldId id="497" r:id="rId45"/>
    <p:sldId id="498" r:id="rId46"/>
    <p:sldId id="499" r:id="rId47"/>
    <p:sldId id="500" r:id="rId48"/>
    <p:sldId id="501" r:id="rId49"/>
    <p:sldId id="502" r:id="rId50"/>
    <p:sldId id="503" r:id="rId51"/>
    <p:sldId id="504" r:id="rId52"/>
    <p:sldId id="573" r:id="rId53"/>
    <p:sldId id="541" r:id="rId54"/>
    <p:sldId id="542" r:id="rId55"/>
    <p:sldId id="543" r:id="rId56"/>
    <p:sldId id="544" r:id="rId57"/>
    <p:sldId id="587" r:id="rId58"/>
    <p:sldId id="528" r:id="rId59"/>
    <p:sldId id="565" r:id="rId60"/>
    <p:sldId id="523" r:id="rId61"/>
    <p:sldId id="524" r:id="rId62"/>
    <p:sldId id="525" r:id="rId63"/>
    <p:sldId id="531" r:id="rId64"/>
    <p:sldId id="532" r:id="rId65"/>
    <p:sldId id="613" r:id="rId66"/>
    <p:sldId id="582" r:id="rId67"/>
    <p:sldId id="259" r:id="rId68"/>
    <p:sldId id="471" r:id="rId69"/>
    <p:sldId id="511" r:id="rId70"/>
    <p:sldId id="386" r:id="rId71"/>
    <p:sldId id="387" r:id="rId72"/>
    <p:sldId id="418" r:id="rId73"/>
    <p:sldId id="548" r:id="rId74"/>
    <p:sldId id="549" r:id="rId75"/>
    <p:sldId id="550" r:id="rId76"/>
    <p:sldId id="551" r:id="rId77"/>
    <p:sldId id="552" r:id="rId78"/>
    <p:sldId id="403" r:id="rId79"/>
    <p:sldId id="424" r:id="rId80"/>
    <p:sldId id="376" r:id="rId81"/>
    <p:sldId id="599" r:id="rId82"/>
    <p:sldId id="459" r:id="rId83"/>
    <p:sldId id="455" r:id="rId84"/>
    <p:sldId id="456" r:id="rId85"/>
    <p:sldId id="516" r:id="rId86"/>
    <p:sldId id="460" r:id="rId87"/>
    <p:sldId id="545" r:id="rId88"/>
    <p:sldId id="611" r:id="rId89"/>
    <p:sldId id="533" r:id="rId90"/>
    <p:sldId id="606" r:id="rId91"/>
    <p:sldId id="563" r:id="rId92"/>
    <p:sldId id="588" r:id="rId93"/>
    <p:sldId id="584" r:id="rId94"/>
    <p:sldId id="614" r:id="rId95"/>
    <p:sldId id="601" r:id="rId96"/>
    <p:sldId id="603" r:id="rId97"/>
    <p:sldId id="607" r:id="rId98"/>
    <p:sldId id="604" r:id="rId99"/>
    <p:sldId id="475" r:id="rId100"/>
    <p:sldId id="609" r:id="rId101"/>
    <p:sldId id="610" r:id="rId102"/>
    <p:sldId id="608" r:id="rId103"/>
    <p:sldId id="530" r:id="rId104"/>
    <p:sldId id="615" r:id="rId105"/>
    <p:sldId id="560" r:id="rId106"/>
    <p:sldId id="546" r:id="rId107"/>
    <p:sldId id="586" r:id="rId10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EFCF00"/>
    <a:srgbClr val="EED745"/>
    <a:srgbClr val="00FF00"/>
    <a:srgbClr val="00FF80"/>
    <a:srgbClr val="0080FF"/>
    <a:srgbClr val="D73735"/>
    <a:srgbClr val="32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52"/>
    <p:restoredTop sz="94700"/>
  </p:normalViewPr>
  <p:slideViewPr>
    <p:cSldViewPr snapToGrid="0" snapToObjects="1">
      <p:cViewPr varScale="1">
        <p:scale>
          <a:sx n="126" d="100"/>
          <a:sy n="126" d="100"/>
        </p:scale>
        <p:origin x="208" y="7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12CC-B210-6D49-9F8B-473B8BB00FD7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B0562-DE82-D246-8CCE-133B6CBAF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 sizes differ</a:t>
            </a:r>
            <a:r>
              <a:rPr lang="en-US" baseline="0" dirty="0"/>
              <a:t> for different </a:t>
            </a:r>
            <a:r>
              <a:rPr lang="en-US" baseline="0" dirty="0" err="1"/>
              <a:t>seq</a:t>
            </a:r>
            <a:r>
              <a:rPr lang="en-US" baseline="0" dirty="0"/>
              <a:t> 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62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8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57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6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000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0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0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81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68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15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107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1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47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to be done in</a:t>
            </a:r>
            <a:r>
              <a:rPr lang="en-US" baseline="0" dirty="0"/>
              <a:t> a single tube per </a:t>
            </a:r>
            <a:r>
              <a:rPr lang="en-US" baseline="0" dirty="0" err="1"/>
              <a:t>rxn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5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2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6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4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5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02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8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3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Inside the Black Box: Phage Genome Sequencing, Assembly, and 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6" y="2098076"/>
            <a:ext cx="13251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Dan Russell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900DF-D744-9A45-84EB-DC4D1E2E6BCB}"/>
              </a:ext>
            </a:extLst>
          </p:cNvPr>
          <p:cNvSpPr txBox="1"/>
          <p:nvPr/>
        </p:nvSpPr>
        <p:spPr>
          <a:xfrm>
            <a:off x="1970936" y="1667189"/>
            <a:ext cx="6075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Bradley Hand" pitchFamily="2" charset="77"/>
                <a:cs typeface="Century Gothic"/>
              </a:rPr>
              <a:t>AKA: What did my phage do over winter break?</a:t>
            </a:r>
          </a:p>
        </p:txBody>
      </p:sp>
    </p:spTree>
    <p:extLst>
      <p:ext uri="{BB962C8B-B14F-4D97-AF65-F5344CB8AC3E}">
        <p14:creationId xmlns:p14="http://schemas.microsoft.com/office/powerpoint/2010/main" val="2296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-114448"/>
            <a:ext cx="7899264" cy="52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692" y="3941064"/>
            <a:ext cx="166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SEQUINS</a:t>
            </a:r>
          </a:p>
        </p:txBody>
      </p:sp>
    </p:spTree>
    <p:extLst>
      <p:ext uri="{BB962C8B-B14F-4D97-AF65-F5344CB8AC3E}">
        <p14:creationId xmlns:p14="http://schemas.microsoft.com/office/powerpoint/2010/main" val="19457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B5ED22-7E8A-9042-B177-0CE9F3F08790}"/>
              </a:ext>
            </a:extLst>
          </p:cNvPr>
          <p:cNvSpPr txBox="1"/>
          <p:nvPr/>
        </p:nvSpPr>
        <p:spPr>
          <a:xfrm>
            <a:off x="257437" y="196846"/>
            <a:ext cx="1121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dobe Heiti Std R" charset="-122"/>
                <a:ea typeface="Adobe Heiti Std R" charset="-122"/>
                <a:cs typeface="Adobe Heiti Std R" charset="-122"/>
              </a:rPr>
              <a:t>Make and sequence pools from lysate archives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CE0BC-DF81-CF41-B5A9-C216EAC11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2" y="936773"/>
            <a:ext cx="6305290" cy="3880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E1B4F-EC79-6D4D-8BD3-9E5328DE32B2}"/>
              </a:ext>
            </a:extLst>
          </p:cNvPr>
          <p:cNvSpPr txBox="1"/>
          <p:nvPr/>
        </p:nvSpPr>
        <p:spPr>
          <a:xfrm>
            <a:off x="6426908" y="1385920"/>
            <a:ext cx="299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Pool 24 pools of 24 </a:t>
            </a:r>
          </a:p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= 576 phages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031E9A-2301-7D47-9C1F-6141863F671A}"/>
              </a:ext>
            </a:extLst>
          </p:cNvPr>
          <p:cNvCxnSpPr>
            <a:cxnSpLocks/>
          </p:cNvCxnSpPr>
          <p:nvPr/>
        </p:nvCxnSpPr>
        <p:spPr>
          <a:xfrm>
            <a:off x="6659433" y="4805299"/>
            <a:ext cx="2743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2FD4B2-7EB6-B54F-B91F-9967AB1F7435}"/>
              </a:ext>
            </a:extLst>
          </p:cNvPr>
          <p:cNvCxnSpPr>
            <a:cxnSpLocks/>
          </p:cNvCxnSpPr>
          <p:nvPr/>
        </p:nvCxnSpPr>
        <p:spPr>
          <a:xfrm flipV="1">
            <a:off x="6923479" y="4056664"/>
            <a:ext cx="10274" cy="760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097406-0EEA-D748-8985-16BD665F44FC}"/>
              </a:ext>
            </a:extLst>
          </p:cNvPr>
          <p:cNvCxnSpPr>
            <a:cxnSpLocks/>
          </p:cNvCxnSpPr>
          <p:nvPr/>
        </p:nvCxnSpPr>
        <p:spPr>
          <a:xfrm>
            <a:off x="6114903" y="4058471"/>
            <a:ext cx="831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39396B-C29B-BB43-A278-512741BD0EED}"/>
              </a:ext>
            </a:extLst>
          </p:cNvPr>
          <p:cNvCxnSpPr>
            <a:cxnSpLocks/>
          </p:cNvCxnSpPr>
          <p:nvPr/>
        </p:nvCxnSpPr>
        <p:spPr>
          <a:xfrm flipV="1">
            <a:off x="6122214" y="842660"/>
            <a:ext cx="0" cy="32260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8EB311-131A-9848-955D-CDF80A2C9B12}"/>
              </a:ext>
            </a:extLst>
          </p:cNvPr>
          <p:cNvCxnSpPr>
            <a:cxnSpLocks/>
          </p:cNvCxnSpPr>
          <p:nvPr/>
        </p:nvCxnSpPr>
        <p:spPr>
          <a:xfrm>
            <a:off x="6120407" y="852934"/>
            <a:ext cx="18952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61D668-6146-324E-94D9-1CEA89D1B4EA}"/>
              </a:ext>
            </a:extLst>
          </p:cNvPr>
          <p:cNvCxnSpPr>
            <a:cxnSpLocks/>
          </p:cNvCxnSpPr>
          <p:nvPr/>
        </p:nvCxnSpPr>
        <p:spPr>
          <a:xfrm flipH="1" flipV="1">
            <a:off x="8007665" y="846993"/>
            <a:ext cx="7957" cy="47486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0DD242-E7B9-024C-80F1-DB334583C273}"/>
              </a:ext>
            </a:extLst>
          </p:cNvPr>
          <p:cNvCxnSpPr>
            <a:cxnSpLocks/>
          </p:cNvCxnSpPr>
          <p:nvPr/>
        </p:nvCxnSpPr>
        <p:spPr>
          <a:xfrm flipH="1" flipV="1">
            <a:off x="8034862" y="2074643"/>
            <a:ext cx="7957" cy="47486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A42FC8A-11CD-0E40-B5C1-650CF2B019B7}"/>
              </a:ext>
            </a:extLst>
          </p:cNvPr>
          <p:cNvSpPr txBox="1"/>
          <p:nvPr/>
        </p:nvSpPr>
        <p:spPr>
          <a:xfrm>
            <a:off x="6995124" y="2571750"/>
            <a:ext cx="220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Extract DNA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57C121-7906-434F-A512-AE6FE42F5AD0}"/>
              </a:ext>
            </a:extLst>
          </p:cNvPr>
          <p:cNvCxnSpPr>
            <a:cxnSpLocks/>
          </p:cNvCxnSpPr>
          <p:nvPr/>
        </p:nvCxnSpPr>
        <p:spPr>
          <a:xfrm flipH="1" flipV="1">
            <a:off x="8034862" y="3006136"/>
            <a:ext cx="7957" cy="47486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642B4BA-3421-294F-9801-07F960E83987}"/>
              </a:ext>
            </a:extLst>
          </p:cNvPr>
          <p:cNvSpPr txBox="1"/>
          <p:nvPr/>
        </p:nvSpPr>
        <p:spPr>
          <a:xfrm>
            <a:off x="6995124" y="3503243"/>
            <a:ext cx="2208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Sequence &amp; Assemble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A15E14-BC9F-0242-B569-85CCA8B838AA}"/>
              </a:ext>
            </a:extLst>
          </p:cNvPr>
          <p:cNvSpPr txBox="1"/>
          <p:nvPr/>
        </p:nvSpPr>
        <p:spPr>
          <a:xfrm>
            <a:off x="832559" y="3948936"/>
            <a:ext cx="220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Archive lysate box</a:t>
            </a:r>
          </a:p>
        </p:txBody>
      </p:sp>
    </p:spTree>
    <p:extLst>
      <p:ext uri="{BB962C8B-B14F-4D97-AF65-F5344CB8AC3E}">
        <p14:creationId xmlns:p14="http://schemas.microsoft.com/office/powerpoint/2010/main" val="20882697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3;&#10;&#13;&#10;Description automatically generated">
            <a:extLst>
              <a:ext uri="{FF2B5EF4-FFF2-40B4-BE49-F238E27FC236}">
                <a16:creationId xmlns:a16="http://schemas.microsoft.com/office/drawing/2014/main" id="{175218A7-265E-144A-A9E4-15219554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6" y="118878"/>
            <a:ext cx="7916554" cy="50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398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3;&#10;&#13;&#10;Description automatically generated">
            <a:extLst>
              <a:ext uri="{FF2B5EF4-FFF2-40B4-BE49-F238E27FC236}">
                <a16:creationId xmlns:a16="http://schemas.microsoft.com/office/drawing/2014/main" id="{333BA3B6-1BC7-5844-BC7C-158FA08D5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81"/>
          <a:stretch/>
        </p:blipFill>
        <p:spPr>
          <a:xfrm>
            <a:off x="1803446" y="132079"/>
            <a:ext cx="7144672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77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210C08-B551-984F-A91F-8FB8107D2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2" y="0"/>
            <a:ext cx="89480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900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GATTACA</a:t>
            </a:r>
          </a:p>
        </p:txBody>
      </p:sp>
    </p:spTree>
    <p:extLst>
      <p:ext uri="{BB962C8B-B14F-4D97-AF65-F5344CB8AC3E}">
        <p14:creationId xmlns:p14="http://schemas.microsoft.com/office/powerpoint/2010/main" val="2809619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3498550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7472" y="25787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Take 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7472" y="804725"/>
            <a:ext cx="7009304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Sequencing getting better faster than computers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Finishing is a prerequisite for annotation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Bioinformatics skills are very marketable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37472" y="257877"/>
            <a:ext cx="5109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Thanks!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4202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1009" y="4138287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SEE QUINNS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1357404"/>
            <a:ext cx="3711757" cy="2111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28" y="619767"/>
            <a:ext cx="3988178" cy="2848699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835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8" y="2237468"/>
            <a:ext cx="5868893" cy="2471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2141" y="4245861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SIKH WINS!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00" y="316631"/>
            <a:ext cx="1956000" cy="29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1088" y="2876437"/>
            <a:ext cx="55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entury Gothic"/>
              </a:rPr>
              <a:t>* Determining the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number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order, and arrangement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of As, Cs,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and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Ts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that comprise a piece of DNA</a:t>
            </a:r>
          </a:p>
        </p:txBody>
      </p:sp>
    </p:spTree>
    <p:extLst>
      <p:ext uri="{BB962C8B-B14F-4D97-AF65-F5344CB8AC3E}">
        <p14:creationId xmlns:p14="http://schemas.microsoft.com/office/powerpoint/2010/main" val="8242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371600"/>
            <a:ext cx="4857750" cy="344091"/>
            <a:chOff x="1828800" y="1828800"/>
            <a:chExt cx="6477000" cy="458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81200" y="18288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828800" y="19812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200" y="21336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22860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937385" y="2228850"/>
            <a:ext cx="1991678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Complete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copies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43150" y="1367431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735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grpSp>
        <p:nvGrpSpPr>
          <p:cNvPr id="5" name="Group 16"/>
          <p:cNvGrpSpPr/>
          <p:nvPr/>
        </p:nvGrpSpPr>
        <p:grpSpPr>
          <a:xfrm>
            <a:off x="2343150" y="1371600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086100" y="4000500"/>
            <a:ext cx="3657600" cy="6286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350" dirty="0">
                <a:solidFill>
                  <a:srgbClr val="000000"/>
                </a:solidFill>
                <a:latin typeface="Gill Sans MT"/>
              </a:rPr>
              <a:t>NOT REALLY DONE BY DUCK HUNTERS</a:t>
            </a:r>
          </a:p>
          <a:p>
            <a:pPr algn="ctr"/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Hydroshearing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sonication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enzymatic shearing</a:t>
            </a:r>
          </a:p>
        </p:txBody>
      </p:sp>
    </p:spTree>
    <p:extLst>
      <p:ext uri="{BB962C8B-B14F-4D97-AF65-F5344CB8AC3E}">
        <p14:creationId xmlns:p14="http://schemas.microsoft.com/office/powerpoint/2010/main" val="3200234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714625" y="13674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0325" y="1481732"/>
            <a:ext cx="5143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43150" y="1595436"/>
            <a:ext cx="60007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29475" y="1720455"/>
            <a:ext cx="2286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8925" y="14817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00375" y="159305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86575" y="172164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28875" y="1367432"/>
            <a:ext cx="16002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00425" y="136981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0475" y="13710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7675" y="13721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7725" y="137338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0625" y="1374578"/>
            <a:ext cx="5715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92233" y="1375769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86100" y="136862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72175" y="137696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29375" y="137815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3700" y="137934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58025" y="138053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148054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4750" y="148351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0525" y="1486496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57700" y="148947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14725" y="14829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92233" y="160020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4740" y="17139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72150" y="1493046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43725" y="1496619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14725" y="159186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71988" y="1716287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29375" y="1602582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14700" y="159186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72350" y="1497810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58025" y="160496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92233" y="1491855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00675" y="1599009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58000" y="160377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28975" y="17115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9000" y="171271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29350" y="149423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600825" y="149542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60186" y="1601391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14800" y="17150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58050" y="1605560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3475" y="1716882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29300" y="1720455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6363" y="171807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172200" y="1722837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72013" y="1597818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29063" y="1591863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4900" y="1490664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500313" y="1706759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14975" y="1719264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657850" y="1717478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btitle 2"/>
          <p:cNvSpPr txBox="1">
            <a:spLocks/>
          </p:cNvSpPr>
          <p:nvPr/>
        </p:nvSpPr>
        <p:spPr>
          <a:xfrm>
            <a:off x="2217420" y="20002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500" dirty="0">
                <a:solidFill>
                  <a:srgbClr val="4F271C">
                    <a:shade val="30000"/>
                    <a:satMod val="150000"/>
                  </a:srgbClr>
                </a:solidFill>
                <a:latin typeface="Gill Sans MT"/>
              </a:rPr>
              <a:t>Fragments were cloned: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470" y="2260701"/>
            <a:ext cx="1045845" cy="1168300"/>
            <a:chOff x="1965960" y="3014267"/>
            <a:chExt cx="1394460" cy="1557733"/>
          </a:xfrm>
        </p:grpSpPr>
        <p:sp>
          <p:nvSpPr>
            <p:cNvPr id="74" name="Donut 73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76138" y="2260701"/>
            <a:ext cx="1045845" cy="1168300"/>
            <a:chOff x="1965960" y="3014267"/>
            <a:chExt cx="1394460" cy="1557733"/>
          </a:xfrm>
        </p:grpSpPr>
        <p:sp>
          <p:nvSpPr>
            <p:cNvPr id="79" name="Donut 78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2831765" y="2391266"/>
            <a:ext cx="3180042" cy="50662"/>
            <a:chOff x="2251686" y="3188354"/>
            <a:chExt cx="4240056" cy="67549"/>
          </a:xfrm>
        </p:grpSpPr>
        <p:sp>
          <p:nvSpPr>
            <p:cNvPr id="96" name="Freeform 95"/>
            <p:cNvSpPr/>
            <p:nvPr/>
          </p:nvSpPr>
          <p:spPr>
            <a:xfrm>
              <a:off x="6343128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251686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00920" y="2487524"/>
            <a:ext cx="3156729" cy="40530"/>
            <a:chOff x="2877227" y="3316698"/>
            <a:chExt cx="4208972" cy="54040"/>
          </a:xfrm>
        </p:grpSpPr>
        <p:sp>
          <p:nvSpPr>
            <p:cNvPr id="102" name="Freeform 101"/>
            <p:cNvSpPr/>
            <p:nvPr/>
          </p:nvSpPr>
          <p:spPr>
            <a:xfrm>
              <a:off x="6991626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877227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0580" y="15240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033 0.30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29812" y="1531620"/>
            <a:ext cx="5027348" cy="1661160"/>
            <a:chOff x="2115750" y="2042160"/>
            <a:chExt cx="6703130" cy="2214880"/>
          </a:xfrm>
        </p:grpSpPr>
        <p:sp>
          <p:nvSpPr>
            <p:cNvPr id="7" name="Rounded Rectangle 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4" name="Block Arc 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99736" y="777240"/>
            <a:ext cx="5027348" cy="1661160"/>
            <a:chOff x="2115750" y="2042160"/>
            <a:chExt cx="6703130" cy="2214880"/>
          </a:xfrm>
        </p:grpSpPr>
        <p:sp>
          <p:nvSpPr>
            <p:cNvPr id="10" name="Rounded Rectangle 9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2" name="Block Arc 11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118432" y="882156"/>
            <a:ext cx="5027348" cy="1661160"/>
            <a:chOff x="2115750" y="2042160"/>
            <a:chExt cx="6703130" cy="2214880"/>
          </a:xfrm>
        </p:grpSpPr>
        <p:sp>
          <p:nvSpPr>
            <p:cNvPr id="15" name="Rounded Rectangle 14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8" name="Block Arc 17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908134" y="329705"/>
            <a:ext cx="5027348" cy="1661160"/>
            <a:chOff x="2115750" y="2042160"/>
            <a:chExt cx="6703130" cy="2214880"/>
          </a:xfrm>
        </p:grpSpPr>
        <p:sp>
          <p:nvSpPr>
            <p:cNvPr id="21" name="Rounded Rectangle 20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4" name="Block Arc 2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00100" y="-164171"/>
            <a:ext cx="5027348" cy="1661160"/>
            <a:chOff x="2115750" y="2042160"/>
            <a:chExt cx="6703130" cy="2214880"/>
          </a:xfrm>
        </p:grpSpPr>
        <p:sp>
          <p:nvSpPr>
            <p:cNvPr id="27" name="Rounded Rectangle 2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9" name="Block Arc 2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341547" y="1665253"/>
            <a:ext cx="5027348" cy="1661160"/>
            <a:chOff x="2115750" y="2042160"/>
            <a:chExt cx="6703130" cy="2214880"/>
          </a:xfrm>
        </p:grpSpPr>
        <p:sp>
          <p:nvSpPr>
            <p:cNvPr id="32" name="Rounded Rectangle 31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4" name="Block Arc 3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085636" y="2023394"/>
            <a:ext cx="5027348" cy="1661160"/>
            <a:chOff x="2115750" y="2042160"/>
            <a:chExt cx="6703130" cy="2214880"/>
          </a:xfrm>
        </p:grpSpPr>
        <p:sp>
          <p:nvSpPr>
            <p:cNvPr id="37" name="Rounded Rectangle 3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9" name="Block Arc 3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2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9126" y="176784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99736" y="77724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/>
          <p:cNvGrpSpPr/>
          <p:nvPr/>
        </p:nvGrpSpPr>
        <p:grpSpPr>
          <a:xfrm>
            <a:off x="3519050" y="1013460"/>
            <a:ext cx="1188720" cy="1188721"/>
            <a:chOff x="3820160" y="467359"/>
            <a:chExt cx="1584960" cy="1584961"/>
          </a:xfrm>
        </p:grpSpPr>
        <p:sp>
          <p:nvSpPr>
            <p:cNvPr id="12" name="Block Arc 11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Block Arc 12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118432" y="882156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5037746" y="1118376"/>
            <a:ext cx="1188720" cy="1188721"/>
            <a:chOff x="3820160" y="467359"/>
            <a:chExt cx="1584960" cy="1584961"/>
          </a:xfrm>
        </p:grpSpPr>
        <p:sp>
          <p:nvSpPr>
            <p:cNvPr id="18" name="Block Arc 17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Block Arc 18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3908134" y="329705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827448" y="565924"/>
            <a:ext cx="1188720" cy="1188721"/>
            <a:chOff x="3820160" y="467359"/>
            <a:chExt cx="1584960" cy="1584961"/>
          </a:xfrm>
        </p:grpSpPr>
        <p:sp>
          <p:nvSpPr>
            <p:cNvPr id="24" name="Block Arc 2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5" name="Block Arc 2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800100" y="-164171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/>
          <p:cNvGrpSpPr/>
          <p:nvPr/>
        </p:nvGrpSpPr>
        <p:grpSpPr>
          <a:xfrm>
            <a:off x="2719414" y="72049"/>
            <a:ext cx="1188720" cy="1188721"/>
            <a:chOff x="3820160" y="467359"/>
            <a:chExt cx="1584960" cy="1584961"/>
          </a:xfrm>
        </p:grpSpPr>
        <p:sp>
          <p:nvSpPr>
            <p:cNvPr id="29" name="Block Arc 2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Block Arc 2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4341547" y="1665253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/>
          <p:cNvGrpSpPr/>
          <p:nvPr/>
        </p:nvGrpSpPr>
        <p:grpSpPr>
          <a:xfrm>
            <a:off x="6260861" y="1901472"/>
            <a:ext cx="1188720" cy="1188721"/>
            <a:chOff x="3820160" y="467359"/>
            <a:chExt cx="1584960" cy="1584961"/>
          </a:xfrm>
        </p:grpSpPr>
        <p:sp>
          <p:nvSpPr>
            <p:cNvPr id="34" name="Block Arc 3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3085636" y="2023394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8" name="Group 37"/>
          <p:cNvGrpSpPr/>
          <p:nvPr/>
        </p:nvGrpSpPr>
        <p:grpSpPr>
          <a:xfrm>
            <a:off x="5004950" y="2259614"/>
            <a:ext cx="1188720" cy="1188721"/>
            <a:chOff x="3820160" y="467359"/>
            <a:chExt cx="1584960" cy="1584961"/>
          </a:xfrm>
        </p:grpSpPr>
        <p:sp>
          <p:nvSpPr>
            <p:cNvPr id="39" name="Block Arc 3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0" name="Block Arc 3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18388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21" grpId="0" animBg="1"/>
      <p:bldP spid="27" grpId="0" animBg="1"/>
      <p:bldP spid="32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So I don’t forget…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5" y="1313308"/>
            <a:ext cx="6375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“This will not be on the test”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Please interrupt with questions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These slides will be posted, please steal them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792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3580" y="269923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Sanger Sequencing Reactions</a:t>
            </a:r>
          </a:p>
        </p:txBody>
      </p:sp>
      <p:grpSp>
        <p:nvGrpSpPr>
          <p:cNvPr id="3" name="Group 89"/>
          <p:cNvGrpSpPr/>
          <p:nvPr/>
        </p:nvGrpSpPr>
        <p:grpSpPr>
          <a:xfrm>
            <a:off x="2831013" y="2784800"/>
            <a:ext cx="1988820" cy="1792680"/>
            <a:chOff x="1371600" y="4248329"/>
            <a:chExt cx="2651760" cy="2390240"/>
          </a:xfrm>
        </p:grpSpPr>
        <p:grpSp>
          <p:nvGrpSpPr>
            <p:cNvPr id="4" name="Group 52"/>
            <p:cNvGrpSpPr/>
            <p:nvPr/>
          </p:nvGrpSpPr>
          <p:grpSpPr>
            <a:xfrm>
              <a:off x="1371600" y="4617661"/>
              <a:ext cx="2438400" cy="2020908"/>
              <a:chOff x="1066800" y="4094202"/>
              <a:chExt cx="2438400" cy="20209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76400" y="4191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5594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908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33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192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84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24000" y="52900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90800" y="51054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95600" y="5410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240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38400" y="5386865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37360" y="52021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5715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812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33600" y="53456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7760" y="5137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66800" y="44635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384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716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336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76400" y="5530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1200" y="5017533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76400" y="4768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86000" y="56593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86000" y="42788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670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192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1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432560" y="4248329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Regular Nucleotides</a:t>
              </a:r>
            </a:p>
          </p:txBody>
        </p:sp>
      </p:grpSp>
      <p:grpSp>
        <p:nvGrpSpPr>
          <p:cNvPr id="5" name="Group 90"/>
          <p:cNvGrpSpPr/>
          <p:nvPr/>
        </p:nvGrpSpPr>
        <p:grpSpPr>
          <a:xfrm>
            <a:off x="5802813" y="2346398"/>
            <a:ext cx="1943100" cy="1299182"/>
            <a:chOff x="5334000" y="3663791"/>
            <a:chExt cx="2590800" cy="1732241"/>
          </a:xfrm>
        </p:grpSpPr>
        <p:sp>
          <p:nvSpPr>
            <p:cNvPr id="55" name="TextBox 54"/>
            <p:cNvSpPr txBox="1"/>
            <p:nvPr/>
          </p:nvSpPr>
          <p:spPr>
            <a:xfrm>
              <a:off x="5334000" y="3663791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 err="1">
                  <a:solidFill>
                    <a:prstClr val="black"/>
                  </a:solidFill>
                  <a:latin typeface="Gill Sans MT"/>
                </a:rPr>
                <a:t>Dideoxy</a:t>
              </a:r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 Nucleotides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4169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80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00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86400" y="48112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5600" y="4931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91200" y="4931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484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2800" y="4169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34000" y="44419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056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88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008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8400" y="499592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43600" y="47467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53200" y="425725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62800" y="472338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4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38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745663" y="3681699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Labeled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Terminators</a:t>
            </a:r>
          </a:p>
        </p:txBody>
      </p:sp>
      <p:pic>
        <p:nvPicPr>
          <p:cNvPr id="56" name="Picture 55" descr="microcentrifuge-tub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3" y="975111"/>
            <a:ext cx="1198676" cy="103631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396673" y="11084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Template DNA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18053" y="12227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Known Primer (~20bp)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442393" y="1665999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DNA Polymerase</a:t>
            </a:r>
          </a:p>
        </p:txBody>
      </p:sp>
    </p:spTree>
    <p:extLst>
      <p:ext uri="{BB962C8B-B14F-4D97-AF65-F5344CB8AC3E}">
        <p14:creationId xmlns:p14="http://schemas.microsoft.com/office/powerpoint/2010/main" val="1852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P spid="63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775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grpSp>
        <p:nvGrpSpPr>
          <p:cNvPr id="17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28298" y="1317492"/>
            <a:ext cx="18010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9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98" name="TextBox 97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90800" y="2030187"/>
                <a:ext cx="814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4428299" y="1317492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9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11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</p:spTree>
    <p:extLst>
      <p:ext uri="{BB962C8B-B14F-4D97-AF65-F5344CB8AC3E}">
        <p14:creationId xmlns:p14="http://schemas.microsoft.com/office/powerpoint/2010/main" val="14886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25" name="TextBox 24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9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590799" y="2030187"/>
                <a:ext cx="843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1317492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8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grpSp>
        <p:nvGrpSpPr>
          <p:cNvPr id="9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42" name="TextBox 41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590799" y="2030187"/>
                <a:ext cx="8025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1317492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1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50" name="TextBox 49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1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2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4428299" y="1317492"/>
            <a:ext cx="1651476" cy="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60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47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60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grpSp>
        <p:nvGrpSpPr>
          <p:cNvPr id="11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61" name="TextBox 60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3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1317492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5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70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7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3536837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7150" y="2065099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197163" y="1961226"/>
            <a:ext cx="4231730" cy="382065"/>
            <a:chOff x="1405550" y="2614964"/>
            <a:chExt cx="5642307" cy="509420"/>
          </a:xfrm>
        </p:grpSpPr>
        <p:sp>
          <p:nvSpPr>
            <p:cNvPr id="33" name="TextBox 32"/>
            <p:cNvSpPr txBox="1"/>
            <p:nvPr/>
          </p:nvSpPr>
          <p:spPr>
            <a:xfrm>
              <a:off x="1405550" y="261496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7" name="Group 96"/>
            <p:cNvGrpSpPr/>
            <p:nvPr/>
          </p:nvGrpSpPr>
          <p:grpSpPr>
            <a:xfrm>
              <a:off x="1639489" y="2753464"/>
              <a:ext cx="5408368" cy="370920"/>
              <a:chOff x="1666499" y="1905000"/>
              <a:chExt cx="5408368" cy="370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4380398" y="2753464"/>
              <a:ext cx="24014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457592" y="2053556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1" y="2527954"/>
            <a:ext cx="650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37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50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50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417339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543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270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/>
          <p:nvPr/>
        </p:nvGrpSpPr>
        <p:grpSpPr>
          <a:xfrm>
            <a:off x="2197162" y="2397922"/>
            <a:ext cx="5874062" cy="382065"/>
            <a:chOff x="1253150" y="5453728"/>
            <a:chExt cx="7832082" cy="509420"/>
          </a:xfrm>
        </p:grpSpPr>
        <p:sp>
          <p:nvSpPr>
            <p:cNvPr id="121" name="TextBox 120"/>
            <p:cNvSpPr txBox="1"/>
            <p:nvPr/>
          </p:nvSpPr>
          <p:spPr>
            <a:xfrm>
              <a:off x="1253150" y="545372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96"/>
            <p:cNvGrpSpPr/>
            <p:nvPr/>
          </p:nvGrpSpPr>
          <p:grpSpPr>
            <a:xfrm>
              <a:off x="1487089" y="5592228"/>
              <a:ext cx="5408368" cy="370920"/>
              <a:chOff x="1666499" y="1905000"/>
              <a:chExt cx="5408368" cy="37092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4173134" y="5592228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4227998" y="5592228"/>
              <a:ext cx="18680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267056" y="557683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19 bp</a:t>
              </a:r>
            </a:p>
          </p:txBody>
        </p:sp>
      </p:grpSp>
      <p:grpSp>
        <p:nvGrpSpPr>
          <p:cNvPr id="5" name="Group 128"/>
          <p:cNvGrpSpPr/>
          <p:nvPr/>
        </p:nvGrpSpPr>
        <p:grpSpPr>
          <a:xfrm>
            <a:off x="2197162" y="2400303"/>
            <a:ext cx="5886866" cy="382065"/>
            <a:chOff x="1405550" y="3880026"/>
            <a:chExt cx="7849154" cy="509420"/>
          </a:xfrm>
        </p:grpSpPr>
        <p:sp>
          <p:nvSpPr>
            <p:cNvPr id="130" name="TextBox 129"/>
            <p:cNvSpPr txBox="1"/>
            <p:nvPr/>
          </p:nvSpPr>
          <p:spPr>
            <a:xfrm>
              <a:off x="1405550" y="388002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6" name="Group 96"/>
            <p:cNvGrpSpPr/>
            <p:nvPr/>
          </p:nvGrpSpPr>
          <p:grpSpPr>
            <a:xfrm>
              <a:off x="1639489" y="4018526"/>
              <a:ext cx="5408368" cy="370920"/>
              <a:chOff x="1666499" y="1905000"/>
              <a:chExt cx="5408368" cy="37092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25534" y="401852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T </a:t>
              </a:r>
              <a:r>
                <a:rPr lang="en-US" sz="1200" b="1" dirty="0">
                  <a:solidFill>
                    <a:srgbClr val="00FF00"/>
                  </a:solidFill>
                  <a:latin typeface="Lucida Console"/>
                </a:rPr>
                <a:t>A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4380398" y="4018526"/>
              <a:ext cx="266745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8419456" y="4003137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FF00"/>
                  </a:solidFill>
                  <a:latin typeface="Lucida Console"/>
                </a:rPr>
                <a:t>22 bp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7" name="Group 141"/>
          <p:cNvGrpSpPr/>
          <p:nvPr/>
        </p:nvGrpSpPr>
        <p:grpSpPr>
          <a:xfrm>
            <a:off x="2197162" y="2396730"/>
            <a:ext cx="5886866" cy="382065"/>
            <a:chOff x="1405550" y="2614964"/>
            <a:chExt cx="7849154" cy="509420"/>
          </a:xfrm>
        </p:grpSpPr>
        <p:grpSp>
          <p:nvGrpSpPr>
            <p:cNvPr id="8" name="Group 29"/>
            <p:cNvGrpSpPr/>
            <p:nvPr/>
          </p:nvGrpSpPr>
          <p:grpSpPr>
            <a:xfrm>
              <a:off x="1405550" y="2614964"/>
              <a:ext cx="7433650" cy="509420"/>
              <a:chOff x="1405550" y="2614964"/>
              <a:chExt cx="7433650" cy="5094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25534" y="2753464"/>
                <a:ext cx="4513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G T C T T G G G C </a:t>
                </a:r>
                <a:r>
                  <a:rPr lang="en-US" sz="1200" b="1" dirty="0">
                    <a:solidFill>
                      <a:srgbClr val="FF0000"/>
                    </a:solidFill>
                    <a:latin typeface="Lucida Console"/>
                  </a:rPr>
                  <a:t>T</a:t>
                </a:r>
              </a:p>
            </p:txBody>
          </p:sp>
          <p:grpSp>
            <p:nvGrpSpPr>
              <p:cNvPr id="9" name="Group 17"/>
              <p:cNvGrpSpPr/>
              <p:nvPr/>
            </p:nvGrpSpPr>
            <p:grpSpPr>
              <a:xfrm>
                <a:off x="1405550" y="2614964"/>
                <a:ext cx="5642307" cy="509420"/>
                <a:chOff x="1405550" y="2614964"/>
                <a:chExt cx="5642307" cy="509420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05550" y="2614964"/>
                  <a:ext cx="386339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latin typeface="Helvetica"/>
                    </a:rPr>
                    <a:t>5’</a:t>
                  </a:r>
                </a:p>
              </p:txBody>
            </p:sp>
            <p:grpSp>
              <p:nvGrpSpPr>
                <p:cNvPr id="10" name="Group 96"/>
                <p:cNvGrpSpPr/>
                <p:nvPr/>
              </p:nvGrpSpPr>
              <p:grpSpPr>
                <a:xfrm>
                  <a:off x="1639489" y="2753464"/>
                  <a:ext cx="5408368" cy="370920"/>
                  <a:chOff x="1666499" y="1905000"/>
                  <a:chExt cx="5408368" cy="37092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666499" y="1905000"/>
                    <a:ext cx="2753101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666499" y="1906588"/>
                    <a:ext cx="540836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Lucida Console"/>
                      </a:rPr>
                      <a:t>T G C G C G G C C C A</a:t>
                    </a: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380398" y="2753464"/>
                  <a:ext cx="2401402" cy="1588"/>
                </a:xfrm>
                <a:prstGeom prst="line">
                  <a:avLst/>
                </a:prstGeom>
                <a:ln cap="flat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419456" y="2738075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21 bp</a:t>
              </a:r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2197162" y="2395366"/>
            <a:ext cx="5886866" cy="382065"/>
            <a:chOff x="1405550" y="4267200"/>
            <a:chExt cx="7849154" cy="509420"/>
          </a:xfrm>
        </p:grpSpPr>
        <p:sp>
          <p:nvSpPr>
            <p:cNvPr id="25" name="TextBox 24"/>
            <p:cNvSpPr txBox="1"/>
            <p:nvPr/>
          </p:nvSpPr>
          <p:spPr>
            <a:xfrm>
              <a:off x="1405550" y="42672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96"/>
            <p:cNvGrpSpPr/>
            <p:nvPr/>
          </p:nvGrpSpPr>
          <p:grpSpPr>
            <a:xfrm>
              <a:off x="1639489" y="4405700"/>
              <a:ext cx="5408368" cy="370920"/>
              <a:chOff x="1666499" y="1905000"/>
              <a:chExt cx="5408368" cy="37092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325534" y="44057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34" name="Straight Connector 33"/>
            <p:cNvCxnSpPr>
              <a:endCxn id="32" idx="0"/>
            </p:cNvCxnSpPr>
            <p:nvPr/>
          </p:nvCxnSpPr>
          <p:spPr>
            <a:xfrm>
              <a:off x="4380398" y="4405700"/>
              <a:ext cx="2201969" cy="0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419456" y="4390311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20 bp</a:t>
              </a:r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2197163" y="2400304"/>
            <a:ext cx="5958828" cy="382065"/>
            <a:chOff x="1405550" y="4464802"/>
            <a:chExt cx="7945105" cy="509420"/>
          </a:xfrm>
        </p:grpSpPr>
        <p:sp>
          <p:nvSpPr>
            <p:cNvPr id="42" name="TextBox 41"/>
            <p:cNvSpPr txBox="1"/>
            <p:nvPr/>
          </p:nvSpPr>
          <p:spPr>
            <a:xfrm>
              <a:off x="1405550" y="446480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4" name="Group 96"/>
            <p:cNvGrpSpPr/>
            <p:nvPr/>
          </p:nvGrpSpPr>
          <p:grpSpPr>
            <a:xfrm>
              <a:off x="1639489" y="4603302"/>
              <a:ext cx="5408368" cy="370920"/>
              <a:chOff x="1666499" y="1905000"/>
              <a:chExt cx="5408368" cy="37092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25534" y="4603302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80398" y="4603302"/>
              <a:ext cx="191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436528" y="4587913"/>
              <a:ext cx="914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12 bp</a:t>
              </a:r>
            </a:p>
          </p:txBody>
        </p:sp>
      </p:grpSp>
      <p:grpSp>
        <p:nvGrpSpPr>
          <p:cNvPr id="15" name="Group 75"/>
          <p:cNvGrpSpPr/>
          <p:nvPr/>
        </p:nvGrpSpPr>
        <p:grpSpPr>
          <a:xfrm>
            <a:off x="2197162" y="2399113"/>
            <a:ext cx="5874062" cy="382065"/>
            <a:chOff x="1405550" y="5049578"/>
            <a:chExt cx="7832082" cy="509420"/>
          </a:xfrm>
        </p:grpSpPr>
        <p:sp>
          <p:nvSpPr>
            <p:cNvPr id="50" name="TextBox 49"/>
            <p:cNvSpPr txBox="1"/>
            <p:nvPr/>
          </p:nvSpPr>
          <p:spPr>
            <a:xfrm>
              <a:off x="1405550" y="504957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6" name="Group 96"/>
            <p:cNvGrpSpPr/>
            <p:nvPr/>
          </p:nvGrpSpPr>
          <p:grpSpPr>
            <a:xfrm>
              <a:off x="1639489" y="5188078"/>
              <a:ext cx="5408368" cy="370920"/>
              <a:chOff x="1666499" y="1905000"/>
              <a:chExt cx="5408368" cy="37092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325534" y="518966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380398" y="5188078"/>
              <a:ext cx="420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419456" y="517268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13 bp</a:t>
              </a: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2197162" y="2400304"/>
            <a:ext cx="5889080" cy="382065"/>
            <a:chOff x="1405550" y="5634354"/>
            <a:chExt cx="7852106" cy="509420"/>
          </a:xfrm>
        </p:grpSpPr>
        <p:sp>
          <p:nvSpPr>
            <p:cNvPr id="61" name="TextBox 60"/>
            <p:cNvSpPr txBox="1"/>
            <p:nvPr/>
          </p:nvSpPr>
          <p:spPr>
            <a:xfrm>
              <a:off x="1405550" y="563435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8" name="Group 96"/>
            <p:cNvGrpSpPr/>
            <p:nvPr/>
          </p:nvGrpSpPr>
          <p:grpSpPr>
            <a:xfrm>
              <a:off x="1639489" y="5772854"/>
              <a:ext cx="5408368" cy="370920"/>
              <a:chOff x="1666499" y="1905000"/>
              <a:chExt cx="5408368" cy="37092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325534" y="577285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380398" y="5772854"/>
              <a:ext cx="1182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419455" y="5757465"/>
              <a:ext cx="8382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16 bp</a:t>
              </a:r>
            </a:p>
          </p:txBody>
        </p:sp>
      </p:grpSp>
      <p:grpSp>
        <p:nvGrpSpPr>
          <p:cNvPr id="19" name="Group 85"/>
          <p:cNvGrpSpPr/>
          <p:nvPr/>
        </p:nvGrpSpPr>
        <p:grpSpPr>
          <a:xfrm>
            <a:off x="2197162" y="2400304"/>
            <a:ext cx="5874062" cy="382065"/>
            <a:chOff x="1422623" y="4295645"/>
            <a:chExt cx="7832082" cy="509420"/>
          </a:xfrm>
        </p:grpSpPr>
        <p:sp>
          <p:nvSpPr>
            <p:cNvPr id="78" name="TextBox 77"/>
            <p:cNvSpPr txBox="1"/>
            <p:nvPr/>
          </p:nvSpPr>
          <p:spPr>
            <a:xfrm>
              <a:off x="1422623" y="4295645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0" name="Group 96"/>
            <p:cNvGrpSpPr/>
            <p:nvPr/>
          </p:nvGrpSpPr>
          <p:grpSpPr>
            <a:xfrm>
              <a:off x="1656562" y="4434145"/>
              <a:ext cx="5408368" cy="370920"/>
              <a:chOff x="1666499" y="1905000"/>
              <a:chExt cx="5408368" cy="3709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342607" y="4435733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397471" y="4434145"/>
              <a:ext cx="70792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8436528" y="4418756"/>
              <a:ext cx="8181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14 bp</a:t>
              </a:r>
            </a:p>
          </p:txBody>
        </p:sp>
      </p:grpSp>
      <p:grpSp>
        <p:nvGrpSpPr>
          <p:cNvPr id="21" name="Group 95"/>
          <p:cNvGrpSpPr/>
          <p:nvPr/>
        </p:nvGrpSpPr>
        <p:grpSpPr>
          <a:xfrm>
            <a:off x="2197162" y="2400303"/>
            <a:ext cx="5905537" cy="382065"/>
            <a:chOff x="1253150" y="4114800"/>
            <a:chExt cx="7874048" cy="509420"/>
          </a:xfrm>
        </p:grpSpPr>
        <p:sp>
          <p:nvSpPr>
            <p:cNvPr id="88" name="TextBox 87"/>
            <p:cNvSpPr txBox="1"/>
            <p:nvPr/>
          </p:nvSpPr>
          <p:spPr>
            <a:xfrm>
              <a:off x="1253150" y="4114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2" name="Group 96"/>
            <p:cNvGrpSpPr/>
            <p:nvPr/>
          </p:nvGrpSpPr>
          <p:grpSpPr>
            <a:xfrm>
              <a:off x="1487089" y="4253300"/>
              <a:ext cx="5408368" cy="370920"/>
              <a:chOff x="1666499" y="1905000"/>
              <a:chExt cx="5408368" cy="37092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73134" y="4253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227998" y="4253300"/>
              <a:ext cx="953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267055" y="4237911"/>
              <a:ext cx="8601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15 bp</a:t>
              </a:r>
            </a:p>
          </p:txBody>
        </p:sp>
      </p:grpSp>
      <p:grpSp>
        <p:nvGrpSpPr>
          <p:cNvPr id="23" name="Group 106"/>
          <p:cNvGrpSpPr/>
          <p:nvPr/>
        </p:nvGrpSpPr>
        <p:grpSpPr>
          <a:xfrm>
            <a:off x="2197162" y="2400304"/>
            <a:ext cx="5933630" cy="382065"/>
            <a:chOff x="1253150" y="5528220"/>
            <a:chExt cx="7911506" cy="509420"/>
          </a:xfrm>
        </p:grpSpPr>
        <p:sp>
          <p:nvSpPr>
            <p:cNvPr id="99" name="TextBox 98"/>
            <p:cNvSpPr txBox="1"/>
            <p:nvPr/>
          </p:nvSpPr>
          <p:spPr>
            <a:xfrm>
              <a:off x="1253150" y="552822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4" name="Group 96"/>
            <p:cNvGrpSpPr/>
            <p:nvPr/>
          </p:nvGrpSpPr>
          <p:grpSpPr>
            <a:xfrm>
              <a:off x="1487089" y="5666720"/>
              <a:ext cx="5408368" cy="370920"/>
              <a:chOff x="1666499" y="1905000"/>
              <a:chExt cx="5408368" cy="37092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173134" y="566672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227998" y="5666720"/>
              <a:ext cx="14108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67056" y="5651331"/>
              <a:ext cx="8976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17 bp</a:t>
              </a:r>
            </a:p>
          </p:txBody>
        </p:sp>
      </p:grpSp>
      <p:grpSp>
        <p:nvGrpSpPr>
          <p:cNvPr id="26" name="Group 118"/>
          <p:cNvGrpSpPr/>
          <p:nvPr/>
        </p:nvGrpSpPr>
        <p:grpSpPr>
          <a:xfrm>
            <a:off x="2197162" y="2399113"/>
            <a:ext cx="5933630" cy="382065"/>
            <a:chOff x="1371502" y="5638800"/>
            <a:chExt cx="7911506" cy="509420"/>
          </a:xfrm>
        </p:grpSpPr>
        <p:sp>
          <p:nvSpPr>
            <p:cNvPr id="110" name="TextBox 109"/>
            <p:cNvSpPr txBox="1"/>
            <p:nvPr/>
          </p:nvSpPr>
          <p:spPr>
            <a:xfrm>
              <a:off x="1371502" y="5638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7" name="Group 96"/>
            <p:cNvGrpSpPr/>
            <p:nvPr/>
          </p:nvGrpSpPr>
          <p:grpSpPr>
            <a:xfrm>
              <a:off x="1605441" y="5777300"/>
              <a:ext cx="5408368" cy="370920"/>
              <a:chOff x="1666499" y="1905000"/>
              <a:chExt cx="5408368" cy="37092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291486" y="5777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46350" y="5777300"/>
              <a:ext cx="1673450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385407" y="5761911"/>
              <a:ext cx="8976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18 bp</a:t>
              </a:r>
            </a:p>
          </p:txBody>
        </p:sp>
      </p:grpSp>
      <p:sp>
        <p:nvSpPr>
          <p:cNvPr id="144" name="Freeform 143"/>
          <p:cNvSpPr/>
          <p:nvPr/>
        </p:nvSpPr>
        <p:spPr>
          <a:xfrm>
            <a:off x="6428893" y="2223948"/>
            <a:ext cx="143357" cy="534987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739900" y="2188590"/>
            <a:ext cx="274320" cy="63355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Gill Sans MT"/>
              </a:rPr>
              <a:t>Laser Reader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2060627" y="2500602"/>
            <a:ext cx="84833" cy="11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500572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6572251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643929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6715608" y="2400300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6787286" y="2188590"/>
            <a:ext cx="143357" cy="570692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858965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930643" y="2240081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7002322" y="2223775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7074001" y="2403873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145680" y="2228712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7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xit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xit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 Output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0"/>
            <a:ext cx="549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Each sequencing reaction gives us a </a:t>
            </a:r>
            <a:r>
              <a:rPr lang="en-US" sz="1350" b="1" dirty="0">
                <a:solidFill>
                  <a:prstClr val="black"/>
                </a:solidFill>
                <a:latin typeface="Gill Sans MT"/>
              </a:rPr>
              <a:t>chromatogram</a:t>
            </a:r>
            <a:r>
              <a:rPr lang="en-US" sz="1350" dirty="0">
                <a:solidFill>
                  <a:prstClr val="black"/>
                </a:solidFill>
                <a:latin typeface="Gill Sans MT"/>
              </a:rPr>
              <a:t>, usually ~600-1000 bp:</a:t>
            </a:r>
          </a:p>
        </p:txBody>
      </p:sp>
      <p:pic>
        <p:nvPicPr>
          <p:cNvPr id="56" name="Picture 55" descr="Sanger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314450"/>
            <a:ext cx="5494514" cy="3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1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8880" y="895398"/>
            <a:ext cx="549783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9864" y="212764"/>
            <a:ext cx="5554980" cy="58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/>
              <a:t>Sanger Throughput Limitations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68880" y="2629261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undergrad/entry-level labor!</a:t>
            </a:r>
          </a:p>
        </p:txBody>
      </p:sp>
    </p:spTree>
    <p:extLst>
      <p:ext uri="{BB962C8B-B14F-4D97-AF65-F5344CB8AC3E}">
        <p14:creationId xmlns:p14="http://schemas.microsoft.com/office/powerpoint/2010/main" val="244958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.6ml-pcr-tubes-w-flat-cap-3737.x-3737.as.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11" y="408215"/>
            <a:ext cx="1242407" cy="1292678"/>
          </a:xfrm>
          <a:prstGeom prst="rect">
            <a:avLst/>
          </a:prstGeom>
        </p:spPr>
      </p:pic>
      <p:pic>
        <p:nvPicPr>
          <p:cNvPr id="6" name="Picture 5" descr="0.2ml-pcr-8-strip-tubes-3426.8.x-3459.8.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02" y="3160282"/>
            <a:ext cx="2667000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BEB69-21E5-EA4E-9044-5DE66C08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784" y="160965"/>
            <a:ext cx="2390561" cy="3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well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101262"/>
            <a:ext cx="3609970" cy="2287193"/>
          </a:xfrm>
          <a:prstGeom prst="rect">
            <a:avLst/>
          </a:prstGeom>
        </p:spPr>
      </p:pic>
      <p:pic>
        <p:nvPicPr>
          <p:cNvPr id="4" name="Picture 3" descr="384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2696966"/>
            <a:ext cx="3457209" cy="2323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D6B8-2DFA-4640-927F-8F85BB920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429" y="101262"/>
            <a:ext cx="3406457" cy="228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B81AE-9688-4F48-A65D-1F4C97F5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38" b="5996"/>
          <a:stretch/>
        </p:blipFill>
        <p:spPr>
          <a:xfrm>
            <a:off x="5537385" y="2488913"/>
            <a:ext cx="3177091" cy="25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Colony Picking Robot</a:t>
            </a:r>
          </a:p>
        </p:txBody>
      </p:sp>
      <p:pic>
        <p:nvPicPr>
          <p:cNvPr id="2" name="ColonyPickingRo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860" y="874395"/>
            <a:ext cx="5158740" cy="38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172003-62C2-C84D-BCC4-0871A0F240AE}"/>
              </a:ext>
            </a:extLst>
          </p:cNvPr>
          <p:cNvGrpSpPr/>
          <p:nvPr/>
        </p:nvGrpSpPr>
        <p:grpSpPr>
          <a:xfrm>
            <a:off x="2096033" y="274320"/>
            <a:ext cx="4951933" cy="4594860"/>
            <a:chOff x="3951299" y="274320"/>
            <a:chExt cx="4951933" cy="45948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798DC6-5ED1-9946-91DC-00A007DADE5F}"/>
                </a:ext>
              </a:extLst>
            </p:cNvPr>
            <p:cNvSpPr/>
            <p:nvPr/>
          </p:nvSpPr>
          <p:spPr>
            <a:xfrm>
              <a:off x="3951299" y="274320"/>
              <a:ext cx="4951933" cy="4594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close up of food&#10;&#10;Description automatically generated">
              <a:extLst>
                <a:ext uri="{FF2B5EF4-FFF2-40B4-BE49-F238E27FC236}">
                  <a16:creationId xmlns:a16="http://schemas.microsoft.com/office/drawing/2014/main" id="{9B0E385E-694E-D745-9A91-F3D8FF86F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195" y="2151380"/>
              <a:ext cx="2644140" cy="2644140"/>
            </a:xfrm>
            <a:prstGeom prst="rect">
              <a:avLst/>
            </a:prstGeom>
          </p:spPr>
        </p:pic>
        <p:pic>
          <p:nvPicPr>
            <p:cNvPr id="6" name="Picture 5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A734443C-7FF9-5748-94A8-210A1B7A5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1299" y="274320"/>
              <a:ext cx="4951933" cy="1877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3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41" y="272634"/>
            <a:ext cx="5812019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5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116074" y="235421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Capillary Arrays</a:t>
            </a:r>
            <a:endParaRPr lang="en-US" dirty="0"/>
          </a:p>
        </p:txBody>
      </p:sp>
      <p:pic>
        <p:nvPicPr>
          <p:cNvPr id="2" name="Picture 1" descr="SangerAr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46" y="1008322"/>
            <a:ext cx="4978908" cy="3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6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Sanger Throughput Limitations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5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15333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0020" y="714662"/>
            <a:ext cx="636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Problem: 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How can we do way more reactions at once without having more tubes, </a:t>
            </a:r>
            <a:r>
              <a:rPr lang="en-US" b="1" dirty="0" err="1">
                <a:solidFill>
                  <a:prstClr val="black"/>
                </a:solidFill>
                <a:latin typeface="Century Gothic"/>
                <a:cs typeface="Century Gothic"/>
              </a:rPr>
              <a:t>thermocyclers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, etc.?</a:t>
            </a:r>
          </a:p>
        </p:txBody>
      </p:sp>
    </p:spTree>
    <p:extLst>
      <p:ext uri="{BB962C8B-B14F-4D97-AF65-F5344CB8AC3E}">
        <p14:creationId xmlns:p14="http://schemas.microsoft.com/office/powerpoint/2010/main" val="71234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53640" y="811578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Massively parallel</a:t>
            </a:r>
          </a:p>
        </p:txBody>
      </p:sp>
    </p:spTree>
    <p:extLst>
      <p:ext uri="{BB962C8B-B14F-4D97-AF65-F5344CB8AC3E}">
        <p14:creationId xmlns:p14="http://schemas.microsoft.com/office/powerpoint/2010/main" val="2956669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12939" y="2135913"/>
            <a:ext cx="40599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23630" y="1699318"/>
            <a:ext cx="4733585" cy="897917"/>
            <a:chOff x="1974173" y="2265756"/>
            <a:chExt cx="6311446" cy="119722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48275" y="2633888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80807" y="300491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802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515" y="25592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18938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6948" y="226575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74173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92508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75475" y="2661360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3835" y="34629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8287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34148" y="287246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3696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1036" y="2272407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7580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70432" y="317061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44292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3183" y="301069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7912" y="257720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5137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2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608245" y="2097527"/>
            <a:ext cx="1645920" cy="0"/>
          </a:xfrm>
          <a:prstGeom prst="line">
            <a:avLst/>
          </a:prstGeom>
          <a:ln w="1016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54164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9095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5569" y="1499131"/>
            <a:ext cx="859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Genomic</a:t>
            </a:r>
          </a:p>
          <a:p>
            <a:r>
              <a:rPr lang="en-US" sz="1350" dirty="0"/>
              <a:t>Fragment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4032" y="2233079"/>
            <a:ext cx="1915674" cy="736551"/>
            <a:chOff x="4441377" y="2977441"/>
            <a:chExt cx="2554232" cy="982068"/>
          </a:xfrm>
        </p:grpSpPr>
        <p:sp>
          <p:nvSpPr>
            <p:cNvPr id="31" name="TextBox 30"/>
            <p:cNvSpPr txBox="1"/>
            <p:nvPr/>
          </p:nvSpPr>
          <p:spPr>
            <a:xfrm>
              <a:off x="5217415" y="3559400"/>
              <a:ext cx="10897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Adapters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 flipV="1">
              <a:off x="6307114" y="2977441"/>
              <a:ext cx="688495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1"/>
            </p:cNvCxnSpPr>
            <p:nvPr/>
          </p:nvCxnSpPr>
          <p:spPr>
            <a:xfrm flipH="1" flipV="1">
              <a:off x="4441377" y="2977441"/>
              <a:ext cx="776037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1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14" name="Picture 1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2537" flipV="1">
            <a:off x="2494992" y="3060000"/>
            <a:ext cx="1203553" cy="34289"/>
          </a:xfrm>
          <a:prstGeom prst="rect">
            <a:avLst/>
          </a:prstGeom>
        </p:spPr>
      </p:pic>
      <p:pic>
        <p:nvPicPr>
          <p:cNvPr id="15" name="Picture 14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046" flipV="1">
            <a:off x="2484159" y="1377132"/>
            <a:ext cx="1203553" cy="34289"/>
          </a:xfrm>
          <a:prstGeom prst="rect">
            <a:avLst/>
          </a:prstGeom>
        </p:spPr>
      </p:pic>
      <p:pic>
        <p:nvPicPr>
          <p:cNvPr id="16" name="Picture 1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75" flipV="1">
            <a:off x="4024594" y="1457377"/>
            <a:ext cx="1203553" cy="34289"/>
          </a:xfrm>
          <a:prstGeom prst="rect">
            <a:avLst/>
          </a:prstGeom>
        </p:spPr>
      </p:pic>
      <p:pic>
        <p:nvPicPr>
          <p:cNvPr id="18" name="Picture 17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9072" flipV="1">
            <a:off x="4712781" y="1162572"/>
            <a:ext cx="1203553" cy="34289"/>
          </a:xfrm>
          <a:prstGeom prst="rect">
            <a:avLst/>
          </a:prstGeom>
        </p:spPr>
      </p:pic>
      <p:pic>
        <p:nvPicPr>
          <p:cNvPr id="19" name="Picture 18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95006" y="1189575"/>
            <a:ext cx="1203553" cy="34289"/>
          </a:xfrm>
          <a:prstGeom prst="rect">
            <a:avLst/>
          </a:prstGeom>
        </p:spPr>
      </p:pic>
      <p:pic>
        <p:nvPicPr>
          <p:cNvPr id="20" name="Picture 19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0211" y="2437516"/>
            <a:ext cx="1203553" cy="34289"/>
          </a:xfrm>
          <a:prstGeom prst="rect">
            <a:avLst/>
          </a:prstGeom>
        </p:spPr>
      </p:pic>
      <p:pic>
        <p:nvPicPr>
          <p:cNvPr id="21" name="Picture 20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372" flipV="1">
            <a:off x="5149683" y="2760814"/>
            <a:ext cx="1203553" cy="34289"/>
          </a:xfrm>
          <a:prstGeom prst="rect">
            <a:avLst/>
          </a:prstGeom>
        </p:spPr>
      </p:pic>
      <p:pic>
        <p:nvPicPr>
          <p:cNvPr id="22" name="Picture 21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269" flipV="1">
            <a:off x="6441420" y="2331785"/>
            <a:ext cx="1203553" cy="34289"/>
          </a:xfrm>
          <a:prstGeom prst="rect">
            <a:avLst/>
          </a:prstGeom>
        </p:spPr>
      </p:pic>
      <p:pic>
        <p:nvPicPr>
          <p:cNvPr id="23" name="Picture 22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84" flipV="1">
            <a:off x="4462161" y="3967042"/>
            <a:ext cx="1203553" cy="34289"/>
          </a:xfrm>
          <a:prstGeom prst="rect">
            <a:avLst/>
          </a:prstGeom>
        </p:spPr>
      </p:pic>
      <p:pic>
        <p:nvPicPr>
          <p:cNvPr id="24" name="Picture 2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7713" flipV="1">
            <a:off x="5893228" y="3944247"/>
            <a:ext cx="1203553" cy="34289"/>
          </a:xfrm>
          <a:prstGeom prst="rect">
            <a:avLst/>
          </a:prstGeom>
        </p:spPr>
      </p:pic>
      <p:pic>
        <p:nvPicPr>
          <p:cNvPr id="26" name="Picture 2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10" flipV="1">
            <a:off x="6495006" y="3708671"/>
            <a:ext cx="1203553" cy="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8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940320" y="1799723"/>
            <a:ext cx="1451750" cy="1443542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2860000000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43807" y="1006750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Bead/ISP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2979" y="2289807"/>
            <a:ext cx="10968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Adapter</a:t>
            </a:r>
          </a:p>
          <a:p>
            <a:r>
              <a:rPr lang="en-US" sz="1350" dirty="0"/>
              <a:t>Complement</a:t>
            </a:r>
          </a:p>
          <a:p>
            <a:r>
              <a:rPr lang="en-US" sz="1350" dirty="0"/>
              <a:t>Sequences</a:t>
            </a:r>
          </a:p>
        </p:txBody>
      </p:sp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5323987" y="1834818"/>
            <a:ext cx="938992" cy="8127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1"/>
          </p:cNvCxnSpPr>
          <p:nvPr/>
        </p:nvCxnSpPr>
        <p:spPr>
          <a:xfrm flipH="1" flipV="1">
            <a:off x="5514475" y="2381688"/>
            <a:ext cx="748504" cy="26591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6" idx="1"/>
          </p:cNvCxnSpPr>
          <p:nvPr/>
        </p:nvCxnSpPr>
        <p:spPr>
          <a:xfrm flipH="1">
            <a:off x="5392071" y="2647598"/>
            <a:ext cx="870908" cy="460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 flipH="1">
            <a:off x="4730451" y="1306832"/>
            <a:ext cx="23886" cy="527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22197" y="3680461"/>
            <a:ext cx="29347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Each bead should be amplified </a:t>
            </a:r>
          </a:p>
          <a:p>
            <a:r>
              <a:rPr lang="en-US" sz="1350" dirty="0"/>
              <a:t>all over with a SINGLE library fragment.</a:t>
            </a:r>
          </a:p>
        </p:txBody>
      </p:sp>
    </p:spTree>
    <p:extLst>
      <p:ext uri="{BB962C8B-B14F-4D97-AF65-F5344CB8AC3E}">
        <p14:creationId xmlns:p14="http://schemas.microsoft.com/office/powerpoint/2010/main" val="27030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6836899" y="2861205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44026" y="1467964"/>
            <a:ext cx="601776" cy="34289"/>
          </a:xfrm>
          <a:prstGeom prst="rect">
            <a:avLst/>
          </a:prstGeom>
        </p:spPr>
      </p:pic>
      <p:pic>
        <p:nvPicPr>
          <p:cNvPr id="143" name="Picture 142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849" flipV="1">
            <a:off x="2753731" y="2617375"/>
            <a:ext cx="601776" cy="34289"/>
          </a:xfrm>
          <a:prstGeom prst="rect">
            <a:avLst/>
          </a:prstGeom>
        </p:spPr>
      </p:pic>
      <p:pic>
        <p:nvPicPr>
          <p:cNvPr id="144" name="Picture 14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617" flipV="1">
            <a:off x="4578915" y="1293359"/>
            <a:ext cx="601776" cy="34289"/>
          </a:xfrm>
          <a:prstGeom prst="rect">
            <a:avLst/>
          </a:prstGeom>
        </p:spPr>
      </p:pic>
      <p:pic>
        <p:nvPicPr>
          <p:cNvPr id="145" name="Picture 144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234" flipV="1">
            <a:off x="4115842" y="2578198"/>
            <a:ext cx="601776" cy="34289"/>
          </a:xfrm>
          <a:prstGeom prst="rect">
            <a:avLst/>
          </a:prstGeom>
        </p:spPr>
      </p:pic>
      <p:pic>
        <p:nvPicPr>
          <p:cNvPr id="146" name="Picture 145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131" flipV="1">
            <a:off x="2943650" y="4284408"/>
            <a:ext cx="601776" cy="34289"/>
          </a:xfrm>
          <a:prstGeom prst="rect">
            <a:avLst/>
          </a:prstGeom>
        </p:spPr>
      </p:pic>
      <p:pic>
        <p:nvPicPr>
          <p:cNvPr id="147" name="Picture 146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208" flipV="1">
            <a:off x="6449942" y="1988949"/>
            <a:ext cx="601776" cy="34289"/>
          </a:xfrm>
          <a:prstGeom prst="rect">
            <a:avLst/>
          </a:prstGeom>
        </p:spPr>
      </p:pic>
      <p:pic>
        <p:nvPicPr>
          <p:cNvPr id="148" name="Picture 147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2291" y="2889625"/>
            <a:ext cx="601776" cy="34289"/>
          </a:xfrm>
          <a:prstGeom prst="rect">
            <a:avLst/>
          </a:prstGeom>
        </p:spPr>
      </p:pic>
      <p:pic>
        <p:nvPicPr>
          <p:cNvPr id="149" name="Picture 148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4621" flipV="1">
            <a:off x="6143016" y="1522048"/>
            <a:ext cx="601776" cy="34289"/>
          </a:xfrm>
          <a:prstGeom prst="rect">
            <a:avLst/>
          </a:prstGeom>
        </p:spPr>
      </p:pic>
      <p:pic>
        <p:nvPicPr>
          <p:cNvPr id="150" name="Picture 149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080" flipV="1">
            <a:off x="5509337" y="4133246"/>
            <a:ext cx="601776" cy="3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0857" y="2998768"/>
            <a:ext cx="5143500" cy="829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rIns="137160" rtlCol="0" anchor="ctr" anchorCtr="1">
            <a:noAutofit/>
          </a:bodyPr>
          <a:lstStyle/>
          <a:p>
            <a:r>
              <a:rPr lang="en-US" dirty="0"/>
              <a:t>Problem: How do I do PCR to amplify the fragments without having to use 1 tube for each reaction?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01E2A61-F5F6-CD4F-93BE-EB7A9D32411A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9078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43650" y="1009616"/>
            <a:ext cx="3824325" cy="3309081"/>
            <a:chOff x="2400866" y="1346154"/>
            <a:chExt cx="5099100" cy="4412108"/>
          </a:xfrm>
        </p:grpSpPr>
        <p:pic>
          <p:nvPicPr>
            <p:cNvPr id="14" name="Picture 1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01368" y="1957285"/>
              <a:ext cx="802368" cy="45719"/>
            </a:xfrm>
            <a:prstGeom prst="rect">
              <a:avLst/>
            </a:prstGeom>
          </p:spPr>
        </p:pic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4" name="Picture 14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42617" flipV="1">
              <a:off x="4581220" y="1724478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46" name="Picture 145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0131" flipV="1">
              <a:off x="2400866" y="5712543"/>
              <a:ext cx="802368" cy="45719"/>
            </a:xfrm>
            <a:prstGeom prst="rect">
              <a:avLst/>
            </a:prstGeom>
          </p:spPr>
        </p:pic>
        <p:pic>
          <p:nvPicPr>
            <p:cNvPr id="147" name="Picture 146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1208" flipV="1">
              <a:off x="7075923" y="2651931"/>
              <a:ext cx="802368" cy="45719"/>
            </a:xfrm>
            <a:prstGeom prst="rect">
              <a:avLst/>
            </a:prstGeom>
          </p:spPr>
        </p:pic>
        <p:pic>
          <p:nvPicPr>
            <p:cNvPr id="148" name="Picture 147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45721" y="3852833"/>
              <a:ext cx="802368" cy="45719"/>
            </a:xfrm>
            <a:prstGeom prst="rect">
              <a:avLst/>
            </a:prstGeom>
          </p:spPr>
        </p:pic>
        <p:pic>
          <p:nvPicPr>
            <p:cNvPr id="149" name="Picture 148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4621" flipV="1">
              <a:off x="6659850" y="2155868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0AED8D1B-C336-E049-B086-F5D1FB3FB45D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4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46" name="Group 245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56" name="Curved Connector 255"/>
                <p:cNvCxnSpPr>
                  <a:stCxn id="255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urved Connector 256"/>
                <p:cNvCxnSpPr>
                  <a:stCxn id="255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57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urved Connector 258"/>
                <p:cNvCxnSpPr>
                  <a:stCxn id="255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59"/>
                <p:cNvCxnSpPr>
                  <a:stCxn id="255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60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61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62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63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8" name="Curved Connector 247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urved Connector 248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urved Connector 250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urved Connector 251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urved Connector 253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Curved Connector 264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034DF365-78E4-2B45-8BBE-D5472834AA8D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3712955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7" name="TextBox 246">
            <a:extLst>
              <a:ext uri="{FF2B5EF4-FFF2-40B4-BE49-F238E27FC236}">
                <a16:creationId xmlns:a16="http://schemas.microsoft.com/office/drawing/2014/main" id="{3BEFA063-FFBB-3842-9AE1-32BD0461C7C2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1265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0632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12" y="3345180"/>
            <a:ext cx="6044184" cy="1798320"/>
            <a:chOff x="1645920" y="4460240"/>
            <a:chExt cx="7498080" cy="2397760"/>
          </a:xfrm>
        </p:grpSpPr>
        <p:sp>
          <p:nvSpPr>
            <p:cNvPr id="5" name="Rectangle 4"/>
            <p:cNvSpPr/>
            <p:nvPr/>
          </p:nvSpPr>
          <p:spPr>
            <a:xfrm flipV="1">
              <a:off x="1645920" y="4470400"/>
              <a:ext cx="7498080" cy="238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Snip Same Side Corner Rectangle 2"/>
            <p:cNvSpPr/>
            <p:nvPr/>
          </p:nvSpPr>
          <p:spPr>
            <a:xfrm flipV="1">
              <a:off x="687809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Snip Same Side Corner Rectangle 246"/>
            <p:cNvSpPr/>
            <p:nvPr/>
          </p:nvSpPr>
          <p:spPr>
            <a:xfrm flipV="1">
              <a:off x="560568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Snip Same Side Corner Rectangle 247"/>
            <p:cNvSpPr/>
            <p:nvPr/>
          </p:nvSpPr>
          <p:spPr>
            <a:xfrm flipV="1">
              <a:off x="8148234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Snip Same Side Corner Rectangle 248"/>
            <p:cNvSpPr/>
            <p:nvPr/>
          </p:nvSpPr>
          <p:spPr>
            <a:xfrm flipV="1">
              <a:off x="3060563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Snip Same Side Corner Rectangle 249"/>
            <p:cNvSpPr/>
            <p:nvPr/>
          </p:nvSpPr>
          <p:spPr>
            <a:xfrm flipV="1">
              <a:off x="178816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Snip Same Side Corner Rectangle 250"/>
            <p:cNvSpPr/>
            <p:nvPr/>
          </p:nvSpPr>
          <p:spPr>
            <a:xfrm flipV="1">
              <a:off x="433070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rot="5867352">
            <a:off x="2875898" y="1064661"/>
            <a:ext cx="700906" cy="560473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17715770">
            <a:off x="4743098" y="1083053"/>
            <a:ext cx="610755" cy="488385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 rot="17919662">
            <a:off x="6460581" y="1516069"/>
            <a:ext cx="589003" cy="517466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4459066" y="4533216"/>
            <a:ext cx="686177" cy="121920"/>
            <a:chOff x="5599568" y="6106160"/>
            <a:chExt cx="914902" cy="162560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599568" y="6187440"/>
              <a:ext cx="914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504310" y="611632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605687" y="610616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217171" y="4724400"/>
            <a:ext cx="2978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~3.5 µm for Ion Torrent, ~30 µm for 454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E42092C-6859-E847-8D40-F8AE10CAC91A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31332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C -0.03177 0.07408 -0.06371 0.14908 -0.07187 0.23056 C -0.08003 0.31181 -0.05382 0.43889 -0.04861 0.4879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C 0.02587 0.01505 0.05191 0.03009 0.06667 0.11551 C 0.08142 0.20093 0.08507 0.35671 0.08889 0.5125 " pathEditMode="relative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-6.66667E-6 C 0.01771 0.01458 0.03541 0.02939 0.04115 0.08425 C 0.04688 0.13911 0.04062 0.23379 0.03454 0.3287 " pathEditMode="relative" ptsTypes="a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0.00023 C 0.04444 0.01643 0.08958 0.03287 0.11059 0.10555 C 0.1316 0.17824 0.1283 0.30694 0.12517 0.435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2372617" y="2063907"/>
            <a:ext cx="4808026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72617" y="1809992"/>
            <a:ext cx="49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A C G C G C C G G G T C A G A A C C C G A T C G C G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64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716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3’</a:t>
            </a:r>
          </a:p>
        </p:txBody>
      </p:sp>
      <p:grpSp>
        <p:nvGrpSpPr>
          <p:cNvPr id="3" name="Group 105"/>
          <p:cNvGrpSpPr/>
          <p:nvPr/>
        </p:nvGrpSpPr>
        <p:grpSpPr>
          <a:xfrm>
            <a:off x="2197163" y="1421367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5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030187"/>
                <a:ext cx="7010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372617" y="97155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Only give polymerase one nucleotide at a time: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2623" y="228600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If that nucleotide is incorporated, enzymes turn by-products into light: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2057400" y="2684858"/>
            <a:ext cx="5240173" cy="2222483"/>
            <a:chOff x="1219200" y="3579810"/>
            <a:chExt cx="6986897" cy="29633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39493" y="6172200"/>
              <a:ext cx="445650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343302" y="4876005"/>
              <a:ext cx="259238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39489" y="6173788"/>
              <a:ext cx="6566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T  C  A  G  T  C  A  G  T  C  A  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79810"/>
              <a:ext cx="492443" cy="25939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  1   2   3   4   5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07743" y="4588002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8921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37442" y="1641849"/>
            <a:ext cx="162809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93692" y="1639063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3756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7" name="Group 51"/>
          <p:cNvGrpSpPr/>
          <p:nvPr/>
        </p:nvGrpSpPr>
        <p:grpSpPr>
          <a:xfrm>
            <a:off x="4572000" y="1639065"/>
            <a:ext cx="295806" cy="276999"/>
            <a:chOff x="4572000" y="2185416"/>
            <a:chExt cx="394408" cy="36933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586694" y="2190720"/>
              <a:ext cx="275412" cy="53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18541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611881" y="4245102"/>
            <a:ext cx="141983" cy="3634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768240" y="1647018"/>
            <a:ext cx="199133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50308" y="1645921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8620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30017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4898211" y="1645923"/>
            <a:ext cx="559614" cy="276999"/>
            <a:chOff x="5006948" y="2194560"/>
            <a:chExt cx="746152" cy="369332"/>
          </a:xfrm>
        </p:grpSpPr>
        <p:cxnSp>
          <p:nvCxnSpPr>
            <p:cNvPr id="58" name="Straight Connector 57"/>
            <p:cNvCxnSpPr>
              <a:stCxn id="61" idx="0"/>
            </p:cNvCxnSpPr>
            <p:nvPr/>
          </p:nvCxnSpPr>
          <p:spPr>
            <a:xfrm>
              <a:off x="5006948" y="2194560"/>
              <a:ext cx="555652" cy="3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067300" y="219456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02303" y="3943350"/>
            <a:ext cx="141983" cy="6686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57801" y="4594860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686300" y="1259785"/>
            <a:ext cx="2038399" cy="505600"/>
            <a:chOff x="4724400" y="1679713"/>
            <a:chExt cx="2717865" cy="674134"/>
          </a:xfrm>
        </p:grpSpPr>
        <p:sp>
          <p:nvSpPr>
            <p:cNvPr id="51" name="TextBox 50"/>
            <p:cNvSpPr txBox="1"/>
            <p:nvPr/>
          </p:nvSpPr>
          <p:spPr>
            <a:xfrm>
              <a:off x="5759804" y="181523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1679713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4400" y="1710490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7800" y="1895154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7857" y="1984514"/>
              <a:ext cx="39440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5257800" y="1641852"/>
            <a:ext cx="1090422" cy="276999"/>
            <a:chOff x="5486400" y="2189132"/>
            <a:chExt cx="1453896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59552" y="2189132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G G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486400" y="220452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5532121" y="3429000"/>
            <a:ext cx="141983" cy="118300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15051" y="3086101"/>
            <a:ext cx="149049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The real power of this method is that it can take place in millions of tiny wells in a single plate at once.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Raw 454 data</a:t>
            </a:r>
          </a:p>
        </p:txBody>
      </p:sp>
      <p:pic>
        <p:nvPicPr>
          <p:cNvPr id="2" name="Picture 1" descr="Illegal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02" y="782078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03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3" name="Picture 2" descr="phot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3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6" name="Picture 5" descr="ilmn-step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2" y="1"/>
            <a:ext cx="3858709" cy="5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4" name="Picture 3" descr="ilmn-step7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0"/>
            <a:ext cx="3738998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4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2" name="Picture 1" descr="IlluminaRa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1577" r="962" b="1585"/>
          <a:stretch/>
        </p:blipFill>
        <p:spPr>
          <a:xfrm>
            <a:off x="1130429" y="0"/>
            <a:ext cx="6903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6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1 at 6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00" y="200632"/>
            <a:ext cx="6858000" cy="4652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36CF97-E141-634E-857D-960C0712C22A}"/>
              </a:ext>
            </a:extLst>
          </p:cNvPr>
          <p:cNvGrpSpPr/>
          <p:nvPr/>
        </p:nvGrpSpPr>
        <p:grpSpPr>
          <a:xfrm>
            <a:off x="2783920" y="3107836"/>
            <a:ext cx="1996440" cy="358140"/>
            <a:chOff x="2783920" y="3107836"/>
            <a:chExt cx="1996440" cy="358140"/>
          </a:xfrm>
        </p:grpSpPr>
        <p:sp>
          <p:nvSpPr>
            <p:cNvPr id="6" name="Frame 5"/>
            <p:cNvSpPr/>
            <p:nvPr/>
          </p:nvSpPr>
          <p:spPr>
            <a:xfrm>
              <a:off x="278392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427744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583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C52F4-AB24-2D4D-BD66-27C03DAD0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7" y="105611"/>
            <a:ext cx="959123" cy="263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94151-BF02-BD41-B8C8-A4E2152AA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8" y="1504253"/>
            <a:ext cx="1718652" cy="3077907"/>
          </a:xfrm>
          <a:prstGeom prst="rect">
            <a:avLst/>
          </a:prstGeom>
        </p:spPr>
      </p:pic>
      <p:pic>
        <p:nvPicPr>
          <p:cNvPr id="5" name="Picture 4" descr="A picture containing electronics, remote, person, photo&#10;&#10;Description automatically generated">
            <a:extLst>
              <a:ext uri="{FF2B5EF4-FFF2-40B4-BE49-F238E27FC236}">
                <a16:creationId xmlns:a16="http://schemas.microsoft.com/office/drawing/2014/main" id="{9BA877FC-274D-3D49-BE12-7C9E25850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75" r="30500" b="2824"/>
          <a:stretch/>
        </p:blipFill>
        <p:spPr>
          <a:xfrm>
            <a:off x="6761150" y="1504253"/>
            <a:ext cx="2986087" cy="319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42" y="319678"/>
            <a:ext cx="5925813" cy="44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94840" y="300403"/>
            <a:ext cx="5554980" cy="5873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/>
              <a:t>Next-Gen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677" y="1017270"/>
            <a:ext cx="6909243" cy="75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dirty="0">
                <a:solidFill>
                  <a:prstClr val="black"/>
                </a:solidFill>
                <a:cs typeface="Myriad Pro"/>
              </a:rPr>
              <a:t>Take home message: </a:t>
            </a:r>
            <a:r>
              <a:rPr lang="en-US" sz="2100" b="1" dirty="0">
                <a:solidFill>
                  <a:prstClr val="black"/>
                </a:solidFill>
                <a:cs typeface="Myriad Pro"/>
              </a:rPr>
              <a:t>Massively Parallel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prstClr val="black"/>
                </a:solidFill>
                <a:cs typeface="Myriad Pro"/>
              </a:rPr>
              <a:t>Millions (or billions) of concurrent reads, but without separate tubes</a:t>
            </a:r>
          </a:p>
        </p:txBody>
      </p:sp>
    </p:spTree>
    <p:extLst>
      <p:ext uri="{BB962C8B-B14F-4D97-AF65-F5344CB8AC3E}">
        <p14:creationId xmlns:p14="http://schemas.microsoft.com/office/powerpoint/2010/main" val="32613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2438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3215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007182"/>
              </p:ext>
            </p:extLst>
          </p:nvPr>
        </p:nvGraphicFramePr>
        <p:xfrm>
          <a:off x="3684270" y="435050"/>
          <a:ext cx="3048000" cy="29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Method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Read Length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Sanger</a:t>
                      </a:r>
                      <a:endParaRPr lang="en-US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600-1000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400-800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Illumina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75-300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Ion Torrent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PacBio/Nanopore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~10,000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0857" y="3485444"/>
            <a:ext cx="527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But…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Phage Genome: ~5,000 to ~500,000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Bacteria: Several million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Human: 3 billion bp</a:t>
            </a:r>
          </a:p>
        </p:txBody>
      </p:sp>
    </p:spTree>
    <p:extLst>
      <p:ext uri="{BB962C8B-B14F-4D97-AF65-F5344CB8AC3E}">
        <p14:creationId xmlns:p14="http://schemas.microsoft.com/office/powerpoint/2010/main" val="7344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09182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9050" y="137160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4280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27152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22376" y="1628775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2049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2807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3552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49321" y="1885950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9663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92576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272770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778840" y="201453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824674" y="200939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590" y="23224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5776" y="992309"/>
            <a:ext cx="1508862" cy="351859"/>
            <a:chOff x="3684016" y="1359654"/>
            <a:chExt cx="2097024" cy="469145"/>
          </a:xfrm>
        </p:grpSpPr>
        <p:sp>
          <p:nvSpPr>
            <p:cNvPr id="24" name="Left Bracket 23"/>
            <p:cNvSpPr/>
            <p:nvPr/>
          </p:nvSpPr>
          <p:spPr>
            <a:xfrm rot="5400000">
              <a:off x="4677561" y="725321"/>
              <a:ext cx="109933" cy="2097024"/>
            </a:xfrm>
            <a:prstGeom prst="leftBracket">
              <a:avLst>
                <a:gd name="adj" fmla="val 3833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1528" y="135965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 bp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29946" y="2235134"/>
            <a:ext cx="5618205" cy="389230"/>
            <a:chOff x="521208" y="3028950"/>
            <a:chExt cx="8104632" cy="518973"/>
          </a:xfrm>
        </p:grpSpPr>
        <p:sp>
          <p:nvSpPr>
            <p:cNvPr id="29" name="TextBox 28"/>
            <p:cNvSpPr txBox="1"/>
            <p:nvPr/>
          </p:nvSpPr>
          <p:spPr>
            <a:xfrm>
              <a:off x="4351528" y="314781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 bp</a:t>
              </a:r>
            </a:p>
          </p:txBody>
        </p:sp>
        <p:sp>
          <p:nvSpPr>
            <p:cNvPr id="30" name="Left Bracket 29"/>
            <p:cNvSpPr/>
            <p:nvPr/>
          </p:nvSpPr>
          <p:spPr>
            <a:xfrm rot="16200000">
              <a:off x="4513199" y="-963041"/>
              <a:ext cx="120650" cy="8104632"/>
            </a:xfrm>
            <a:prstGeom prst="leftBracket">
              <a:avLst>
                <a:gd name="adj" fmla="val 61666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156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5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0" y="3422340"/>
            <a:ext cx="406401" cy="4064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99763" y="3442932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Newbler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4 mid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1" y="822960"/>
            <a:ext cx="6817874" cy="30775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726" y="412873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492" y="298815"/>
            <a:ext cx="6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493" y="851697"/>
            <a:ext cx="6814993" cy="1030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cs typeface="Century Gothic"/>
              </a:rPr>
              <a:t>Using programs to find overlapping alignments in sequencing reads and build </a:t>
            </a:r>
            <a:r>
              <a:rPr lang="en-US" sz="2000" dirty="0" err="1">
                <a:solidFill>
                  <a:srgbClr val="262626"/>
                </a:solidFill>
                <a:cs typeface="Century Gothic"/>
              </a:rPr>
              <a:t>contigs</a:t>
            </a:r>
            <a:r>
              <a:rPr lang="en-US" sz="2000" dirty="0">
                <a:solidFill>
                  <a:srgbClr val="262626"/>
                </a:solidFill>
                <a:cs typeface="Century Gothic"/>
              </a:rPr>
              <a:t>.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493" y="2009936"/>
            <a:ext cx="6814993" cy="1483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entury Gothic"/>
              </a:rPr>
              <a:t>The quality of an assembly depends on: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Program used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Type, quality, and length of individual reads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Number of reads used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Complexity of the genome</a:t>
            </a:r>
          </a:p>
          <a:p>
            <a:pPr marL="257175" indent="-257175">
              <a:buFont typeface="Arial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Century Gothic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55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5097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</p:spTree>
    <p:extLst>
      <p:ext uri="{BB962C8B-B14F-4D97-AF65-F5344CB8AC3E}">
        <p14:creationId xmlns:p14="http://schemas.microsoft.com/office/powerpoint/2010/main" val="42686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la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009900" cy="3048000"/>
          </a:xfrm>
          <a:prstGeom prst="rect">
            <a:avLst/>
          </a:prstGeom>
        </p:spPr>
      </p:pic>
      <p:pic>
        <p:nvPicPr>
          <p:cNvPr id="3" name="Picture 2" descr="alabamastic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0" y="0"/>
            <a:ext cx="2178800" cy="5143500"/>
          </a:xfrm>
          <a:prstGeom prst="rect">
            <a:avLst/>
          </a:prstGeom>
        </p:spPr>
      </p:pic>
      <p:pic>
        <p:nvPicPr>
          <p:cNvPr id="4" name="Picture 3" descr="evolution_is_a_theory_bumper_sticker-rf573d8ef90904c619f767232bbfdd720_v9wht_8byvr_5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36520"/>
            <a:ext cx="3657600" cy="3657600"/>
          </a:xfrm>
          <a:prstGeom prst="rect">
            <a:avLst/>
          </a:prstGeom>
        </p:spPr>
      </p:pic>
      <p:pic>
        <p:nvPicPr>
          <p:cNvPr id="6" name="Picture 5" descr="cobb_county_book_stic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1885950"/>
            <a:ext cx="38100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858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6688" y="2727641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FINISH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3810" y="3784964"/>
            <a:ext cx="38591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Before annotation, phage genomes should be sequenced </a:t>
            </a:r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AND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finished.</a:t>
            </a:r>
          </a:p>
        </p:txBody>
      </p:sp>
    </p:spTree>
    <p:extLst>
      <p:ext uri="{BB962C8B-B14F-4D97-AF65-F5344CB8AC3E}">
        <p14:creationId xmlns:p14="http://schemas.microsoft.com/office/powerpoint/2010/main" val="17563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81839" y="657335"/>
            <a:ext cx="1317990" cy="1108994"/>
            <a:chOff x="1801243" y="876447"/>
            <a:chExt cx="1757319" cy="1478658"/>
          </a:xfrm>
        </p:grpSpPr>
        <p:pic>
          <p:nvPicPr>
            <p:cNvPr id="6" name="Picture 5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01243" y="876447"/>
              <a:ext cx="1757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prstClr val="black"/>
                  </a:solidFill>
                  <a:latin typeface="Century Gothic"/>
                  <a:cs typeface="Century Gothic"/>
                </a:rPr>
                <a:t>ArMaWen</a:t>
              </a:r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 DNA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2514" y="3911114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ArMaWen.fasta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84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</p:spTree>
    <p:extLst>
      <p:ext uri="{BB962C8B-B14F-4D97-AF65-F5344CB8AC3E}">
        <p14:creationId xmlns:p14="http://schemas.microsoft.com/office/powerpoint/2010/main" val="31376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0" grpId="0" animBg="1"/>
      <p:bldP spid="21" grpId="0" animBg="1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353" y="801405"/>
            <a:ext cx="581162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“On </a:t>
            </a:r>
            <a:r>
              <a:rPr lang="en-US" b="1" dirty="0">
                <a:latin typeface="Century Gothic"/>
                <a:cs typeface="Century Gothic"/>
              </a:rPr>
              <a:t>June 26, 2000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announced the production of a </a:t>
            </a:r>
            <a:r>
              <a:rPr lang="en-US" b="1" dirty="0">
                <a:latin typeface="Century Gothic"/>
                <a:cs typeface="Century Gothic"/>
              </a:rPr>
              <a:t>rough draft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of the human genome sequence. In </a:t>
            </a:r>
            <a:r>
              <a:rPr lang="en-US" b="1" dirty="0">
                <a:latin typeface="Century Gothic"/>
                <a:cs typeface="Century Gothic"/>
              </a:rPr>
              <a:t>April, 2003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is announcing an </a:t>
            </a:r>
            <a:r>
              <a:rPr lang="en-US" b="1" dirty="0">
                <a:latin typeface="Century Gothic"/>
                <a:cs typeface="Century Gothic"/>
              </a:rPr>
              <a:t>essentially </a:t>
            </a:r>
            <a:r>
              <a:rPr lang="en-US" b="1" i="1" dirty="0">
                <a:latin typeface="Century Gothic"/>
                <a:cs typeface="Century Gothic"/>
              </a:rPr>
              <a:t>finished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version of the human genome sequence.”			—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genome.gov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7353" y="204088"/>
            <a:ext cx="569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5641" y="3518697"/>
            <a:ext cx="581162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June 2000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  <a:sym typeface="Wingdings"/>
              </a:rPr>
              <a:t> April 2003?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441" y="3509553"/>
            <a:ext cx="521726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Finishing.</a:t>
            </a:r>
            <a:endParaRPr lang="en-US" sz="135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1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737397"/>
            <a:ext cx="5217263" cy="3506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“The difference between the draft and finished versions is defined by </a:t>
            </a:r>
            <a:r>
              <a:rPr lang="en-US" b="1" dirty="0">
                <a:latin typeface="Century Gothic"/>
                <a:cs typeface="Century Gothic"/>
              </a:rPr>
              <a:t>coverage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number of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error rate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. The draft [had] an error rate of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pairs, [and] more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150,000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only 28 percent of the genome had reached the finished standard. In the April 2003 version, there are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400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99 percent of the genome is finished with an accuracy rate of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10,000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3101340" y="2011680"/>
            <a:ext cx="1988820" cy="1028700"/>
          </a:xfrm>
          <a:prstGeom prst="wedgeRectCallout">
            <a:avLst>
              <a:gd name="adj1" fmla="val 79167"/>
              <a:gd name="adj2" fmla="val -46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 in 1000 error rate times 3 billion bases equals 3 million errors!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0857" y="4181637"/>
            <a:ext cx="5217263" cy="855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Our goal for phages: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0 gaps, 0 errors</a:t>
            </a:r>
          </a:p>
        </p:txBody>
      </p:sp>
    </p:spTree>
    <p:extLst>
      <p:ext uri="{BB962C8B-B14F-4D97-AF65-F5344CB8AC3E}">
        <p14:creationId xmlns:p14="http://schemas.microsoft.com/office/powerpoint/2010/main" val="28610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" grpId="1" animBg="1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600857" y="204088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Areas Requiring Finishing Work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857" y="737397"/>
            <a:ext cx="521726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(could indicate missing portions of the genome)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consensus quality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Discrepant positions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coverage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 ends</a:t>
            </a:r>
          </a:p>
        </p:txBody>
      </p:sp>
    </p:spTree>
    <p:extLst>
      <p:ext uri="{BB962C8B-B14F-4D97-AF65-F5344CB8AC3E}">
        <p14:creationId xmlns:p14="http://schemas.microsoft.com/office/powerpoint/2010/main" val="691571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83580" y="3021336"/>
            <a:ext cx="3654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  <a:p>
            <a:pPr algn="ctr"/>
            <a:r>
              <a:rPr lang="en-US" sz="1350" b="1" dirty="0"/>
              <a:t>Average coverage: </a:t>
            </a:r>
            <a:r>
              <a:rPr lang="en-US" sz="1350" dirty="0"/>
              <a:t>Total bases / consensus length</a:t>
            </a:r>
            <a:endParaRPr lang="en-US" sz="135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81022" y="3849959"/>
            <a:ext cx="38599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13 reads * 17 bases per read = </a:t>
            </a:r>
            <a:r>
              <a:rPr lang="en-US" sz="1350" b="1" dirty="0"/>
              <a:t>221 bases</a:t>
            </a:r>
          </a:p>
          <a:p>
            <a:pPr algn="ctr"/>
            <a:r>
              <a:rPr lang="en-US" sz="1350" dirty="0"/>
              <a:t>221 bases / 66 base consensus = </a:t>
            </a:r>
            <a:r>
              <a:rPr lang="en-US" sz="1350" b="1" dirty="0"/>
              <a:t>3.35-fold coverage </a:t>
            </a:r>
          </a:p>
        </p:txBody>
      </p:sp>
    </p:spTree>
    <p:extLst>
      <p:ext uri="{BB962C8B-B14F-4D97-AF65-F5344CB8AC3E}">
        <p14:creationId xmlns:p14="http://schemas.microsoft.com/office/powerpoint/2010/main" val="397332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2128" y="138385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53" y="2354581"/>
            <a:ext cx="11529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6x coverage</a:t>
            </a:r>
          </a:p>
          <a:p>
            <a:pPr algn="ctr"/>
            <a:r>
              <a:rPr lang="en-US" sz="1350" dirty="0"/>
              <a:t>100%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4078260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8143" y="1383602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9922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5x coverage</a:t>
            </a:r>
          </a:p>
          <a:p>
            <a:pPr algn="ctr"/>
            <a:r>
              <a:rPr lang="en-US" sz="1350" dirty="0"/>
              <a:t>80%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11152567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4770" y="1347026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2269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2x coverage</a:t>
            </a:r>
          </a:p>
          <a:p>
            <a:pPr algn="ctr"/>
            <a:r>
              <a:rPr lang="en-US" sz="1350" dirty="0"/>
              <a:t>50% identity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050178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955" y="136466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6043" y="2354580"/>
            <a:ext cx="1020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1x coverage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954506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rFireWea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2" y="826542"/>
            <a:ext cx="8434737" cy="35900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Sanger finishing reads</a:t>
            </a:r>
          </a:p>
        </p:txBody>
      </p:sp>
      <p:pic>
        <p:nvPicPr>
          <p:cNvPr id="2" name="Picture 1" descr="SarFireWeakResolv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" y="826542"/>
            <a:ext cx="8439201" cy="35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497" y="32624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497" y="879129"/>
            <a:ext cx="6479135" cy="173910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a combination of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programs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and wet-bench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experiments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to close gaps, resolve weak areas, and ensure a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high-quality extremely-low-error final genome 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sequence that is properly cut, oriented, and ready to annotate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52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Bent Arrow 27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81839" y="657335"/>
            <a:ext cx="1317990" cy="1108994"/>
            <a:chOff x="1801243" y="876447"/>
            <a:chExt cx="1757319" cy="1478658"/>
          </a:xfrm>
        </p:grpSpPr>
        <p:pic>
          <p:nvPicPr>
            <p:cNvPr id="24" name="Picture 23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801243" y="876447"/>
              <a:ext cx="1757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prstClr val="black"/>
                  </a:solidFill>
                  <a:latin typeface="Century Gothic"/>
                  <a:cs typeface="Century Gothic"/>
                </a:rPr>
                <a:t>ArMaWen</a:t>
              </a:r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 DNA</a:t>
              </a:r>
            </a:p>
          </p:txBody>
        </p:sp>
      </p:grpSp>
      <p:pic>
        <p:nvPicPr>
          <p:cNvPr id="6" name="Picture 5" descr="MicroCentTu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87" y="980956"/>
            <a:ext cx="883942" cy="785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68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7911" y="1430656"/>
            <a:ext cx="4580729" cy="274827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154" y="255720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Aft>
                <a:spcPts val="900"/>
              </a:spcAft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What happens in here?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92514" y="3911114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ArMaWen.fasta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5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57479" y="274692"/>
            <a:ext cx="510938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37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59" y="0"/>
            <a:ext cx="77986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22 at 7.4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3018" cy="5143500"/>
          </a:xfrm>
          <a:prstGeom prst="rect">
            <a:avLst/>
          </a:prstGeom>
        </p:spPr>
      </p:pic>
      <p:pic>
        <p:nvPicPr>
          <p:cNvPr id="3" name="Picture 2" descr="Screen Shot 2013-08-22 at 7.41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411480"/>
            <a:ext cx="5305425" cy="3886200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3-08-22 at 7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1318260"/>
            <a:ext cx="5324475" cy="3400425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0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8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"/>
            <a:ext cx="68073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3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"/>
            <a:ext cx="6807361" cy="5143500"/>
          </a:xfrm>
          <a:prstGeom prst="rect">
            <a:avLst/>
          </a:prstGeom>
        </p:spPr>
      </p:pic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6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11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28195-2FD7-CE4A-8A18-2FBA785C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2161548"/>
            <a:ext cx="8501974" cy="282719"/>
          </a:xfrm>
          <a:prstGeom prst="rect">
            <a:avLst/>
          </a:prstGeom>
        </p:spPr>
      </p:pic>
      <p:pic>
        <p:nvPicPr>
          <p:cNvPr id="10" name="Picture 9" descr="Screen Shot 2013-08-20 at 7.32.22 AM.png">
            <a:extLst>
              <a:ext uri="{FF2B5EF4-FFF2-40B4-BE49-F238E27FC236}">
                <a16:creationId xmlns:a16="http://schemas.microsoft.com/office/drawing/2014/main" id="{9C7F1BA7-625A-1542-8C11-F80FB5951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9"/>
          <a:stretch/>
        </p:blipFill>
        <p:spPr>
          <a:xfrm>
            <a:off x="228602" y="2445360"/>
            <a:ext cx="8979408" cy="1124712"/>
          </a:xfrm>
          <a:prstGeom prst="rect">
            <a:avLst/>
          </a:prstGeom>
        </p:spPr>
      </p:pic>
      <p:pic>
        <p:nvPicPr>
          <p:cNvPr id="6" name="Picture 5" descr="Screen Shot 2013-08-20 at 7.32.2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2"/>
          <a:stretch/>
        </p:blipFill>
        <p:spPr>
          <a:xfrm>
            <a:off x="219457" y="621792"/>
            <a:ext cx="8979408" cy="1538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459736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788920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5" y="2160264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5" y="3044415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F17F95-DAB9-F440-A050-F53784F8BF30}"/>
              </a:ext>
            </a:extLst>
          </p:cNvPr>
          <p:cNvSpPr/>
          <p:nvPr/>
        </p:nvSpPr>
        <p:spPr>
          <a:xfrm>
            <a:off x="0" y="1837229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55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60193" y="204088"/>
            <a:ext cx="51093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Relatively easy (now)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60193" y="3267260"/>
            <a:ext cx="51093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How we finish:</a:t>
            </a:r>
          </a:p>
          <a:p>
            <a:pPr marL="685800" lvl="1" indent="-342900"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  <a:cs typeface="Century Gothic"/>
              </a:rPr>
              <a:t>Consed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cs typeface="Century Gothic"/>
              </a:rPr>
              <a:t>Bench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0D904-97C8-0641-B20D-4D436A258A55}"/>
              </a:ext>
            </a:extLst>
          </p:cNvPr>
          <p:cNvSpPr txBox="1"/>
          <p:nvPr/>
        </p:nvSpPr>
        <p:spPr>
          <a:xfrm>
            <a:off x="1860192" y="1648421"/>
            <a:ext cx="648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Average Number of Finishing Sanger Reactions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399D5B-9A99-E24C-90A7-E77A3FB77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518490"/>
              </p:ext>
            </p:extLst>
          </p:nvPr>
        </p:nvGraphicFramePr>
        <p:xfrm>
          <a:off x="2133600" y="2261757"/>
          <a:ext cx="609600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41915129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060168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892096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02470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98165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Illumina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880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~25-30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89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60193" y="204088"/>
            <a:ext cx="51093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Relatively easy (now)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60193" y="3267260"/>
            <a:ext cx="51093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How we finish:</a:t>
            </a:r>
          </a:p>
          <a:p>
            <a:pPr marL="685800" lvl="1" indent="-342900"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  <a:cs typeface="Century Gothic"/>
              </a:rPr>
              <a:t>Consed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cs typeface="Century Gothic"/>
              </a:rPr>
              <a:t>Bench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0D904-97C8-0641-B20D-4D436A258A55}"/>
              </a:ext>
            </a:extLst>
          </p:cNvPr>
          <p:cNvSpPr txBox="1"/>
          <p:nvPr/>
        </p:nvSpPr>
        <p:spPr>
          <a:xfrm>
            <a:off x="1860192" y="1648421"/>
            <a:ext cx="648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Average Number of Finishing Sanger Reactions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399D5B-9A99-E24C-90A7-E77A3FB77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525021"/>
              </p:ext>
            </p:extLst>
          </p:nvPr>
        </p:nvGraphicFramePr>
        <p:xfrm>
          <a:off x="2133600" y="2261757"/>
          <a:ext cx="609600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41915129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060168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892096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02470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98165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Illumina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880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~25-30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89435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C67F85B-5922-AE45-9711-D90AE222212D}"/>
              </a:ext>
            </a:extLst>
          </p:cNvPr>
          <p:cNvSpPr/>
          <p:nvPr/>
        </p:nvSpPr>
        <p:spPr>
          <a:xfrm>
            <a:off x="3423920" y="2673237"/>
            <a:ext cx="1087120" cy="273163"/>
          </a:xfrm>
          <a:prstGeom prst="rect">
            <a:avLst/>
          </a:prstGeom>
          <a:solidFill>
            <a:srgbClr val="E9ED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3BF0BA-5A8E-A44F-9072-70160D64920D}"/>
              </a:ext>
            </a:extLst>
          </p:cNvPr>
          <p:cNvSpPr/>
          <p:nvPr/>
        </p:nvSpPr>
        <p:spPr>
          <a:xfrm>
            <a:off x="4632962" y="2673237"/>
            <a:ext cx="1087120" cy="273163"/>
          </a:xfrm>
          <a:prstGeom prst="rect">
            <a:avLst/>
          </a:prstGeom>
          <a:solidFill>
            <a:srgbClr val="E9ED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E373E-C215-E748-A77A-635F2FE61761}"/>
              </a:ext>
            </a:extLst>
          </p:cNvPr>
          <p:cNvSpPr/>
          <p:nvPr/>
        </p:nvSpPr>
        <p:spPr>
          <a:xfrm>
            <a:off x="5862320" y="2673237"/>
            <a:ext cx="1087120" cy="273163"/>
          </a:xfrm>
          <a:prstGeom prst="rect">
            <a:avLst/>
          </a:prstGeom>
          <a:solidFill>
            <a:srgbClr val="E9ED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4AFF92-62AA-3647-84E8-662FD8DA2A76}"/>
              </a:ext>
            </a:extLst>
          </p:cNvPr>
          <p:cNvSpPr/>
          <p:nvPr/>
        </p:nvSpPr>
        <p:spPr>
          <a:xfrm>
            <a:off x="7045960" y="2673236"/>
            <a:ext cx="1087120" cy="273163"/>
          </a:xfrm>
          <a:prstGeom prst="rect">
            <a:avLst/>
          </a:prstGeom>
          <a:solidFill>
            <a:srgbClr val="E9ED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" grpId="0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F7F976-71C5-B041-8220-B20860EA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16" y="101600"/>
            <a:ext cx="5568723" cy="49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5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03339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19417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289969"/>
              </p:ext>
            </p:extLst>
          </p:nvPr>
        </p:nvGraphicFramePr>
        <p:xfrm>
          <a:off x="622556" y="1033265"/>
          <a:ext cx="7898888" cy="2863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277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2008-</a:t>
                      </a:r>
                    </a:p>
                    <a:p>
                      <a:pPr algn="ctr"/>
                      <a:r>
                        <a:rPr lang="en-US" sz="1200" b="0" dirty="0"/>
                        <a:t>2009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2009-</a:t>
                      </a:r>
                    </a:p>
                    <a:p>
                      <a:pPr algn="ctr"/>
                      <a:r>
                        <a:rPr lang="en-US" sz="1200" b="0" dirty="0"/>
                        <a:t>2010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2010-</a:t>
                      </a:r>
                    </a:p>
                    <a:p>
                      <a:pPr algn="ctr"/>
                      <a:r>
                        <a:rPr lang="en-US" sz="1200" b="0" dirty="0"/>
                        <a:t>2011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2011-</a:t>
                      </a:r>
                    </a:p>
                    <a:p>
                      <a:pPr algn="ctr"/>
                      <a:r>
                        <a:rPr lang="en-US" sz="1200" b="0" dirty="0"/>
                        <a:t>2012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2012-</a:t>
                      </a:r>
                    </a:p>
                    <a:p>
                      <a:pPr algn="ctr"/>
                      <a:r>
                        <a:rPr lang="en-US" sz="1200" b="0" dirty="0"/>
                        <a:t>2013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2013-</a:t>
                      </a:r>
                    </a:p>
                    <a:p>
                      <a:pPr algn="ctr"/>
                      <a:r>
                        <a:rPr lang="en-US" sz="1200" b="0" dirty="0"/>
                        <a:t>2014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2014-</a:t>
                      </a:r>
                    </a:p>
                    <a:p>
                      <a:pPr algn="ctr"/>
                      <a:r>
                        <a:rPr lang="en-US" sz="1200" b="0" dirty="0"/>
                        <a:t>2015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#</a:t>
                      </a:r>
                      <a:r>
                        <a:rPr lang="en-US" sz="1200" b="0" baseline="0" dirty="0"/>
                        <a:t> Sequenced</a:t>
                      </a:r>
                    </a:p>
                    <a:p>
                      <a:pPr algn="ctr"/>
                      <a:r>
                        <a:rPr lang="en-US" sz="1200" b="0" baseline="0" dirty="0"/>
                        <a:t>(Paid by SEA)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  <a:p>
                      <a:pPr algn="ctr"/>
                      <a:r>
                        <a:rPr lang="en-US" sz="1400" dirty="0"/>
                        <a:t>(+20)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~150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Median Finished Date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 15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 31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</a:t>
                      </a:r>
                      <a:r>
                        <a:rPr lang="en-US" sz="1400" baseline="0" dirty="0"/>
                        <a:t> 28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 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 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Latest Genome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Late April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May 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Apr 29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Apr 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27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12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Methods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Sanger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Sanger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454</a:t>
                      </a:r>
                    </a:p>
                    <a:p>
                      <a:pPr algn="ctr"/>
                      <a:r>
                        <a:rPr lang="en-US" sz="1400" dirty="0"/>
                        <a:t>Ion</a:t>
                      </a:r>
                      <a:r>
                        <a:rPr lang="en-US" sz="1400" baseline="0" dirty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454</a:t>
                      </a:r>
                    </a:p>
                    <a:p>
                      <a:pPr algn="ctr"/>
                      <a:r>
                        <a:rPr lang="en-US" sz="1400" dirty="0"/>
                        <a:t>Ion</a:t>
                      </a:r>
                      <a:r>
                        <a:rPr lang="en-US" sz="1400" baseline="0" dirty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Illumina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Illumina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34440" y="37124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6692" y="167512"/>
            <a:ext cx="689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+mj-lt"/>
                <a:ea typeface="Adobe Garamond Pro" charset="0"/>
                <a:cs typeface="Adobe Garamond Pro" charset="0"/>
              </a:rPr>
              <a:t>Improved Sequencing and SEA-PHAGES</a:t>
            </a:r>
          </a:p>
        </p:txBody>
      </p:sp>
    </p:spTree>
    <p:extLst>
      <p:ext uri="{BB962C8B-B14F-4D97-AF65-F5344CB8AC3E}">
        <p14:creationId xmlns:p14="http://schemas.microsoft.com/office/powerpoint/2010/main" val="7556897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4120" y="174591"/>
            <a:ext cx="5341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Largely because of PHIRE and SEA-PHAGES…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609100"/>
            <a:ext cx="5516880" cy="37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228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11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" charset="0"/>
                <a:ea typeface="Adobe Garamond Pro" charset="0"/>
                <a:cs typeface="Adobe Garamond Pro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centers are now producing tens of millions of base pairs of sequence annually…”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01687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11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" charset="0"/>
                <a:ea typeface="Adobe Garamond Pro" charset="0"/>
                <a:cs typeface="Adobe Garamond Pro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</a:t>
            </a:r>
            <a:r>
              <a:rPr lang="en-US" b="1" dirty="0"/>
              <a:t>centers</a:t>
            </a:r>
            <a:r>
              <a:rPr lang="en-US" dirty="0"/>
              <a:t> are now producing </a:t>
            </a:r>
            <a:r>
              <a:rPr lang="en-US" b="1" dirty="0"/>
              <a:t>tens of millions</a:t>
            </a:r>
            <a:r>
              <a:rPr lang="en-US" dirty="0"/>
              <a:t> of base pairs of sequence </a:t>
            </a:r>
            <a:r>
              <a:rPr lang="en-US" b="1" dirty="0"/>
              <a:t>annually</a:t>
            </a:r>
            <a:r>
              <a:rPr lang="en-US" dirty="0"/>
              <a:t>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703030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13420" r="46476" b="4281"/>
          <a:stretch/>
        </p:blipFill>
        <p:spPr>
          <a:xfrm>
            <a:off x="100585" y="108189"/>
            <a:ext cx="2313432" cy="2680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0"/>
          <a:stretch/>
        </p:blipFill>
        <p:spPr>
          <a:xfrm>
            <a:off x="2514599" y="108188"/>
            <a:ext cx="6549117" cy="427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2788920"/>
            <a:ext cx="3639383" cy="252780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519408" y="2284476"/>
            <a:ext cx="552207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6302744" y="3067812"/>
            <a:ext cx="664984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26" y="2752841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Becky </a:t>
            </a:r>
            <a:r>
              <a:rPr lang="en-US" dirty="0" err="1"/>
              <a:t>Garlena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000E0-F3AA-2148-A0A5-7CCBB435328C}"/>
              </a:ext>
            </a:extLst>
          </p:cNvPr>
          <p:cNvSpPr/>
          <p:nvPr/>
        </p:nvSpPr>
        <p:spPr>
          <a:xfrm>
            <a:off x="4016744" y="4379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“Individual </a:t>
            </a:r>
            <a:r>
              <a:rPr lang="en-US" b="1" dirty="0" err="1"/>
              <a:t>Beckys</a:t>
            </a:r>
            <a:r>
              <a:rPr lang="en-US" dirty="0"/>
              <a:t> are now producing </a:t>
            </a:r>
            <a:r>
              <a:rPr lang="en-US" b="1" dirty="0"/>
              <a:t>billions</a:t>
            </a:r>
            <a:r>
              <a:rPr lang="en-US" dirty="0"/>
              <a:t> of base pairs of sequence </a:t>
            </a:r>
            <a:r>
              <a:rPr lang="en-US" b="1" dirty="0"/>
              <a:t>twice a week</a:t>
            </a:r>
            <a:r>
              <a:rPr lang="en-US" dirty="0"/>
              <a:t>…”</a:t>
            </a: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28025BCE-FEEB-3448-BD15-583EBDF23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84" r="31119" b="24741"/>
          <a:stretch/>
        </p:blipFill>
        <p:spPr>
          <a:xfrm>
            <a:off x="2514599" y="122272"/>
            <a:ext cx="3004809" cy="44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2" y="0"/>
            <a:ext cx="76483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39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100" y="96759"/>
            <a:ext cx="6172200" cy="857250"/>
          </a:xfrm>
        </p:spPr>
        <p:txBody>
          <a:bodyPr/>
          <a:lstStyle/>
          <a:p>
            <a:pPr algn="l"/>
            <a:r>
              <a:rPr lang="en-US" dirty="0"/>
              <a:t>Oxford </a:t>
            </a:r>
            <a:r>
              <a:rPr lang="en-US" dirty="0" err="1"/>
              <a:t>Nanopore</a:t>
            </a:r>
            <a:endParaRPr lang="en-US" dirty="0"/>
          </a:p>
        </p:txBody>
      </p:sp>
      <p:pic>
        <p:nvPicPr>
          <p:cNvPr id="4" name="Picture 3" descr="nanopore_x616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839866"/>
            <a:ext cx="3814036" cy="40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42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3" y="283464"/>
            <a:ext cx="8268852" cy="45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1177" y="475543"/>
            <a:ext cx="51093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</a:t>
            </a:r>
            <a:r>
              <a:rPr lang="en-US" sz="2000" dirty="0" err="1"/>
              <a:t>MinION</a:t>
            </a:r>
            <a:r>
              <a:rPr lang="en-US" sz="2000" dirty="0"/>
              <a:t> has been used to successfully read …</a:t>
            </a:r>
            <a:r>
              <a:rPr lang="en-US" sz="2000" b="1" dirty="0"/>
              <a:t> 100,000 base pairs during a single DNA capture</a:t>
            </a:r>
            <a:r>
              <a:rPr lang="en-US" sz="2000" dirty="0"/>
              <a:t>, [which]</a:t>
            </a:r>
            <a:r>
              <a:rPr lang="en-US" sz="2000" b="1" dirty="0"/>
              <a:t> </a:t>
            </a:r>
            <a:r>
              <a:rPr lang="en-US" sz="2000" dirty="0"/>
              <a:t>has never been managed before using traditional sequencing techniques.</a:t>
            </a:r>
          </a:p>
          <a:p>
            <a:endParaRPr lang="en-US" sz="2000" dirty="0"/>
          </a:p>
          <a:p>
            <a:r>
              <a:rPr lang="en-US" sz="2000" dirty="0"/>
              <a:t>… but Oxford Nanopore has also introduced </a:t>
            </a:r>
            <a:r>
              <a:rPr lang="en-US" sz="2000" dirty="0" err="1"/>
              <a:t>GridION</a:t>
            </a:r>
            <a:r>
              <a:rPr lang="en-US" sz="2000" dirty="0"/>
              <a:t> [and] the company reckon that a 20-node </a:t>
            </a:r>
            <a:r>
              <a:rPr lang="en-US" sz="2000" dirty="0" err="1"/>
              <a:t>GridION</a:t>
            </a:r>
            <a:r>
              <a:rPr lang="en-US" sz="2000" dirty="0"/>
              <a:t> setup </a:t>
            </a:r>
            <a:r>
              <a:rPr lang="en-US" sz="2000" b="1" dirty="0"/>
              <a:t>can sequence a complete human genome in just 15 minutes</a:t>
            </a:r>
            <a:r>
              <a:rPr lang="en-US" sz="2000" dirty="0"/>
              <a:t>.”</a:t>
            </a:r>
          </a:p>
          <a:p>
            <a:endParaRPr lang="en-US" sz="20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1177" y="3559349"/>
            <a:ext cx="51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—</a:t>
            </a:r>
            <a:r>
              <a:rPr lang="en-US" i="1" dirty="0"/>
              <a:t>Wired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352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8251</TotalTime>
  <Words>3307</Words>
  <Application>Microsoft Macintosh PowerPoint</Application>
  <PresentationFormat>On-screen Show (16:9)</PresentationFormat>
  <Paragraphs>829</Paragraphs>
  <Slides>107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8" baseType="lpstr">
      <vt:lpstr>Adobe Heiti Std R</vt:lpstr>
      <vt:lpstr>Adobe Garamond Pro</vt:lpstr>
      <vt:lpstr>Arial</vt:lpstr>
      <vt:lpstr>Bradley Hand</vt:lpstr>
      <vt:lpstr>Calibri</vt:lpstr>
      <vt:lpstr>Century Gothic</vt:lpstr>
      <vt:lpstr>Courier</vt:lpstr>
      <vt:lpstr>Gill Sans MT</vt:lpstr>
      <vt:lpstr>Helvetica</vt:lpstr>
      <vt:lpstr>Lucida Console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Shotgun Genome Sequencing</vt:lpstr>
      <vt:lpstr>Shotgun Genome Sequencing</vt:lpstr>
      <vt:lpstr>PowerPoint Presentation</vt:lpstr>
      <vt:lpstr>PowerPoint Presentation</vt:lpstr>
      <vt:lpstr>PowerPoint Presentation</vt:lpstr>
      <vt:lpstr>PowerPoint Presentation</vt:lpstr>
      <vt:lpstr>Sanger Sequencing Reactions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 Output</vt:lpstr>
      <vt:lpstr>PowerPoint Presentation</vt:lpstr>
      <vt:lpstr>PowerPoint Presentation</vt:lpstr>
      <vt:lpstr>PowerPoint Presentation</vt:lpstr>
      <vt:lpstr>Colony Picking Robot</vt:lpstr>
      <vt:lpstr>PowerPoint Presentation</vt:lpstr>
      <vt:lpstr>PowerPoint Presentation</vt:lpstr>
      <vt:lpstr>Capillary Arrays</vt:lpstr>
      <vt:lpstr>Sanger Throughput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Sequencing</vt:lpstr>
      <vt:lpstr>Illumina Sequencing</vt:lpstr>
      <vt:lpstr>Illumina Sequencing</vt:lpstr>
      <vt:lpstr>Illumina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Oxford Nanopore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GATTACA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Russell</dc:creator>
  <cp:lastModifiedBy>Russell, Daniel Andrew</cp:lastModifiedBy>
  <cp:revision>254</cp:revision>
  <dcterms:created xsi:type="dcterms:W3CDTF">2011-12-15T03:15:48Z</dcterms:created>
  <dcterms:modified xsi:type="dcterms:W3CDTF">2019-12-11T23:33:52Z</dcterms:modified>
</cp:coreProperties>
</file>