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06"/>
  </p:notesMasterIdLst>
  <p:sldIdLst>
    <p:sldId id="256" r:id="rId2"/>
    <p:sldId id="583" r:id="rId3"/>
    <p:sldId id="558" r:id="rId4"/>
    <p:sldId id="559" r:id="rId5"/>
    <p:sldId id="356" r:id="rId6"/>
    <p:sldId id="564" r:id="rId7"/>
    <p:sldId id="463" r:id="rId8"/>
    <p:sldId id="464" r:id="rId9"/>
    <p:sldId id="580" r:id="rId10"/>
    <p:sldId id="562" r:id="rId11"/>
    <p:sldId id="589" r:id="rId12"/>
    <p:sldId id="590" r:id="rId13"/>
    <p:sldId id="581" r:id="rId14"/>
    <p:sldId id="478" r:id="rId15"/>
    <p:sldId id="479" r:id="rId16"/>
    <p:sldId id="480" r:id="rId17"/>
    <p:sldId id="593" r:id="rId18"/>
    <p:sldId id="595" r:id="rId19"/>
    <p:sldId id="596" r:id="rId20"/>
    <p:sldId id="597" r:id="rId21"/>
    <p:sldId id="484" r:id="rId22"/>
    <p:sldId id="485" r:id="rId23"/>
    <p:sldId id="486" r:id="rId24"/>
    <p:sldId id="487" r:id="rId25"/>
    <p:sldId id="488" r:id="rId26"/>
    <p:sldId id="489" r:id="rId27"/>
    <p:sldId id="490" r:id="rId28"/>
    <p:sldId id="491" r:id="rId29"/>
    <p:sldId id="492" r:id="rId30"/>
    <p:sldId id="493" r:id="rId31"/>
    <p:sldId id="494" r:id="rId32"/>
    <p:sldId id="534" r:id="rId33"/>
    <p:sldId id="605" r:id="rId34"/>
    <p:sldId id="592" r:id="rId35"/>
    <p:sldId id="598" r:id="rId36"/>
    <p:sldId id="537" r:id="rId37"/>
    <p:sldId id="571" r:id="rId38"/>
    <p:sldId id="538" r:id="rId39"/>
    <p:sldId id="433" r:id="rId40"/>
    <p:sldId id="572" r:id="rId41"/>
    <p:sldId id="495" r:id="rId42"/>
    <p:sldId id="539" r:id="rId43"/>
    <p:sldId id="496" r:id="rId44"/>
    <p:sldId id="497" r:id="rId45"/>
    <p:sldId id="498" r:id="rId46"/>
    <p:sldId id="499" r:id="rId47"/>
    <p:sldId id="500" r:id="rId48"/>
    <p:sldId id="501" r:id="rId49"/>
    <p:sldId id="502" r:id="rId50"/>
    <p:sldId id="503" r:id="rId51"/>
    <p:sldId id="504" r:id="rId52"/>
    <p:sldId id="573" r:id="rId53"/>
    <p:sldId id="541" r:id="rId54"/>
    <p:sldId id="542" r:id="rId55"/>
    <p:sldId id="543" r:id="rId56"/>
    <p:sldId id="544" r:id="rId57"/>
    <p:sldId id="587" r:id="rId58"/>
    <p:sldId id="528" r:id="rId59"/>
    <p:sldId id="565" r:id="rId60"/>
    <p:sldId id="523" r:id="rId61"/>
    <p:sldId id="524" r:id="rId62"/>
    <p:sldId id="525" r:id="rId63"/>
    <p:sldId id="531" r:id="rId64"/>
    <p:sldId id="532" r:id="rId65"/>
    <p:sldId id="533" r:id="rId66"/>
    <p:sldId id="582" r:id="rId67"/>
    <p:sldId id="259" r:id="rId68"/>
    <p:sldId id="471" r:id="rId69"/>
    <p:sldId id="511" r:id="rId70"/>
    <p:sldId id="386" r:id="rId71"/>
    <p:sldId id="387" r:id="rId72"/>
    <p:sldId id="418" r:id="rId73"/>
    <p:sldId id="548" r:id="rId74"/>
    <p:sldId id="549" r:id="rId75"/>
    <p:sldId id="550" r:id="rId76"/>
    <p:sldId id="551" r:id="rId77"/>
    <p:sldId id="552" r:id="rId78"/>
    <p:sldId id="403" r:id="rId79"/>
    <p:sldId id="424" r:id="rId80"/>
    <p:sldId id="376" r:id="rId81"/>
    <p:sldId id="599" r:id="rId82"/>
    <p:sldId id="459" r:id="rId83"/>
    <p:sldId id="455" r:id="rId84"/>
    <p:sldId id="456" r:id="rId85"/>
    <p:sldId id="516" r:id="rId86"/>
    <p:sldId id="460" r:id="rId87"/>
    <p:sldId id="545" r:id="rId88"/>
    <p:sldId id="606" r:id="rId89"/>
    <p:sldId id="563" r:id="rId90"/>
    <p:sldId id="556" r:id="rId91"/>
    <p:sldId id="588" r:id="rId92"/>
    <p:sldId id="609" r:id="rId93"/>
    <p:sldId id="610" r:id="rId94"/>
    <p:sldId id="608" r:id="rId95"/>
    <p:sldId id="584" r:id="rId96"/>
    <p:sldId id="601" r:id="rId97"/>
    <p:sldId id="603" r:id="rId98"/>
    <p:sldId id="607" r:id="rId99"/>
    <p:sldId id="604" r:id="rId100"/>
    <p:sldId id="475" r:id="rId101"/>
    <p:sldId id="530" r:id="rId102"/>
    <p:sldId id="560" r:id="rId103"/>
    <p:sldId id="546" r:id="rId104"/>
    <p:sldId id="586" r:id="rId10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CF00"/>
    <a:srgbClr val="EED745"/>
    <a:srgbClr val="00FF00"/>
    <a:srgbClr val="00FF80"/>
    <a:srgbClr val="0080FF"/>
    <a:srgbClr val="D73735"/>
    <a:srgbClr val="328000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93"/>
    <p:restoredTop sz="94674"/>
  </p:normalViewPr>
  <p:slideViewPr>
    <p:cSldViewPr snapToGrid="0" snapToObjects="1">
      <p:cViewPr>
        <p:scale>
          <a:sx n="95" d="100"/>
          <a:sy n="95" d="100"/>
        </p:scale>
        <p:origin x="1088" y="131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5E12CC-B210-6D49-9F8B-473B8BB00FD7}" type="datetimeFigureOut">
              <a:rPr lang="en-US" smtClean="0"/>
              <a:t>12/12/18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6B0562-DE82-D246-8CCE-133B6CBAF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673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Fragment sizes differ</a:t>
            </a:r>
            <a:r>
              <a:rPr lang="en-US" baseline="0" dirty="0"/>
              <a:t> for different </a:t>
            </a:r>
            <a:r>
              <a:rPr lang="en-US" baseline="0" dirty="0" err="1"/>
              <a:t>seq</a:t>
            </a:r>
            <a:r>
              <a:rPr lang="en-US" baseline="0" dirty="0"/>
              <a:t> platforms.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B0562-DE82-D246-8CCE-133B6CBAF540}" type="slidenum">
              <a:rPr lang="en-US">
                <a:solidFill>
                  <a:prstClr val="black"/>
                </a:solidFill>
                <a:latin typeface="Calibri"/>
              </a:rPr>
              <a:pPr/>
              <a:t>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06211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B0562-DE82-D246-8CCE-133B6CBAF54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5580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B0562-DE82-D246-8CCE-133B6CBAF54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8380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AD09B-599B-584F-B8D9-9AAE78752CF1}" type="slidenum">
              <a:rPr>
                <a:solidFill>
                  <a:prstClr val="black"/>
                </a:solidFill>
                <a:latin typeface="Calibri"/>
              </a:rPr>
              <a:pPr/>
              <a:t>65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63688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AD09B-599B-584F-B8D9-9AAE78752CF1}" type="slidenum">
              <a:rPr>
                <a:solidFill>
                  <a:prstClr val="black"/>
                </a:solidFill>
                <a:latin typeface="Calibri"/>
              </a:rPr>
              <a:pPr/>
              <a:t>72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95374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AD09B-599B-584F-B8D9-9AAE78752CF1}" type="slidenum">
              <a:rPr>
                <a:solidFill>
                  <a:prstClr val="black"/>
                </a:solidFill>
                <a:latin typeface="Calibri"/>
              </a:rPr>
              <a:pPr/>
              <a:t>79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162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AD09B-599B-584F-B8D9-9AAE78752CF1}" type="slidenum">
              <a:rPr>
                <a:solidFill>
                  <a:prstClr val="black"/>
                </a:solidFill>
                <a:latin typeface="Calibri"/>
              </a:rPr>
              <a:pPr/>
              <a:t>80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80000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AD09B-599B-584F-B8D9-9AAE78752CF1}" type="slidenum">
              <a:rPr>
                <a:solidFill>
                  <a:prstClr val="black"/>
                </a:solidFill>
                <a:latin typeface="Calibri"/>
              </a:rPr>
              <a:pPr/>
              <a:t>81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93443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B0562-DE82-D246-8CCE-133B6CBAF540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8007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AD09B-599B-584F-B8D9-9AAE78752CF1}" type="slidenum">
              <a:rPr>
                <a:solidFill>
                  <a:prstClr val="black"/>
                </a:solidFill>
                <a:latin typeface="Calibri"/>
              </a:rPr>
              <a:pPr/>
              <a:t>87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9038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AD09B-599B-584F-B8D9-9AAE78752CF1}" type="slidenum">
              <a:rPr>
                <a:solidFill>
                  <a:prstClr val="black"/>
                </a:solidFill>
                <a:latin typeface="Calibri"/>
              </a:rPr>
              <a:pPr/>
              <a:t>103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4151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tube per 2 sequences with Sanger and cloning.  Not so bad if you only want 100 sequences.  What if you</a:t>
            </a:r>
            <a:r>
              <a:rPr lang="en-US" baseline="0" dirty="0"/>
              <a:t> want 1 million?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B0562-DE82-D246-8CCE-133B6CBAF54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829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AD09B-599B-584F-B8D9-9AAE78752CF1}" type="slidenum">
              <a:rPr>
                <a:solidFill>
                  <a:prstClr val="black"/>
                </a:solidFill>
                <a:latin typeface="Calibri"/>
              </a:rPr>
              <a:pPr/>
              <a:t>104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41194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tube per 2 sequences with Sanger and cloning.  Not so bad if you only want 100 sequences.  What if you</a:t>
            </a:r>
            <a:r>
              <a:rPr lang="en-US" baseline="0" dirty="0"/>
              <a:t> want 1 million?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B0562-DE82-D246-8CCE-133B6CBAF54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439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tube per 2 sequences with Sanger and cloning.  Not so bad if you only want 100 sequences.  What if you</a:t>
            </a:r>
            <a:r>
              <a:rPr lang="en-US" baseline="0" dirty="0"/>
              <a:t> want 1 million?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B0562-DE82-D246-8CCE-133B6CBAF54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3471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Has to be done in</a:t>
            </a:r>
            <a:r>
              <a:rPr lang="en-US" baseline="0" dirty="0"/>
              <a:t> a single tube per </a:t>
            </a:r>
            <a:r>
              <a:rPr lang="en-US" baseline="0" dirty="0" err="1"/>
              <a:t>rxn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B0562-DE82-D246-8CCE-133B6CBAF54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456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B0562-DE82-D246-8CCE-133B6CBAF54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3457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B0562-DE82-D246-8CCE-133B6CBAF54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4242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B0562-DE82-D246-8CCE-133B6CBAF54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0666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B0562-DE82-D246-8CCE-133B6CBAF54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838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76992-8450-AE45-86A5-6BF74140C81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0A26-3669-B341-A7E2-66BF0D21803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924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76992-8450-AE45-86A5-6BF74140C81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0A26-3669-B341-A7E2-66BF0D21803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7160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76992-8450-AE45-86A5-6BF74140C81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0A26-3669-B341-A7E2-66BF0D21803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7568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76992-8450-AE45-86A5-6BF74140C81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0A26-3669-B341-A7E2-66BF0D21803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2743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76992-8450-AE45-86A5-6BF74140C81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0A26-3669-B341-A7E2-66BF0D21803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1189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76992-8450-AE45-86A5-6BF74140C81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0A26-3669-B341-A7E2-66BF0D21803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5054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76992-8450-AE45-86A5-6BF74140C81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0A26-3669-B341-A7E2-66BF0D21803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3037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76992-8450-AE45-86A5-6BF74140C81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0A26-3669-B341-A7E2-66BF0D21803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7024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76992-8450-AE45-86A5-6BF74140C81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0A26-3669-B341-A7E2-66BF0D21803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8281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76992-8450-AE45-86A5-6BF74140C81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0A26-3669-B341-A7E2-66BF0D21803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3811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76992-8450-AE45-86A5-6BF74140C81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0A26-3669-B341-A7E2-66BF0D21803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3438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76992-8450-AE45-86A5-6BF74140C81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EA0A26-3669-B341-A7E2-66BF0D21803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0892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70936" y="851643"/>
            <a:ext cx="60757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Inside the Black Box: Phage Genome Sequencing, Assembly, and Finishing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70936" y="1862849"/>
            <a:ext cx="132519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Dan Russell</a:t>
            </a:r>
          </a:p>
        </p:txBody>
      </p:sp>
    </p:spTree>
    <p:extLst>
      <p:ext uri="{BB962C8B-B14F-4D97-AF65-F5344CB8AC3E}">
        <p14:creationId xmlns:p14="http://schemas.microsoft.com/office/powerpoint/2010/main" val="2296075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quin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855" y="-114448"/>
            <a:ext cx="7899264" cy="52579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07692" y="3941064"/>
            <a:ext cx="16644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SEQUINS</a:t>
            </a:r>
          </a:p>
        </p:txBody>
      </p:sp>
    </p:spTree>
    <p:extLst>
      <p:ext uri="{BB962C8B-B14F-4D97-AF65-F5344CB8AC3E}">
        <p14:creationId xmlns:p14="http://schemas.microsoft.com/office/powerpoint/2010/main" val="1945755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21177" y="475543"/>
            <a:ext cx="510938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“The </a:t>
            </a:r>
            <a:r>
              <a:rPr lang="en-US" sz="2000" dirty="0" err="1"/>
              <a:t>MinION</a:t>
            </a:r>
            <a:r>
              <a:rPr lang="en-US" sz="2000" dirty="0"/>
              <a:t> has been used to successfully read …</a:t>
            </a:r>
            <a:r>
              <a:rPr lang="en-US" sz="2000" b="1" dirty="0"/>
              <a:t> 100,000 base pairs during a single DNA capture</a:t>
            </a:r>
            <a:r>
              <a:rPr lang="en-US" sz="2000" dirty="0"/>
              <a:t>, [which]</a:t>
            </a:r>
            <a:r>
              <a:rPr lang="en-US" sz="2000" b="1" dirty="0"/>
              <a:t> </a:t>
            </a:r>
            <a:r>
              <a:rPr lang="en-US" sz="2000" dirty="0"/>
              <a:t>has never been managed before using traditional sequencing techniques.</a:t>
            </a:r>
          </a:p>
          <a:p>
            <a:endParaRPr lang="en-US" sz="2000" dirty="0"/>
          </a:p>
          <a:p>
            <a:r>
              <a:rPr lang="en-US" sz="2000" dirty="0"/>
              <a:t>… but Oxford Nanopore has also introduced </a:t>
            </a:r>
            <a:r>
              <a:rPr lang="en-US" sz="2000" dirty="0" err="1"/>
              <a:t>GridION</a:t>
            </a:r>
            <a:r>
              <a:rPr lang="en-US" sz="2000" dirty="0"/>
              <a:t> [and] the company reckon that a 20-node </a:t>
            </a:r>
            <a:r>
              <a:rPr lang="en-US" sz="2000" dirty="0" err="1"/>
              <a:t>GridION</a:t>
            </a:r>
            <a:r>
              <a:rPr lang="en-US" sz="2000" dirty="0"/>
              <a:t> setup </a:t>
            </a:r>
            <a:r>
              <a:rPr lang="en-US" sz="2000" b="1" dirty="0"/>
              <a:t>can sequence a complete human genome in just 15 minutes</a:t>
            </a:r>
            <a:r>
              <a:rPr lang="en-US" sz="2000" dirty="0"/>
              <a:t>.”</a:t>
            </a:r>
          </a:p>
          <a:p>
            <a:endParaRPr lang="en-US" sz="2000" b="1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21177" y="3559349"/>
            <a:ext cx="5109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—</a:t>
            </a:r>
            <a:r>
              <a:rPr lang="en-US" i="1" dirty="0"/>
              <a:t>Wired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53523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GATTACA</a:t>
            </a:r>
          </a:p>
        </p:txBody>
      </p:sp>
    </p:spTree>
    <p:extLst>
      <p:ext uri="{BB962C8B-B14F-4D97-AF65-F5344CB8AC3E}">
        <p14:creationId xmlns:p14="http://schemas.microsoft.com/office/powerpoint/2010/main" val="72919000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91256" y="721264"/>
            <a:ext cx="654314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How many base pairs (bp) are there in a human genome?</a:t>
            </a: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How much did it cost to sequence the first human genome?</a:t>
            </a: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How long did it take to sequence the first human genome?</a:t>
            </a: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When was the first human genome sequence complete?</a:t>
            </a: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91256" y="728885"/>
            <a:ext cx="6543143" cy="3208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b="1" dirty="0">
                <a:solidFill>
                  <a:prstClr val="black"/>
                </a:solidFill>
                <a:latin typeface="Century Gothic"/>
                <a:cs typeface="Century Gothic"/>
              </a:rPr>
              <a:t>	~3 billion (haploid)</a:t>
            </a: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b="1" dirty="0">
                <a:solidFill>
                  <a:prstClr val="black"/>
                </a:solidFill>
                <a:latin typeface="Century Gothic"/>
                <a:cs typeface="Century Gothic"/>
              </a:rPr>
              <a:t>	~$2.7 billion</a:t>
            </a: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b="1" dirty="0">
                <a:solidFill>
                  <a:prstClr val="black"/>
                </a:solidFill>
                <a:latin typeface="Century Gothic"/>
                <a:cs typeface="Century Gothic"/>
              </a:rPr>
              <a:t>	~13 years</a:t>
            </a: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b="1" dirty="0">
                <a:solidFill>
                  <a:prstClr val="black"/>
                </a:solidFill>
                <a:latin typeface="Century Gothic"/>
                <a:cs typeface="Century Gothic"/>
              </a:rPr>
              <a:t>	2000-2003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91256" y="206483"/>
            <a:ext cx="6455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(Relevant) Trivia</a:t>
            </a:r>
          </a:p>
        </p:txBody>
      </p:sp>
    </p:spTree>
    <p:extLst>
      <p:ext uri="{BB962C8B-B14F-4D97-AF65-F5344CB8AC3E}">
        <p14:creationId xmlns:p14="http://schemas.microsoft.com/office/powerpoint/2010/main" val="34985504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37472" y="257877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Take home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37472" y="804725"/>
            <a:ext cx="7009304" cy="2117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dirty="0">
                <a:solidFill>
                  <a:prstClr val="black"/>
                </a:solidFill>
                <a:latin typeface="Century Gothic"/>
                <a:cs typeface="Century Gothic"/>
              </a:rPr>
              <a:t>Sequencing getting better faster than computers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dirty="0">
                <a:solidFill>
                  <a:prstClr val="black"/>
                </a:solidFill>
                <a:latin typeface="Century Gothic"/>
                <a:cs typeface="Century Gothic"/>
              </a:rPr>
              <a:t>Finishing is a prerequisite for annotation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dirty="0">
                <a:solidFill>
                  <a:prstClr val="black"/>
                </a:solidFill>
                <a:latin typeface="Century Gothic"/>
                <a:cs typeface="Century Gothic"/>
              </a:rPr>
              <a:t>Bioinformatics skills are very marketable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endParaRPr lang="en-US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endParaRPr lang="en-US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8634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2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1937472" y="257877"/>
            <a:ext cx="51093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Thanks!</a:t>
            </a:r>
          </a:p>
          <a:p>
            <a:endParaRPr lang="en-US" sz="240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4342026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51009" y="4138287"/>
            <a:ext cx="22284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SEE QUINNS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06" y="1357404"/>
            <a:ext cx="3711757" cy="21110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028" y="619767"/>
            <a:ext cx="3988178" cy="2848699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483548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88" y="2237468"/>
            <a:ext cx="5868893" cy="24711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92141" y="4245861"/>
            <a:ext cx="20970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SIKH WINS!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800" y="316631"/>
            <a:ext cx="1956000" cy="29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986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90824" y="398836"/>
            <a:ext cx="597418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entury Gothic"/>
                <a:cs typeface="Century Gothic"/>
              </a:rPr>
              <a:t>Overview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The Winter Break Black Box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cs typeface="Century Gothic"/>
              </a:rPr>
              <a:t>Sequencing*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Assembly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Finishing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What’s new?</a:t>
            </a:r>
          </a:p>
          <a:p>
            <a:pPr marL="342900" indent="-342900">
              <a:buFont typeface="Arial"/>
              <a:buChar char="•"/>
            </a:pPr>
            <a:endParaRPr lang="en-US" sz="2400" b="1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71088" y="2876437"/>
            <a:ext cx="5564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cs typeface="Century Gothic"/>
              </a:rPr>
              <a:t>* Determining the </a:t>
            </a:r>
            <a:r>
              <a:rPr lang="en-US" b="1" dirty="0">
                <a:solidFill>
                  <a:prstClr val="black"/>
                </a:solidFill>
                <a:cs typeface="Century Gothic"/>
              </a:rPr>
              <a:t>number</a:t>
            </a:r>
            <a:r>
              <a:rPr lang="en-US" dirty="0">
                <a:solidFill>
                  <a:prstClr val="black"/>
                </a:solidFill>
                <a:cs typeface="Century Gothic"/>
              </a:rPr>
              <a:t>, </a:t>
            </a:r>
            <a:r>
              <a:rPr lang="en-US" b="1" dirty="0">
                <a:solidFill>
                  <a:prstClr val="black"/>
                </a:solidFill>
                <a:cs typeface="Century Gothic"/>
              </a:rPr>
              <a:t>order, and arrangement</a:t>
            </a:r>
            <a:r>
              <a:rPr lang="en-US" dirty="0">
                <a:solidFill>
                  <a:prstClr val="black"/>
                </a:solidFill>
                <a:cs typeface="Century Gothic"/>
              </a:rPr>
              <a:t> of As, Cs, </a:t>
            </a:r>
            <a:r>
              <a:rPr lang="en-US" dirty="0" err="1">
                <a:solidFill>
                  <a:prstClr val="black"/>
                </a:solidFill>
                <a:cs typeface="Century Gothic"/>
              </a:rPr>
              <a:t>Gs</a:t>
            </a:r>
            <a:r>
              <a:rPr lang="en-US" dirty="0">
                <a:solidFill>
                  <a:prstClr val="black"/>
                </a:solidFill>
                <a:cs typeface="Century Gothic"/>
              </a:rPr>
              <a:t>, and </a:t>
            </a:r>
            <a:r>
              <a:rPr lang="en-US" dirty="0" err="1">
                <a:solidFill>
                  <a:prstClr val="black"/>
                </a:solidFill>
                <a:cs typeface="Century Gothic"/>
              </a:rPr>
              <a:t>Ts</a:t>
            </a:r>
            <a:r>
              <a:rPr lang="en-US" dirty="0">
                <a:solidFill>
                  <a:prstClr val="black"/>
                </a:solidFill>
                <a:cs typeface="Century Gothic"/>
              </a:rPr>
              <a:t> that comprise a piece of DNA</a:t>
            </a:r>
          </a:p>
        </p:txBody>
      </p:sp>
    </p:spTree>
    <p:extLst>
      <p:ext uri="{BB962C8B-B14F-4D97-AF65-F5344CB8AC3E}">
        <p14:creationId xmlns:p14="http://schemas.microsoft.com/office/powerpoint/2010/main" val="82429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758777"/>
          </a:xfrm>
        </p:spPr>
        <p:txBody>
          <a:bodyPr>
            <a:normAutofit/>
          </a:bodyPr>
          <a:lstStyle/>
          <a:p>
            <a:r>
              <a:rPr lang="en-US" dirty="0"/>
              <a:t>Shotgun Genome Sequencing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514600" y="1371600"/>
            <a:ext cx="4857750" cy="344091"/>
            <a:chOff x="1828800" y="1828800"/>
            <a:chExt cx="6477000" cy="458788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1981200" y="1828800"/>
              <a:ext cx="61722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1828800" y="1981200"/>
              <a:ext cx="61722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1981200" y="2133600"/>
              <a:ext cx="61722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133600" y="2286000"/>
              <a:ext cx="61722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11" descr="shotgun_swing_throug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9051" y="1828800"/>
            <a:ext cx="1963208" cy="2000250"/>
          </a:xfrm>
          <a:prstGeom prst="rect">
            <a:avLst/>
          </a:prstGeom>
        </p:spPr>
      </p:pic>
      <p:sp>
        <p:nvSpPr>
          <p:cNvPr id="13" name="Subtitle 2"/>
          <p:cNvSpPr txBox="1">
            <a:spLocks/>
          </p:cNvSpPr>
          <p:nvPr/>
        </p:nvSpPr>
        <p:spPr>
          <a:xfrm>
            <a:off x="1937385" y="2228850"/>
            <a:ext cx="1991678" cy="285750"/>
          </a:xfrm>
          <a:prstGeom prst="rect">
            <a:avLst/>
          </a:prstGeom>
        </p:spPr>
        <p:txBody>
          <a:bodyPr tIns="0">
            <a:normAutofit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98" dirty="0">
                <a:solidFill>
                  <a:prstClr val="black"/>
                </a:solidFill>
                <a:latin typeface="Gill Sans MT"/>
              </a:rPr>
              <a:t>Complete g</a:t>
            </a:r>
            <a:r>
              <a:rPr lang="en-US" sz="1298" dirty="0" err="1">
                <a:solidFill>
                  <a:prstClr val="black"/>
                </a:solidFill>
                <a:latin typeface="Gill Sans MT"/>
              </a:rPr>
              <a:t>enome copies</a:t>
            </a:r>
            <a:endParaRPr lang="en-US" sz="1298" dirty="0">
              <a:solidFill>
                <a:prstClr val="black"/>
              </a:solidFill>
              <a:latin typeface="Gill Sans MT"/>
            </a:endParaRPr>
          </a:p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endParaRPr lang="en-US" sz="1950" dirty="0">
              <a:solidFill>
                <a:srgbClr val="4F271C">
                  <a:shade val="30000"/>
                  <a:satMod val="150000"/>
                </a:srgbClr>
              </a:solidFill>
              <a:latin typeface="Gill Sans MT"/>
            </a:endParaRPr>
          </a:p>
        </p:txBody>
      </p:sp>
      <p:sp>
        <p:nvSpPr>
          <p:cNvPr id="14" name="Right Arrow 13"/>
          <p:cNvSpPr/>
          <p:nvPr/>
        </p:nvSpPr>
        <p:spPr>
          <a:xfrm rot="17687090">
            <a:off x="2623021" y="1992322"/>
            <a:ext cx="467450" cy="3428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extrusionH="76200" contourW="12700">
            <a:bevelT w="0" h="0"/>
            <a:extrusionClr>
              <a:schemeClr val="tx1"/>
            </a:extrusionClr>
            <a:contourClr>
              <a:schemeClr val="tx1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343150" y="1367431"/>
            <a:ext cx="5200650" cy="356597"/>
            <a:chOff x="1485900" y="1828800"/>
            <a:chExt cx="6934200" cy="475462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1981200" y="1828800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1828800" y="1981200"/>
              <a:ext cx="6858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485900" y="2132806"/>
              <a:ext cx="8001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8001000" y="2299498"/>
              <a:ext cx="3048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2133600" y="1981200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2362200" y="2129630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7543800" y="2301086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1600200" y="1828800"/>
              <a:ext cx="21336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2895600" y="1831976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3429000" y="1833564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4038600" y="1835152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4572000" y="1836740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5029200" y="1838328"/>
              <a:ext cx="762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5818011" y="1839916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2476500" y="1830388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324600" y="1841504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6934200" y="1843092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7353300" y="1844680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7772400" y="1846268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2628900" y="1979612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3314700" y="1983582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3962400" y="1987552"/>
              <a:ext cx="2667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4305300" y="1991522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3048000" y="1982788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5818011" y="2139158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3208020" y="2290764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6057900" y="1996286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7620000" y="2001050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3048000" y="2128042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4324350" y="2293940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6934200" y="2142334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2781300" y="2128042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8191500" y="2002638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7772400" y="2145510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5818011" y="1994698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5562600" y="2137570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7505700" y="2143922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2667000" y="2287588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2933700" y="2289176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6667500" y="1997874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7162800" y="1999462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6477000" y="2140746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3848100" y="2292352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8039100" y="2146304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4953000" y="2294734"/>
              <a:ext cx="2667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6134100" y="2299498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5276850" y="2296322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6591300" y="2302674"/>
              <a:ext cx="8763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4591050" y="2135982"/>
              <a:ext cx="8763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3600450" y="2128042"/>
              <a:ext cx="8763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4914900" y="1993110"/>
              <a:ext cx="8763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1695450" y="2281236"/>
              <a:ext cx="8763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5715000" y="2297910"/>
              <a:ext cx="152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5905500" y="2295528"/>
              <a:ext cx="152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Subtitle 2"/>
          <p:cNvSpPr txBox="1">
            <a:spLocks/>
          </p:cNvSpPr>
          <p:nvPr/>
        </p:nvSpPr>
        <p:spPr>
          <a:xfrm>
            <a:off x="1937385" y="2228850"/>
            <a:ext cx="2177415" cy="285750"/>
          </a:xfrm>
          <a:prstGeom prst="rect">
            <a:avLst/>
          </a:prstGeom>
        </p:spPr>
        <p:txBody>
          <a:bodyPr tIns="0">
            <a:normAutofit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98" dirty="0">
                <a:solidFill>
                  <a:prstClr val="black"/>
                </a:solidFill>
                <a:latin typeface="Gill Sans MT"/>
              </a:rPr>
              <a:t>Fragmented g</a:t>
            </a:r>
            <a:r>
              <a:rPr lang="en-US" sz="1298" dirty="0" err="1">
                <a:solidFill>
                  <a:prstClr val="black"/>
                </a:solidFill>
                <a:latin typeface="Gill Sans MT"/>
              </a:rPr>
              <a:t>enome chunks</a:t>
            </a:r>
            <a:endParaRPr lang="en-US" sz="1298" dirty="0">
              <a:solidFill>
                <a:prstClr val="black"/>
              </a:solidFill>
              <a:latin typeface="Gill Sans MT"/>
            </a:endParaRPr>
          </a:p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endParaRPr lang="en-US" sz="1950" dirty="0">
              <a:solidFill>
                <a:srgbClr val="4F271C">
                  <a:shade val="30000"/>
                  <a:satMod val="150000"/>
                </a:srgb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87356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7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C4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C4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9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 animBg="1"/>
      <p:bldP spid="7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758777"/>
          </a:xfrm>
        </p:spPr>
        <p:txBody>
          <a:bodyPr>
            <a:normAutofit/>
          </a:bodyPr>
          <a:lstStyle/>
          <a:p>
            <a:r>
              <a:rPr lang="en-US" dirty="0"/>
              <a:t>Shotgun Genome Sequencing</a:t>
            </a:r>
          </a:p>
        </p:txBody>
      </p:sp>
      <p:pic>
        <p:nvPicPr>
          <p:cNvPr id="12" name="Picture 11" descr="shotgun_swing_through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9051" y="1828800"/>
            <a:ext cx="1963208" cy="2000250"/>
          </a:xfrm>
          <a:prstGeom prst="rect">
            <a:avLst/>
          </a:prstGeom>
        </p:spPr>
      </p:pic>
      <p:grpSp>
        <p:nvGrpSpPr>
          <p:cNvPr id="5" name="Group 16"/>
          <p:cNvGrpSpPr/>
          <p:nvPr/>
        </p:nvGrpSpPr>
        <p:grpSpPr>
          <a:xfrm>
            <a:off x="2343150" y="1371600"/>
            <a:ext cx="5200650" cy="356597"/>
            <a:chOff x="1485900" y="1828800"/>
            <a:chExt cx="6934200" cy="475462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1981200" y="1828800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1828800" y="1981200"/>
              <a:ext cx="6858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485900" y="2132806"/>
              <a:ext cx="8001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8001000" y="2299498"/>
              <a:ext cx="3048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2133600" y="1981200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2362200" y="2129630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7543800" y="2301086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1600200" y="1828800"/>
              <a:ext cx="21336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2895600" y="1831976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3429000" y="1833564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4038600" y="1835152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4572000" y="1836740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5029200" y="1838328"/>
              <a:ext cx="762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5818011" y="1839916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2476500" y="1830388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324600" y="1841504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6934200" y="1843092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7353300" y="1844680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7772400" y="1846268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2628900" y="1979612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3314700" y="1983582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3962400" y="1987552"/>
              <a:ext cx="2667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4305300" y="1991522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3048000" y="1982788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5818011" y="2139158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3208020" y="2290764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6057900" y="1996286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7620000" y="2001050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3048000" y="2128042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4324350" y="2293940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6934200" y="2142334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2781300" y="2128042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8191500" y="2002638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7772400" y="2145510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5818011" y="1994698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5562600" y="2137570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7505700" y="2143922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2667000" y="2287588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2933700" y="2289176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6667500" y="1997874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7162800" y="1999462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6477000" y="2140746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3848100" y="2292352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8039100" y="2146304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4953000" y="2294734"/>
              <a:ext cx="2667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6134100" y="2299498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5276850" y="2296322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6591300" y="2302674"/>
              <a:ext cx="8763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4591050" y="2135982"/>
              <a:ext cx="8763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3600450" y="2128042"/>
              <a:ext cx="8763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4914900" y="1993110"/>
              <a:ext cx="8763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1695450" y="2281236"/>
              <a:ext cx="8763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5715000" y="2297910"/>
              <a:ext cx="152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5905500" y="2295528"/>
              <a:ext cx="152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ight Arrow 13"/>
          <p:cNvSpPr/>
          <p:nvPr/>
        </p:nvSpPr>
        <p:spPr>
          <a:xfrm rot="17687090">
            <a:off x="2623021" y="1992322"/>
            <a:ext cx="467450" cy="3428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extrusionH="76200" contourW="12700">
            <a:bevelT w="0" h="0"/>
            <a:extrusionClr>
              <a:schemeClr val="tx1"/>
            </a:extrusionClr>
            <a:contourClr>
              <a:schemeClr val="tx1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72" name="Subtitle 2"/>
          <p:cNvSpPr txBox="1">
            <a:spLocks/>
          </p:cNvSpPr>
          <p:nvPr/>
        </p:nvSpPr>
        <p:spPr>
          <a:xfrm>
            <a:off x="1937385" y="2228850"/>
            <a:ext cx="2177415" cy="285750"/>
          </a:xfrm>
          <a:prstGeom prst="rect">
            <a:avLst/>
          </a:prstGeom>
        </p:spPr>
        <p:txBody>
          <a:bodyPr tIns="0">
            <a:normAutofit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98" dirty="0">
                <a:solidFill>
                  <a:prstClr val="black"/>
                </a:solidFill>
                <a:latin typeface="Gill Sans MT"/>
              </a:rPr>
              <a:t>Fragmented g</a:t>
            </a:r>
            <a:r>
              <a:rPr lang="en-US" sz="1298" dirty="0" err="1">
                <a:solidFill>
                  <a:prstClr val="black"/>
                </a:solidFill>
                <a:latin typeface="Gill Sans MT"/>
              </a:rPr>
              <a:t>enome chunks</a:t>
            </a:r>
            <a:endParaRPr lang="en-US" sz="1298" dirty="0">
              <a:solidFill>
                <a:prstClr val="black"/>
              </a:solidFill>
              <a:latin typeface="Gill Sans MT"/>
            </a:endParaRPr>
          </a:p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endParaRPr lang="en-US" sz="1950" dirty="0">
              <a:solidFill>
                <a:srgbClr val="4F271C">
                  <a:shade val="30000"/>
                  <a:satMod val="150000"/>
                </a:srgbClr>
              </a:solidFill>
              <a:latin typeface="Gill Sans MT"/>
            </a:endParaRPr>
          </a:p>
        </p:txBody>
      </p:sp>
      <p:sp>
        <p:nvSpPr>
          <p:cNvPr id="73" name="Rounded Rectangle 72"/>
          <p:cNvSpPr/>
          <p:nvPr/>
        </p:nvSpPr>
        <p:spPr>
          <a:xfrm>
            <a:off x="3086100" y="4000500"/>
            <a:ext cx="3657600" cy="62865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accent1">
                <a:shade val="80000"/>
              </a:schemeClr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sz="1350" dirty="0">
                <a:solidFill>
                  <a:srgbClr val="000000"/>
                </a:solidFill>
                <a:latin typeface="Gill Sans MT"/>
              </a:rPr>
              <a:t>NOT REALLY DONE BY DUCK HUNTERS</a:t>
            </a:r>
          </a:p>
          <a:p>
            <a:pPr algn="ctr"/>
            <a:r>
              <a:rPr lang="en-US" sz="1350" dirty="0" err="1">
                <a:solidFill>
                  <a:srgbClr val="000000"/>
                </a:solidFill>
                <a:latin typeface="Gill Sans MT"/>
              </a:rPr>
              <a:t>Hydroshearing</a:t>
            </a:r>
            <a:r>
              <a:rPr lang="en-US" sz="1350" dirty="0">
                <a:solidFill>
                  <a:srgbClr val="000000"/>
                </a:solidFill>
                <a:latin typeface="Gill Sans MT"/>
              </a:rPr>
              <a:t>, </a:t>
            </a:r>
            <a:r>
              <a:rPr lang="en-US" sz="1350" dirty="0" err="1">
                <a:solidFill>
                  <a:srgbClr val="000000"/>
                </a:solidFill>
                <a:latin typeface="Gill Sans MT"/>
              </a:rPr>
              <a:t>sonication</a:t>
            </a:r>
            <a:r>
              <a:rPr lang="en-US" sz="1350" dirty="0">
                <a:solidFill>
                  <a:srgbClr val="000000"/>
                </a:solidFill>
                <a:latin typeface="Gill Sans MT"/>
              </a:rPr>
              <a:t>, enzymatic shearing</a:t>
            </a:r>
          </a:p>
        </p:txBody>
      </p:sp>
    </p:spTree>
    <p:extLst>
      <p:ext uri="{BB962C8B-B14F-4D97-AF65-F5344CB8AC3E}">
        <p14:creationId xmlns:p14="http://schemas.microsoft.com/office/powerpoint/2010/main" val="32002342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/>
          <p:nvPr/>
        </p:nvCxnSpPr>
        <p:spPr>
          <a:xfrm>
            <a:off x="2714625" y="1367432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600325" y="1481732"/>
            <a:ext cx="5143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343150" y="1595436"/>
            <a:ext cx="600075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229475" y="1720455"/>
            <a:ext cx="22860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828925" y="1481732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000375" y="1593054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886575" y="1721646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2428875" y="1367432"/>
            <a:ext cx="16002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400425" y="1369814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800475" y="1371005"/>
            <a:ext cx="4000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257675" y="1372196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657725" y="1373387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000625" y="1374578"/>
            <a:ext cx="57150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592233" y="1375769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086100" y="1368623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5972175" y="1376960"/>
            <a:ext cx="4000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429375" y="1378151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6743700" y="1379342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058025" y="1380533"/>
            <a:ext cx="4000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200400" y="1480541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714750" y="1483518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4200525" y="1486496"/>
            <a:ext cx="200025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4457700" y="1489473"/>
            <a:ext cx="4000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3514725" y="1482923"/>
            <a:ext cx="1714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5592233" y="1600200"/>
            <a:ext cx="4000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3634740" y="1713905"/>
            <a:ext cx="4000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5772150" y="1493046"/>
            <a:ext cx="4000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6943725" y="1496619"/>
            <a:ext cx="4000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3514725" y="1591863"/>
            <a:ext cx="4000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4471988" y="1716287"/>
            <a:ext cx="4000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6429375" y="1602582"/>
            <a:ext cx="4000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3314700" y="1591863"/>
            <a:ext cx="1714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7372350" y="1497810"/>
            <a:ext cx="1714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7058025" y="1604964"/>
            <a:ext cx="1714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5592233" y="1491855"/>
            <a:ext cx="1714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5400675" y="1599009"/>
            <a:ext cx="1714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6858000" y="1603773"/>
            <a:ext cx="1714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3228975" y="1711523"/>
            <a:ext cx="1714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3429000" y="1712714"/>
            <a:ext cx="1714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6229350" y="1494237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6600825" y="1495428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6060186" y="1601391"/>
            <a:ext cx="281178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4114800" y="1715096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7258050" y="1605560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4943475" y="1716882"/>
            <a:ext cx="200025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5829300" y="1720455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5186363" y="1718073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6172200" y="1722837"/>
            <a:ext cx="657225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4672013" y="1597818"/>
            <a:ext cx="657225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3929063" y="1591863"/>
            <a:ext cx="657225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4914900" y="1490664"/>
            <a:ext cx="657225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2500313" y="1706759"/>
            <a:ext cx="657225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5514975" y="1719264"/>
            <a:ext cx="11430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5657850" y="1717478"/>
            <a:ext cx="11430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Subtitle 2"/>
          <p:cNvSpPr txBox="1">
            <a:spLocks/>
          </p:cNvSpPr>
          <p:nvPr/>
        </p:nvSpPr>
        <p:spPr>
          <a:xfrm>
            <a:off x="2217420" y="2000250"/>
            <a:ext cx="5554980" cy="971550"/>
          </a:xfrm>
          <a:prstGeom prst="rect">
            <a:avLst/>
          </a:prstGeom>
        </p:spPr>
        <p:txBody>
          <a:bodyPr tIns="0">
            <a:normAutofit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500" dirty="0">
                <a:solidFill>
                  <a:srgbClr val="4F271C">
                    <a:shade val="30000"/>
                    <a:satMod val="150000"/>
                  </a:srgbClr>
                </a:solidFill>
                <a:latin typeface="Gill Sans MT"/>
              </a:rPr>
              <a:t>Fragments were cloned:</a:t>
            </a:r>
          </a:p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endParaRPr lang="en-US" sz="1950" dirty="0">
              <a:solidFill>
                <a:srgbClr val="4F271C">
                  <a:shade val="30000"/>
                  <a:satMod val="150000"/>
                </a:srgbClr>
              </a:solidFill>
              <a:latin typeface="Gill Sans MT"/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2617470" y="2260701"/>
            <a:ext cx="1045845" cy="1168300"/>
            <a:chOff x="1965960" y="3014267"/>
            <a:chExt cx="1394460" cy="1557733"/>
          </a:xfrm>
        </p:grpSpPr>
        <p:sp>
          <p:nvSpPr>
            <p:cNvPr id="74" name="Donut 73"/>
            <p:cNvSpPr/>
            <p:nvPr/>
          </p:nvSpPr>
          <p:spPr>
            <a:xfrm>
              <a:off x="1965960" y="3200400"/>
              <a:ext cx="1394460" cy="1371600"/>
            </a:xfrm>
            <a:prstGeom prst="donut">
              <a:avLst>
                <a:gd name="adj" fmla="val 1970"/>
              </a:avLst>
            </a:prstGeom>
            <a:solidFill>
              <a:srgbClr val="008000"/>
            </a:solidFill>
            <a:ln>
              <a:solidFill>
                <a:srgbClr val="008000"/>
              </a:solidFill>
            </a:ln>
            <a:effectLst/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>
              <a:bevelT w="0" h="0"/>
              <a:contourClr>
                <a:srgbClr val="008000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5" name="Rounded Rectangle 74"/>
            <p:cNvSpPr/>
            <p:nvPr/>
          </p:nvSpPr>
          <p:spPr>
            <a:xfrm>
              <a:off x="2476500" y="3014267"/>
              <a:ext cx="381000" cy="37226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>
              <a:bevelT w="0" h="0"/>
              <a:contourClr>
                <a:schemeClr val="accent1">
                  <a:shade val="80000"/>
                </a:schemeClr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  <a:latin typeface="Gill Sans MT"/>
              </a:endParaRPr>
            </a:p>
          </p:txBody>
        </p:sp>
      </p:grpSp>
      <p:cxnSp>
        <p:nvCxnSpPr>
          <p:cNvPr id="77" name="Straight Connector 76"/>
          <p:cNvCxnSpPr/>
          <p:nvPr/>
        </p:nvCxnSpPr>
        <p:spPr>
          <a:xfrm>
            <a:off x="3000375" y="2420874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8" name="Group 77"/>
          <p:cNvGrpSpPr/>
          <p:nvPr/>
        </p:nvGrpSpPr>
        <p:grpSpPr>
          <a:xfrm>
            <a:off x="5676138" y="2260701"/>
            <a:ext cx="1045845" cy="1168300"/>
            <a:chOff x="1965960" y="3014267"/>
            <a:chExt cx="1394460" cy="1557733"/>
          </a:xfrm>
        </p:grpSpPr>
        <p:sp>
          <p:nvSpPr>
            <p:cNvPr id="79" name="Donut 78"/>
            <p:cNvSpPr/>
            <p:nvPr/>
          </p:nvSpPr>
          <p:spPr>
            <a:xfrm>
              <a:off x="1965960" y="3200400"/>
              <a:ext cx="1394460" cy="1371600"/>
            </a:xfrm>
            <a:prstGeom prst="donut">
              <a:avLst>
                <a:gd name="adj" fmla="val 1970"/>
              </a:avLst>
            </a:prstGeom>
            <a:solidFill>
              <a:srgbClr val="008000"/>
            </a:solidFill>
            <a:ln>
              <a:solidFill>
                <a:srgbClr val="008000"/>
              </a:solidFill>
            </a:ln>
            <a:effectLst/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>
              <a:bevelT w="0" h="0"/>
              <a:contourClr>
                <a:srgbClr val="008000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0" name="Rounded Rectangle 79"/>
            <p:cNvSpPr/>
            <p:nvPr/>
          </p:nvSpPr>
          <p:spPr>
            <a:xfrm>
              <a:off x="2476500" y="3014267"/>
              <a:ext cx="381000" cy="37226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>
              <a:bevelT w="0" h="0"/>
              <a:contourClr>
                <a:schemeClr val="accent1">
                  <a:shade val="80000"/>
                </a:schemeClr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  <a:latin typeface="Gill Sans MT"/>
              </a:endParaRPr>
            </a:p>
          </p:txBody>
        </p:sp>
      </p:grpSp>
      <p:cxnSp>
        <p:nvCxnSpPr>
          <p:cNvPr id="81" name="Straight Connector 80"/>
          <p:cNvCxnSpPr/>
          <p:nvPr/>
        </p:nvCxnSpPr>
        <p:spPr>
          <a:xfrm>
            <a:off x="6057900" y="2419683"/>
            <a:ext cx="281178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8" name="Group 97"/>
          <p:cNvGrpSpPr/>
          <p:nvPr/>
        </p:nvGrpSpPr>
        <p:grpSpPr>
          <a:xfrm>
            <a:off x="2831765" y="2391266"/>
            <a:ext cx="3180042" cy="50662"/>
            <a:chOff x="2251686" y="3188354"/>
            <a:chExt cx="4240056" cy="67549"/>
          </a:xfrm>
        </p:grpSpPr>
        <p:sp>
          <p:nvSpPr>
            <p:cNvPr id="96" name="Freeform 95"/>
            <p:cNvSpPr/>
            <p:nvPr/>
          </p:nvSpPr>
          <p:spPr>
            <a:xfrm>
              <a:off x="6343128" y="3188354"/>
              <a:ext cx="148614" cy="67549"/>
            </a:xfrm>
            <a:custGeom>
              <a:avLst/>
              <a:gdLst>
                <a:gd name="connsiteX0" fmla="*/ 0 w 148614"/>
                <a:gd name="connsiteY0" fmla="*/ 67549 h 67549"/>
                <a:gd name="connsiteX1" fmla="*/ 74307 w 148614"/>
                <a:gd name="connsiteY1" fmla="*/ 27020 h 67549"/>
                <a:gd name="connsiteX2" fmla="*/ 148614 w 148614"/>
                <a:gd name="connsiteY2" fmla="*/ 0 h 6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8614" h="67549">
                  <a:moveTo>
                    <a:pt x="0" y="67549"/>
                  </a:moveTo>
                  <a:cubicBezTo>
                    <a:pt x="24769" y="52913"/>
                    <a:pt x="49538" y="38278"/>
                    <a:pt x="74307" y="27020"/>
                  </a:cubicBezTo>
                  <a:cubicBezTo>
                    <a:pt x="99076" y="15762"/>
                    <a:pt x="148614" y="0"/>
                    <a:pt x="148614" y="0"/>
                  </a:cubicBezTo>
                </a:path>
              </a:pathLst>
            </a:custGeom>
            <a:ln>
              <a:solidFill>
                <a:srgbClr val="FF0000"/>
              </a:solidFill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7" name="Freeform 96"/>
            <p:cNvSpPr/>
            <p:nvPr/>
          </p:nvSpPr>
          <p:spPr>
            <a:xfrm>
              <a:off x="2251686" y="3188354"/>
              <a:ext cx="148614" cy="67549"/>
            </a:xfrm>
            <a:custGeom>
              <a:avLst/>
              <a:gdLst>
                <a:gd name="connsiteX0" fmla="*/ 0 w 148614"/>
                <a:gd name="connsiteY0" fmla="*/ 67549 h 67549"/>
                <a:gd name="connsiteX1" fmla="*/ 74307 w 148614"/>
                <a:gd name="connsiteY1" fmla="*/ 27020 h 67549"/>
                <a:gd name="connsiteX2" fmla="*/ 148614 w 148614"/>
                <a:gd name="connsiteY2" fmla="*/ 0 h 6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8614" h="67549">
                  <a:moveTo>
                    <a:pt x="0" y="67549"/>
                  </a:moveTo>
                  <a:cubicBezTo>
                    <a:pt x="24769" y="52913"/>
                    <a:pt x="49538" y="38278"/>
                    <a:pt x="74307" y="27020"/>
                  </a:cubicBezTo>
                  <a:cubicBezTo>
                    <a:pt x="99076" y="15762"/>
                    <a:pt x="148614" y="0"/>
                    <a:pt x="148614" y="0"/>
                  </a:cubicBezTo>
                </a:path>
              </a:pathLst>
            </a:custGeom>
            <a:ln>
              <a:solidFill>
                <a:srgbClr val="FF0000"/>
              </a:solidFill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black"/>
                </a:solidFill>
                <a:latin typeface="Gill Sans MT"/>
              </a:endParaRP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3300920" y="2487524"/>
            <a:ext cx="3156729" cy="40530"/>
            <a:chOff x="2877227" y="3316698"/>
            <a:chExt cx="4208972" cy="54040"/>
          </a:xfrm>
        </p:grpSpPr>
        <p:sp>
          <p:nvSpPr>
            <p:cNvPr id="102" name="Freeform 101"/>
            <p:cNvSpPr/>
            <p:nvPr/>
          </p:nvSpPr>
          <p:spPr>
            <a:xfrm>
              <a:off x="6991626" y="3316698"/>
              <a:ext cx="94573" cy="54040"/>
            </a:xfrm>
            <a:custGeom>
              <a:avLst/>
              <a:gdLst>
                <a:gd name="connsiteX0" fmla="*/ 94573 w 94573"/>
                <a:gd name="connsiteY0" fmla="*/ 54040 h 54040"/>
                <a:gd name="connsiteX1" fmla="*/ 47287 w 94573"/>
                <a:gd name="connsiteY1" fmla="*/ 27020 h 54040"/>
                <a:gd name="connsiteX2" fmla="*/ 0 w 94573"/>
                <a:gd name="connsiteY2" fmla="*/ 0 h 54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4573" h="54040">
                  <a:moveTo>
                    <a:pt x="94573" y="54040"/>
                  </a:moveTo>
                  <a:lnTo>
                    <a:pt x="47287" y="27020"/>
                  </a:lnTo>
                  <a:lnTo>
                    <a:pt x="0" y="0"/>
                  </a:lnTo>
                </a:path>
              </a:pathLst>
            </a:custGeom>
            <a:ln>
              <a:solidFill>
                <a:srgbClr val="FF00FF"/>
              </a:solidFill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3" name="Freeform 102"/>
            <p:cNvSpPr/>
            <p:nvPr/>
          </p:nvSpPr>
          <p:spPr>
            <a:xfrm>
              <a:off x="2877227" y="3316698"/>
              <a:ext cx="94573" cy="54040"/>
            </a:xfrm>
            <a:custGeom>
              <a:avLst/>
              <a:gdLst>
                <a:gd name="connsiteX0" fmla="*/ 94573 w 94573"/>
                <a:gd name="connsiteY0" fmla="*/ 54040 h 54040"/>
                <a:gd name="connsiteX1" fmla="*/ 47287 w 94573"/>
                <a:gd name="connsiteY1" fmla="*/ 27020 h 54040"/>
                <a:gd name="connsiteX2" fmla="*/ 0 w 94573"/>
                <a:gd name="connsiteY2" fmla="*/ 0 h 54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4573" h="54040">
                  <a:moveTo>
                    <a:pt x="94573" y="54040"/>
                  </a:moveTo>
                  <a:lnTo>
                    <a:pt x="47287" y="27020"/>
                  </a:lnTo>
                  <a:lnTo>
                    <a:pt x="0" y="0"/>
                  </a:lnTo>
                </a:path>
              </a:pathLst>
            </a:custGeom>
            <a:ln>
              <a:solidFill>
                <a:srgbClr val="FF00FF"/>
              </a:solidFill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black"/>
                </a:solidFill>
                <a:latin typeface="Gill Sans M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4160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900"/>
                            </p:stCondLst>
                            <p:childTnLst>
                              <p:par>
                                <p:cTn id="2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729812" y="1531620"/>
            <a:ext cx="5027348" cy="166116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2">
                  <a:lumMod val="75000"/>
                </a:schemeClr>
              </a:gs>
              <a:gs pos="100000">
                <a:schemeClr val="bg2">
                  <a:lumMod val="90000"/>
                </a:schemeClr>
              </a:gs>
            </a:gsLst>
          </a:gra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6" name="Group 5"/>
          <p:cNvGrpSpPr/>
          <p:nvPr/>
        </p:nvGrpSpPr>
        <p:grpSpPr>
          <a:xfrm>
            <a:off x="4640580" y="152400"/>
            <a:ext cx="1188720" cy="1188721"/>
            <a:chOff x="3820160" y="467359"/>
            <a:chExt cx="1584960" cy="1584961"/>
          </a:xfrm>
        </p:grpSpPr>
        <p:sp>
          <p:nvSpPr>
            <p:cNvPr id="4" name="Block Arc 3"/>
            <p:cNvSpPr/>
            <p:nvPr/>
          </p:nvSpPr>
          <p:spPr>
            <a:xfrm>
              <a:off x="3820160" y="467359"/>
              <a:ext cx="1584960" cy="1584960"/>
            </a:xfrm>
            <a:prstGeom prst="blockArc">
              <a:avLst>
                <a:gd name="adj1" fmla="val 10800000"/>
                <a:gd name="adj2" fmla="val 0"/>
                <a:gd name="adj3" fmla="val 3139"/>
              </a:avLst>
            </a:prstGeom>
            <a:solidFill>
              <a:srgbClr val="0432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16" name="Block Arc 15"/>
            <p:cNvSpPr/>
            <p:nvPr/>
          </p:nvSpPr>
          <p:spPr>
            <a:xfrm rot="10800000">
              <a:off x="3820160" y="467360"/>
              <a:ext cx="1584960" cy="1584960"/>
            </a:xfrm>
            <a:prstGeom prst="blockArc">
              <a:avLst>
                <a:gd name="adj1" fmla="val 10800000"/>
                <a:gd name="adj2" fmla="val 0"/>
                <a:gd name="adj3" fmla="val 3139"/>
              </a:avLst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773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11111E-6 L 0.0033 0.30231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1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729812" y="1531620"/>
            <a:ext cx="5027348" cy="1661160"/>
            <a:chOff x="2115750" y="2042160"/>
            <a:chExt cx="6703130" cy="2214880"/>
          </a:xfrm>
        </p:grpSpPr>
        <p:sp>
          <p:nvSpPr>
            <p:cNvPr id="7" name="Rounded Rectangle 6"/>
            <p:cNvSpPr/>
            <p:nvPr/>
          </p:nvSpPr>
          <p:spPr>
            <a:xfrm>
              <a:off x="2115750" y="2042160"/>
              <a:ext cx="6703130" cy="221488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2">
                    <a:lumMod val="75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4674835" y="2357119"/>
              <a:ext cx="1584960" cy="1584961"/>
              <a:chOff x="3820160" y="467359"/>
              <a:chExt cx="1584960" cy="1584961"/>
            </a:xfrm>
          </p:grpSpPr>
          <p:sp>
            <p:nvSpPr>
              <p:cNvPr id="4" name="Block Arc 3"/>
              <p:cNvSpPr/>
              <p:nvPr/>
            </p:nvSpPr>
            <p:spPr>
              <a:xfrm>
                <a:off x="3820160" y="467359"/>
                <a:ext cx="1584960" cy="1584960"/>
              </a:xfrm>
              <a:prstGeom prst="blockArc">
                <a:avLst>
                  <a:gd name="adj1" fmla="val 10800000"/>
                  <a:gd name="adj2" fmla="val 0"/>
                  <a:gd name="adj3" fmla="val 3139"/>
                </a:avLst>
              </a:prstGeom>
              <a:solidFill>
                <a:srgbClr val="0432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Block Arc 15"/>
              <p:cNvSpPr/>
              <p:nvPr/>
            </p:nvSpPr>
            <p:spPr>
              <a:xfrm rot="10800000">
                <a:off x="3820160" y="467360"/>
                <a:ext cx="1584960" cy="1584960"/>
              </a:xfrm>
              <a:prstGeom prst="blockArc">
                <a:avLst>
                  <a:gd name="adj1" fmla="val 10800000"/>
                  <a:gd name="adj2" fmla="val 0"/>
                  <a:gd name="adj3" fmla="val 3139"/>
                </a:avLst>
              </a:prstGeom>
              <a:solidFill>
                <a:srgbClr val="008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8" name="TextBox 7"/>
          <p:cNvSpPr txBox="1"/>
          <p:nvPr/>
        </p:nvSpPr>
        <p:spPr>
          <a:xfrm>
            <a:off x="4824949" y="3913437"/>
            <a:ext cx="84670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x millions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599736" y="777240"/>
            <a:ext cx="5027348" cy="1661160"/>
            <a:chOff x="2115750" y="2042160"/>
            <a:chExt cx="6703130" cy="2214880"/>
          </a:xfrm>
        </p:grpSpPr>
        <p:sp>
          <p:nvSpPr>
            <p:cNvPr id="10" name="Rounded Rectangle 9"/>
            <p:cNvSpPr/>
            <p:nvPr/>
          </p:nvSpPr>
          <p:spPr>
            <a:xfrm>
              <a:off x="2115750" y="2042160"/>
              <a:ext cx="6703130" cy="221488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2">
                    <a:lumMod val="75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4674835" y="2357119"/>
              <a:ext cx="1584960" cy="1584961"/>
              <a:chOff x="3820160" y="467359"/>
              <a:chExt cx="1584960" cy="1584961"/>
            </a:xfrm>
          </p:grpSpPr>
          <p:sp>
            <p:nvSpPr>
              <p:cNvPr id="12" name="Block Arc 11"/>
              <p:cNvSpPr/>
              <p:nvPr/>
            </p:nvSpPr>
            <p:spPr>
              <a:xfrm>
                <a:off x="3820160" y="467359"/>
                <a:ext cx="1584960" cy="1584960"/>
              </a:xfrm>
              <a:prstGeom prst="blockArc">
                <a:avLst>
                  <a:gd name="adj1" fmla="val 10800000"/>
                  <a:gd name="adj2" fmla="val 0"/>
                  <a:gd name="adj3" fmla="val 3139"/>
                </a:avLst>
              </a:prstGeom>
              <a:solidFill>
                <a:srgbClr val="0432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Block Arc 12"/>
              <p:cNvSpPr/>
              <p:nvPr/>
            </p:nvSpPr>
            <p:spPr>
              <a:xfrm rot="10800000">
                <a:off x="3820160" y="467360"/>
                <a:ext cx="1584960" cy="1584960"/>
              </a:xfrm>
              <a:prstGeom prst="blockArc">
                <a:avLst>
                  <a:gd name="adj1" fmla="val 10800000"/>
                  <a:gd name="adj2" fmla="val 0"/>
                  <a:gd name="adj3" fmla="val 3139"/>
                </a:avLst>
              </a:prstGeom>
              <a:solidFill>
                <a:srgbClr val="008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4" name="Group 13"/>
          <p:cNvGrpSpPr/>
          <p:nvPr/>
        </p:nvGrpSpPr>
        <p:grpSpPr>
          <a:xfrm>
            <a:off x="3118432" y="882156"/>
            <a:ext cx="5027348" cy="1661160"/>
            <a:chOff x="2115750" y="2042160"/>
            <a:chExt cx="6703130" cy="2214880"/>
          </a:xfrm>
        </p:grpSpPr>
        <p:sp>
          <p:nvSpPr>
            <p:cNvPr id="15" name="Rounded Rectangle 14"/>
            <p:cNvSpPr/>
            <p:nvPr/>
          </p:nvSpPr>
          <p:spPr>
            <a:xfrm>
              <a:off x="2115750" y="2042160"/>
              <a:ext cx="6703130" cy="221488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2">
                    <a:lumMod val="75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4674835" y="2357119"/>
              <a:ext cx="1584960" cy="1584961"/>
              <a:chOff x="3820160" y="467359"/>
              <a:chExt cx="1584960" cy="1584961"/>
            </a:xfrm>
          </p:grpSpPr>
          <p:sp>
            <p:nvSpPr>
              <p:cNvPr id="18" name="Block Arc 17"/>
              <p:cNvSpPr/>
              <p:nvPr/>
            </p:nvSpPr>
            <p:spPr>
              <a:xfrm>
                <a:off x="3820160" y="467359"/>
                <a:ext cx="1584960" cy="1584960"/>
              </a:xfrm>
              <a:prstGeom prst="blockArc">
                <a:avLst>
                  <a:gd name="adj1" fmla="val 10800000"/>
                  <a:gd name="adj2" fmla="val 0"/>
                  <a:gd name="adj3" fmla="val 3139"/>
                </a:avLst>
              </a:prstGeom>
              <a:solidFill>
                <a:srgbClr val="0432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Block Arc 18"/>
              <p:cNvSpPr/>
              <p:nvPr/>
            </p:nvSpPr>
            <p:spPr>
              <a:xfrm rot="10800000">
                <a:off x="3820160" y="467360"/>
                <a:ext cx="1584960" cy="1584960"/>
              </a:xfrm>
              <a:prstGeom prst="blockArc">
                <a:avLst>
                  <a:gd name="adj1" fmla="val 10800000"/>
                  <a:gd name="adj2" fmla="val 0"/>
                  <a:gd name="adj3" fmla="val 3139"/>
                </a:avLst>
              </a:prstGeom>
              <a:solidFill>
                <a:srgbClr val="008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3908134" y="329705"/>
            <a:ext cx="5027348" cy="1661160"/>
            <a:chOff x="2115750" y="2042160"/>
            <a:chExt cx="6703130" cy="2214880"/>
          </a:xfrm>
        </p:grpSpPr>
        <p:sp>
          <p:nvSpPr>
            <p:cNvPr id="21" name="Rounded Rectangle 20"/>
            <p:cNvSpPr/>
            <p:nvPr/>
          </p:nvSpPr>
          <p:spPr>
            <a:xfrm>
              <a:off x="2115750" y="2042160"/>
              <a:ext cx="6703130" cy="221488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2">
                    <a:lumMod val="75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4674835" y="2357119"/>
              <a:ext cx="1584960" cy="1584961"/>
              <a:chOff x="3820160" y="467359"/>
              <a:chExt cx="1584960" cy="1584961"/>
            </a:xfrm>
          </p:grpSpPr>
          <p:sp>
            <p:nvSpPr>
              <p:cNvPr id="24" name="Block Arc 23"/>
              <p:cNvSpPr/>
              <p:nvPr/>
            </p:nvSpPr>
            <p:spPr>
              <a:xfrm>
                <a:off x="3820160" y="467359"/>
                <a:ext cx="1584960" cy="1584960"/>
              </a:xfrm>
              <a:prstGeom prst="blockArc">
                <a:avLst>
                  <a:gd name="adj1" fmla="val 10800000"/>
                  <a:gd name="adj2" fmla="val 0"/>
                  <a:gd name="adj3" fmla="val 3139"/>
                </a:avLst>
              </a:prstGeom>
              <a:solidFill>
                <a:srgbClr val="0432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Block Arc 24"/>
              <p:cNvSpPr/>
              <p:nvPr/>
            </p:nvSpPr>
            <p:spPr>
              <a:xfrm rot="10800000">
                <a:off x="3820160" y="467360"/>
                <a:ext cx="1584960" cy="1584960"/>
              </a:xfrm>
              <a:prstGeom prst="blockArc">
                <a:avLst>
                  <a:gd name="adj1" fmla="val 10800000"/>
                  <a:gd name="adj2" fmla="val 0"/>
                  <a:gd name="adj3" fmla="val 3139"/>
                </a:avLst>
              </a:prstGeom>
              <a:solidFill>
                <a:srgbClr val="008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26" name="Group 25"/>
          <p:cNvGrpSpPr/>
          <p:nvPr/>
        </p:nvGrpSpPr>
        <p:grpSpPr>
          <a:xfrm>
            <a:off x="800100" y="-164171"/>
            <a:ext cx="5027348" cy="1661160"/>
            <a:chOff x="2115750" y="2042160"/>
            <a:chExt cx="6703130" cy="2214880"/>
          </a:xfrm>
        </p:grpSpPr>
        <p:sp>
          <p:nvSpPr>
            <p:cNvPr id="27" name="Rounded Rectangle 26"/>
            <p:cNvSpPr/>
            <p:nvPr/>
          </p:nvSpPr>
          <p:spPr>
            <a:xfrm>
              <a:off x="2115750" y="2042160"/>
              <a:ext cx="6703130" cy="221488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2">
                    <a:lumMod val="75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4674835" y="2357119"/>
              <a:ext cx="1584960" cy="1584961"/>
              <a:chOff x="3820160" y="467359"/>
              <a:chExt cx="1584960" cy="1584961"/>
            </a:xfrm>
          </p:grpSpPr>
          <p:sp>
            <p:nvSpPr>
              <p:cNvPr id="29" name="Block Arc 28"/>
              <p:cNvSpPr/>
              <p:nvPr/>
            </p:nvSpPr>
            <p:spPr>
              <a:xfrm>
                <a:off x="3820160" y="467359"/>
                <a:ext cx="1584960" cy="1584960"/>
              </a:xfrm>
              <a:prstGeom prst="blockArc">
                <a:avLst>
                  <a:gd name="adj1" fmla="val 10800000"/>
                  <a:gd name="adj2" fmla="val 0"/>
                  <a:gd name="adj3" fmla="val 3139"/>
                </a:avLst>
              </a:prstGeom>
              <a:solidFill>
                <a:srgbClr val="0432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Block Arc 29"/>
              <p:cNvSpPr/>
              <p:nvPr/>
            </p:nvSpPr>
            <p:spPr>
              <a:xfrm rot="10800000">
                <a:off x="3820160" y="467360"/>
                <a:ext cx="1584960" cy="1584960"/>
              </a:xfrm>
              <a:prstGeom prst="blockArc">
                <a:avLst>
                  <a:gd name="adj1" fmla="val 10800000"/>
                  <a:gd name="adj2" fmla="val 0"/>
                  <a:gd name="adj3" fmla="val 3139"/>
                </a:avLst>
              </a:prstGeom>
              <a:solidFill>
                <a:srgbClr val="008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4341547" y="1665253"/>
            <a:ext cx="5027348" cy="1661160"/>
            <a:chOff x="2115750" y="2042160"/>
            <a:chExt cx="6703130" cy="2214880"/>
          </a:xfrm>
        </p:grpSpPr>
        <p:sp>
          <p:nvSpPr>
            <p:cNvPr id="32" name="Rounded Rectangle 31"/>
            <p:cNvSpPr/>
            <p:nvPr/>
          </p:nvSpPr>
          <p:spPr>
            <a:xfrm>
              <a:off x="2115750" y="2042160"/>
              <a:ext cx="6703130" cy="221488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2">
                    <a:lumMod val="75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4674835" y="2357119"/>
              <a:ext cx="1584960" cy="1584961"/>
              <a:chOff x="3820160" y="467359"/>
              <a:chExt cx="1584960" cy="1584961"/>
            </a:xfrm>
          </p:grpSpPr>
          <p:sp>
            <p:nvSpPr>
              <p:cNvPr id="34" name="Block Arc 33"/>
              <p:cNvSpPr/>
              <p:nvPr/>
            </p:nvSpPr>
            <p:spPr>
              <a:xfrm>
                <a:off x="3820160" y="467359"/>
                <a:ext cx="1584960" cy="1584960"/>
              </a:xfrm>
              <a:prstGeom prst="blockArc">
                <a:avLst>
                  <a:gd name="adj1" fmla="val 10800000"/>
                  <a:gd name="adj2" fmla="val 0"/>
                  <a:gd name="adj3" fmla="val 3139"/>
                </a:avLst>
              </a:prstGeom>
              <a:solidFill>
                <a:srgbClr val="0432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Block Arc 34"/>
              <p:cNvSpPr/>
              <p:nvPr/>
            </p:nvSpPr>
            <p:spPr>
              <a:xfrm rot="10800000">
                <a:off x="3820160" y="467360"/>
                <a:ext cx="1584960" cy="1584960"/>
              </a:xfrm>
              <a:prstGeom prst="blockArc">
                <a:avLst>
                  <a:gd name="adj1" fmla="val 10800000"/>
                  <a:gd name="adj2" fmla="val 0"/>
                  <a:gd name="adj3" fmla="val 3139"/>
                </a:avLst>
              </a:prstGeom>
              <a:solidFill>
                <a:srgbClr val="008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6" name="Group 35"/>
          <p:cNvGrpSpPr/>
          <p:nvPr/>
        </p:nvGrpSpPr>
        <p:grpSpPr>
          <a:xfrm>
            <a:off x="3085636" y="2023394"/>
            <a:ext cx="5027348" cy="1661160"/>
            <a:chOff x="2115750" y="2042160"/>
            <a:chExt cx="6703130" cy="2214880"/>
          </a:xfrm>
        </p:grpSpPr>
        <p:sp>
          <p:nvSpPr>
            <p:cNvPr id="37" name="Rounded Rectangle 36"/>
            <p:cNvSpPr/>
            <p:nvPr/>
          </p:nvSpPr>
          <p:spPr>
            <a:xfrm>
              <a:off x="2115750" y="2042160"/>
              <a:ext cx="6703130" cy="221488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2">
                    <a:lumMod val="75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38" name="Group 37"/>
            <p:cNvGrpSpPr/>
            <p:nvPr/>
          </p:nvGrpSpPr>
          <p:grpSpPr>
            <a:xfrm>
              <a:off x="4674835" y="2357119"/>
              <a:ext cx="1584960" cy="1584961"/>
              <a:chOff x="3820160" y="467359"/>
              <a:chExt cx="1584960" cy="1584961"/>
            </a:xfrm>
          </p:grpSpPr>
          <p:sp>
            <p:nvSpPr>
              <p:cNvPr id="39" name="Block Arc 38"/>
              <p:cNvSpPr/>
              <p:nvPr/>
            </p:nvSpPr>
            <p:spPr>
              <a:xfrm>
                <a:off x="3820160" y="467359"/>
                <a:ext cx="1584960" cy="1584960"/>
              </a:xfrm>
              <a:prstGeom prst="blockArc">
                <a:avLst>
                  <a:gd name="adj1" fmla="val 10800000"/>
                  <a:gd name="adj2" fmla="val 0"/>
                  <a:gd name="adj3" fmla="val 3139"/>
                </a:avLst>
              </a:prstGeom>
              <a:solidFill>
                <a:srgbClr val="0432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Block Arc 39"/>
              <p:cNvSpPr/>
              <p:nvPr/>
            </p:nvSpPr>
            <p:spPr>
              <a:xfrm rot="10800000">
                <a:off x="3820160" y="467360"/>
                <a:ext cx="1584960" cy="1584960"/>
              </a:xfrm>
              <a:prstGeom prst="blockArc">
                <a:avLst>
                  <a:gd name="adj1" fmla="val 10800000"/>
                  <a:gd name="adj2" fmla="val 0"/>
                  <a:gd name="adj3" fmla="val 3139"/>
                </a:avLst>
              </a:prstGeom>
              <a:solidFill>
                <a:srgbClr val="008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22255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729812" y="1531620"/>
            <a:ext cx="5027348" cy="166116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2">
                  <a:lumMod val="75000"/>
                </a:schemeClr>
              </a:gs>
              <a:gs pos="100000">
                <a:schemeClr val="bg2">
                  <a:lumMod val="90000"/>
                </a:schemeClr>
              </a:gs>
            </a:gsLst>
          </a:gra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6" name="Group 5"/>
          <p:cNvGrpSpPr/>
          <p:nvPr/>
        </p:nvGrpSpPr>
        <p:grpSpPr>
          <a:xfrm>
            <a:off x="4649126" y="1767840"/>
            <a:ext cx="1188720" cy="1188721"/>
            <a:chOff x="3820160" y="467359"/>
            <a:chExt cx="1584960" cy="1584961"/>
          </a:xfrm>
        </p:grpSpPr>
        <p:sp>
          <p:nvSpPr>
            <p:cNvPr id="4" name="Block Arc 3"/>
            <p:cNvSpPr/>
            <p:nvPr/>
          </p:nvSpPr>
          <p:spPr>
            <a:xfrm>
              <a:off x="3820160" y="467359"/>
              <a:ext cx="1584960" cy="1584960"/>
            </a:xfrm>
            <a:prstGeom prst="blockArc">
              <a:avLst>
                <a:gd name="adj1" fmla="val 10800000"/>
                <a:gd name="adj2" fmla="val 0"/>
                <a:gd name="adj3" fmla="val 3139"/>
              </a:avLst>
            </a:prstGeom>
            <a:solidFill>
              <a:srgbClr val="0432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16" name="Block Arc 15"/>
            <p:cNvSpPr/>
            <p:nvPr/>
          </p:nvSpPr>
          <p:spPr>
            <a:xfrm rot="10800000">
              <a:off x="3820160" y="467360"/>
              <a:ext cx="1584960" cy="1584960"/>
            </a:xfrm>
            <a:prstGeom prst="blockArc">
              <a:avLst>
                <a:gd name="adj1" fmla="val 10800000"/>
                <a:gd name="adj2" fmla="val 0"/>
                <a:gd name="adj3" fmla="val 3139"/>
              </a:avLst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1599736" y="777240"/>
            <a:ext cx="5027348" cy="166116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2">
                  <a:lumMod val="75000"/>
                </a:schemeClr>
              </a:gs>
              <a:gs pos="100000">
                <a:schemeClr val="bg2">
                  <a:lumMod val="90000"/>
                </a:schemeClr>
              </a:gs>
            </a:gsLst>
          </a:gra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1" name="Group 10"/>
          <p:cNvGrpSpPr/>
          <p:nvPr/>
        </p:nvGrpSpPr>
        <p:grpSpPr>
          <a:xfrm>
            <a:off x="3519050" y="1013460"/>
            <a:ext cx="1188720" cy="1188721"/>
            <a:chOff x="3820160" y="467359"/>
            <a:chExt cx="1584960" cy="1584961"/>
          </a:xfrm>
        </p:grpSpPr>
        <p:sp>
          <p:nvSpPr>
            <p:cNvPr id="12" name="Block Arc 11"/>
            <p:cNvSpPr/>
            <p:nvPr/>
          </p:nvSpPr>
          <p:spPr>
            <a:xfrm>
              <a:off x="3820160" y="467359"/>
              <a:ext cx="1584960" cy="1584960"/>
            </a:xfrm>
            <a:prstGeom prst="blockArc">
              <a:avLst>
                <a:gd name="adj1" fmla="val 10800000"/>
                <a:gd name="adj2" fmla="val 0"/>
                <a:gd name="adj3" fmla="val 3139"/>
              </a:avLst>
            </a:prstGeom>
            <a:solidFill>
              <a:srgbClr val="0432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13" name="Block Arc 12"/>
            <p:cNvSpPr/>
            <p:nvPr/>
          </p:nvSpPr>
          <p:spPr>
            <a:xfrm rot="10800000">
              <a:off x="3820160" y="467360"/>
              <a:ext cx="1584960" cy="1584960"/>
            </a:xfrm>
            <a:prstGeom prst="blockArc">
              <a:avLst>
                <a:gd name="adj1" fmla="val 10800000"/>
                <a:gd name="adj2" fmla="val 0"/>
                <a:gd name="adj3" fmla="val 3139"/>
              </a:avLst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3118432" y="882156"/>
            <a:ext cx="5027348" cy="166116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2">
                  <a:lumMod val="75000"/>
                </a:schemeClr>
              </a:gs>
              <a:gs pos="100000">
                <a:schemeClr val="bg2">
                  <a:lumMod val="90000"/>
                </a:schemeClr>
              </a:gs>
            </a:gsLst>
          </a:gra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7" name="Group 16"/>
          <p:cNvGrpSpPr/>
          <p:nvPr/>
        </p:nvGrpSpPr>
        <p:grpSpPr>
          <a:xfrm>
            <a:off x="5037746" y="1118376"/>
            <a:ext cx="1188720" cy="1188721"/>
            <a:chOff x="3820160" y="467359"/>
            <a:chExt cx="1584960" cy="1584961"/>
          </a:xfrm>
        </p:grpSpPr>
        <p:sp>
          <p:nvSpPr>
            <p:cNvPr id="18" name="Block Arc 17"/>
            <p:cNvSpPr/>
            <p:nvPr/>
          </p:nvSpPr>
          <p:spPr>
            <a:xfrm>
              <a:off x="3820160" y="467359"/>
              <a:ext cx="1584960" cy="1584960"/>
            </a:xfrm>
            <a:prstGeom prst="blockArc">
              <a:avLst>
                <a:gd name="adj1" fmla="val 10800000"/>
                <a:gd name="adj2" fmla="val 0"/>
                <a:gd name="adj3" fmla="val 3139"/>
              </a:avLst>
            </a:prstGeom>
            <a:solidFill>
              <a:srgbClr val="0432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19" name="Block Arc 18"/>
            <p:cNvSpPr/>
            <p:nvPr/>
          </p:nvSpPr>
          <p:spPr>
            <a:xfrm rot="10800000">
              <a:off x="3820160" y="467360"/>
              <a:ext cx="1584960" cy="1584960"/>
            </a:xfrm>
            <a:prstGeom prst="blockArc">
              <a:avLst>
                <a:gd name="adj1" fmla="val 10800000"/>
                <a:gd name="adj2" fmla="val 0"/>
                <a:gd name="adj3" fmla="val 3139"/>
              </a:avLst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21" name="Rounded Rectangle 20"/>
          <p:cNvSpPr/>
          <p:nvPr/>
        </p:nvSpPr>
        <p:spPr>
          <a:xfrm>
            <a:off x="3908134" y="329705"/>
            <a:ext cx="5027348" cy="166116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2">
                  <a:lumMod val="75000"/>
                </a:schemeClr>
              </a:gs>
              <a:gs pos="100000">
                <a:schemeClr val="bg2">
                  <a:lumMod val="90000"/>
                </a:schemeClr>
              </a:gs>
            </a:gsLst>
          </a:gra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23" name="Group 22"/>
          <p:cNvGrpSpPr/>
          <p:nvPr/>
        </p:nvGrpSpPr>
        <p:grpSpPr>
          <a:xfrm>
            <a:off x="5827448" y="565924"/>
            <a:ext cx="1188720" cy="1188721"/>
            <a:chOff x="3820160" y="467359"/>
            <a:chExt cx="1584960" cy="1584961"/>
          </a:xfrm>
        </p:grpSpPr>
        <p:sp>
          <p:nvSpPr>
            <p:cNvPr id="24" name="Block Arc 23"/>
            <p:cNvSpPr/>
            <p:nvPr/>
          </p:nvSpPr>
          <p:spPr>
            <a:xfrm>
              <a:off x="3820160" y="467359"/>
              <a:ext cx="1584960" cy="1584960"/>
            </a:xfrm>
            <a:prstGeom prst="blockArc">
              <a:avLst>
                <a:gd name="adj1" fmla="val 10800000"/>
                <a:gd name="adj2" fmla="val 0"/>
                <a:gd name="adj3" fmla="val 3139"/>
              </a:avLst>
            </a:prstGeom>
            <a:solidFill>
              <a:srgbClr val="0432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25" name="Block Arc 24"/>
            <p:cNvSpPr/>
            <p:nvPr/>
          </p:nvSpPr>
          <p:spPr>
            <a:xfrm rot="10800000">
              <a:off x="3820160" y="467360"/>
              <a:ext cx="1584960" cy="1584960"/>
            </a:xfrm>
            <a:prstGeom prst="blockArc">
              <a:avLst>
                <a:gd name="adj1" fmla="val 10800000"/>
                <a:gd name="adj2" fmla="val 0"/>
                <a:gd name="adj3" fmla="val 3139"/>
              </a:avLst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27" name="Rounded Rectangle 26"/>
          <p:cNvSpPr/>
          <p:nvPr/>
        </p:nvSpPr>
        <p:spPr>
          <a:xfrm>
            <a:off x="800100" y="-164171"/>
            <a:ext cx="5027348" cy="166116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2">
                  <a:lumMod val="75000"/>
                </a:schemeClr>
              </a:gs>
              <a:gs pos="100000">
                <a:schemeClr val="bg2">
                  <a:lumMod val="90000"/>
                </a:schemeClr>
              </a:gs>
            </a:gsLst>
          </a:gra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28" name="Group 27"/>
          <p:cNvGrpSpPr/>
          <p:nvPr/>
        </p:nvGrpSpPr>
        <p:grpSpPr>
          <a:xfrm>
            <a:off x="2719414" y="72049"/>
            <a:ext cx="1188720" cy="1188721"/>
            <a:chOff x="3820160" y="467359"/>
            <a:chExt cx="1584960" cy="1584961"/>
          </a:xfrm>
        </p:grpSpPr>
        <p:sp>
          <p:nvSpPr>
            <p:cNvPr id="29" name="Block Arc 28"/>
            <p:cNvSpPr/>
            <p:nvPr/>
          </p:nvSpPr>
          <p:spPr>
            <a:xfrm>
              <a:off x="3820160" y="467359"/>
              <a:ext cx="1584960" cy="1584960"/>
            </a:xfrm>
            <a:prstGeom prst="blockArc">
              <a:avLst>
                <a:gd name="adj1" fmla="val 10800000"/>
                <a:gd name="adj2" fmla="val 0"/>
                <a:gd name="adj3" fmla="val 3139"/>
              </a:avLst>
            </a:prstGeom>
            <a:solidFill>
              <a:srgbClr val="0432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30" name="Block Arc 29"/>
            <p:cNvSpPr/>
            <p:nvPr/>
          </p:nvSpPr>
          <p:spPr>
            <a:xfrm rot="10800000">
              <a:off x="3820160" y="467360"/>
              <a:ext cx="1584960" cy="1584960"/>
            </a:xfrm>
            <a:prstGeom prst="blockArc">
              <a:avLst>
                <a:gd name="adj1" fmla="val 10800000"/>
                <a:gd name="adj2" fmla="val 0"/>
                <a:gd name="adj3" fmla="val 3139"/>
              </a:avLst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32" name="Rounded Rectangle 31"/>
          <p:cNvSpPr/>
          <p:nvPr/>
        </p:nvSpPr>
        <p:spPr>
          <a:xfrm>
            <a:off x="4341547" y="1665253"/>
            <a:ext cx="5027348" cy="166116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2">
                  <a:lumMod val="75000"/>
                </a:schemeClr>
              </a:gs>
              <a:gs pos="100000">
                <a:schemeClr val="bg2">
                  <a:lumMod val="90000"/>
                </a:schemeClr>
              </a:gs>
            </a:gsLst>
          </a:gra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33" name="Group 32"/>
          <p:cNvGrpSpPr/>
          <p:nvPr/>
        </p:nvGrpSpPr>
        <p:grpSpPr>
          <a:xfrm>
            <a:off x="6260861" y="1901472"/>
            <a:ext cx="1188720" cy="1188721"/>
            <a:chOff x="3820160" y="467359"/>
            <a:chExt cx="1584960" cy="1584961"/>
          </a:xfrm>
        </p:grpSpPr>
        <p:sp>
          <p:nvSpPr>
            <p:cNvPr id="34" name="Block Arc 33"/>
            <p:cNvSpPr/>
            <p:nvPr/>
          </p:nvSpPr>
          <p:spPr>
            <a:xfrm>
              <a:off x="3820160" y="467359"/>
              <a:ext cx="1584960" cy="1584960"/>
            </a:xfrm>
            <a:prstGeom prst="blockArc">
              <a:avLst>
                <a:gd name="adj1" fmla="val 10800000"/>
                <a:gd name="adj2" fmla="val 0"/>
                <a:gd name="adj3" fmla="val 3139"/>
              </a:avLst>
            </a:prstGeom>
            <a:solidFill>
              <a:srgbClr val="0432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35" name="Block Arc 34"/>
            <p:cNvSpPr/>
            <p:nvPr/>
          </p:nvSpPr>
          <p:spPr>
            <a:xfrm rot="10800000">
              <a:off x="3820160" y="467360"/>
              <a:ext cx="1584960" cy="1584960"/>
            </a:xfrm>
            <a:prstGeom prst="blockArc">
              <a:avLst>
                <a:gd name="adj1" fmla="val 10800000"/>
                <a:gd name="adj2" fmla="val 0"/>
                <a:gd name="adj3" fmla="val 3139"/>
              </a:avLst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37" name="Rounded Rectangle 36"/>
          <p:cNvSpPr/>
          <p:nvPr/>
        </p:nvSpPr>
        <p:spPr>
          <a:xfrm>
            <a:off x="3085636" y="2023394"/>
            <a:ext cx="5027348" cy="166116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2">
                  <a:lumMod val="75000"/>
                </a:schemeClr>
              </a:gs>
              <a:gs pos="100000">
                <a:schemeClr val="bg2">
                  <a:lumMod val="90000"/>
                </a:schemeClr>
              </a:gs>
            </a:gsLst>
          </a:gra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38" name="Group 37"/>
          <p:cNvGrpSpPr/>
          <p:nvPr/>
        </p:nvGrpSpPr>
        <p:grpSpPr>
          <a:xfrm>
            <a:off x="5004950" y="2259614"/>
            <a:ext cx="1188720" cy="1188721"/>
            <a:chOff x="3820160" y="467359"/>
            <a:chExt cx="1584960" cy="1584961"/>
          </a:xfrm>
        </p:grpSpPr>
        <p:sp>
          <p:nvSpPr>
            <p:cNvPr id="39" name="Block Arc 38"/>
            <p:cNvSpPr/>
            <p:nvPr/>
          </p:nvSpPr>
          <p:spPr>
            <a:xfrm>
              <a:off x="3820160" y="467359"/>
              <a:ext cx="1584960" cy="1584960"/>
            </a:xfrm>
            <a:prstGeom prst="blockArc">
              <a:avLst>
                <a:gd name="adj1" fmla="val 10800000"/>
                <a:gd name="adj2" fmla="val 0"/>
                <a:gd name="adj3" fmla="val 3139"/>
              </a:avLst>
            </a:prstGeom>
            <a:solidFill>
              <a:srgbClr val="0432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40" name="Block Arc 39"/>
            <p:cNvSpPr/>
            <p:nvPr/>
          </p:nvSpPr>
          <p:spPr>
            <a:xfrm rot="10800000">
              <a:off x="3820160" y="467360"/>
              <a:ext cx="1584960" cy="1584960"/>
            </a:xfrm>
            <a:prstGeom prst="blockArc">
              <a:avLst>
                <a:gd name="adj1" fmla="val 10800000"/>
                <a:gd name="adj2" fmla="val 0"/>
                <a:gd name="adj3" fmla="val 3139"/>
              </a:avLst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4824949" y="3913437"/>
            <a:ext cx="84670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x millions</a:t>
            </a:r>
          </a:p>
        </p:txBody>
      </p:sp>
    </p:spTree>
    <p:extLst>
      <p:ext uri="{BB962C8B-B14F-4D97-AF65-F5344CB8AC3E}">
        <p14:creationId xmlns:p14="http://schemas.microsoft.com/office/powerpoint/2010/main" val="1838843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5" grpId="0" animBg="1"/>
      <p:bldP spid="21" grpId="0" animBg="1"/>
      <p:bldP spid="27" grpId="0" animBg="1"/>
      <p:bldP spid="32" grpId="0" animBg="1"/>
      <p:bldP spid="3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70936" y="851643"/>
            <a:ext cx="60757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I always forget to say…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70935" y="1313308"/>
            <a:ext cx="63752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dirty="0">
                <a:solidFill>
                  <a:prstClr val="black"/>
                </a:solidFill>
                <a:latin typeface="Century Gothic"/>
                <a:cs typeface="Century Gothic"/>
              </a:rPr>
              <a:t>“This will not be on the test”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dirty="0">
                <a:solidFill>
                  <a:prstClr val="black"/>
                </a:solidFill>
                <a:latin typeface="Century Gothic"/>
                <a:cs typeface="Century Gothic"/>
              </a:rPr>
              <a:t>Please interrupt with questions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dirty="0">
                <a:solidFill>
                  <a:prstClr val="black"/>
                </a:solidFill>
                <a:latin typeface="Century Gothic"/>
                <a:cs typeface="Century Gothic"/>
              </a:rPr>
              <a:t>These slides will be posted, and you can steal them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endParaRPr lang="en-US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9179262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3580" y="269923"/>
            <a:ext cx="5554980" cy="587327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Sanger Sequencing Reactions</a:t>
            </a:r>
          </a:p>
        </p:txBody>
      </p:sp>
      <p:grpSp>
        <p:nvGrpSpPr>
          <p:cNvPr id="3" name="Group 89"/>
          <p:cNvGrpSpPr/>
          <p:nvPr/>
        </p:nvGrpSpPr>
        <p:grpSpPr>
          <a:xfrm>
            <a:off x="2831013" y="2784800"/>
            <a:ext cx="1988820" cy="1792680"/>
            <a:chOff x="1371600" y="4248329"/>
            <a:chExt cx="2651760" cy="2390240"/>
          </a:xfrm>
        </p:grpSpPr>
        <p:grpSp>
          <p:nvGrpSpPr>
            <p:cNvPr id="4" name="Group 52"/>
            <p:cNvGrpSpPr/>
            <p:nvPr/>
          </p:nvGrpSpPr>
          <p:grpSpPr>
            <a:xfrm>
              <a:off x="1371600" y="4617661"/>
              <a:ext cx="2438400" cy="2020908"/>
              <a:chOff x="1066800" y="4094202"/>
              <a:chExt cx="2438400" cy="2020908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1676400" y="4191001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A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2133600" y="5594866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A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2590800" y="4375666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A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2133600" y="4648201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A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1219200" y="4832866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A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438400" y="4953001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A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524000" y="5290066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A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2590800" y="5105401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G</a:t>
                </a: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2895600" y="5410201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A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1524000" y="4953001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T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2438400" y="5386865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C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1737360" y="5202198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C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1524000" y="5715001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C</a:t>
                </a: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981200" y="4375666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C</a:t>
                </a: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2133600" y="5345669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C</a:t>
                </a: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1127760" y="5137666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C</a:t>
                </a: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1066800" y="4463534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C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2438400" y="4648201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T</a:t>
                </a: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1371600" y="4375666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T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2133600" y="4094202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T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1676400" y="5530334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T</a:t>
                </a: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1981200" y="5017533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T</a:t>
                </a: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1676400" y="4768334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G</a:t>
                </a: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2286000" y="5659398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G</a:t>
                </a: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2286000" y="4278869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G</a:t>
                </a: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2667000" y="4832866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G</a:t>
                </a: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1219200" y="4094202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G</a:t>
                </a: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1371600" y="4648201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G</a:t>
                </a:r>
              </a:p>
            </p:txBody>
          </p:sp>
        </p:grpSp>
        <p:sp>
          <p:nvSpPr>
            <p:cNvPr id="54" name="TextBox 53"/>
            <p:cNvSpPr txBox="1"/>
            <p:nvPr/>
          </p:nvSpPr>
          <p:spPr>
            <a:xfrm>
              <a:off x="1432560" y="4248329"/>
              <a:ext cx="25908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u="sng" dirty="0">
                  <a:solidFill>
                    <a:prstClr val="black"/>
                  </a:solidFill>
                  <a:latin typeface="Gill Sans MT"/>
                </a:rPr>
                <a:t>Regular Nucleotides</a:t>
              </a:r>
            </a:p>
          </p:txBody>
        </p:sp>
      </p:grpSp>
      <p:grpSp>
        <p:nvGrpSpPr>
          <p:cNvPr id="5" name="Group 90"/>
          <p:cNvGrpSpPr/>
          <p:nvPr/>
        </p:nvGrpSpPr>
        <p:grpSpPr>
          <a:xfrm>
            <a:off x="5802813" y="2346398"/>
            <a:ext cx="1943100" cy="1299182"/>
            <a:chOff x="5334000" y="3663791"/>
            <a:chExt cx="2590800" cy="1732241"/>
          </a:xfrm>
        </p:grpSpPr>
        <p:sp>
          <p:nvSpPr>
            <p:cNvPr id="55" name="TextBox 54"/>
            <p:cNvSpPr txBox="1"/>
            <p:nvPr/>
          </p:nvSpPr>
          <p:spPr>
            <a:xfrm>
              <a:off x="5334000" y="3663791"/>
              <a:ext cx="25908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u="sng" dirty="0" err="1">
                  <a:solidFill>
                    <a:prstClr val="black"/>
                  </a:solidFill>
                  <a:latin typeface="Gill Sans MT"/>
                </a:rPr>
                <a:t>Dideoxy</a:t>
              </a:r>
              <a:r>
                <a:rPr lang="en-US" sz="1350" u="sng" dirty="0">
                  <a:solidFill>
                    <a:prstClr val="black"/>
                  </a:solidFill>
                  <a:latin typeface="Gill Sans MT"/>
                </a:rPr>
                <a:t> Nucleotides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943600" y="4169391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00FF00"/>
                  </a:solidFill>
                  <a:latin typeface="Gill Sans MT"/>
                </a:rPr>
                <a:t>A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858000" y="4354057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00FF00"/>
                  </a:solidFill>
                  <a:latin typeface="Gill Sans MT"/>
                </a:rPr>
                <a:t>A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400800" y="4626591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00FF00"/>
                  </a:solidFill>
                  <a:latin typeface="Gill Sans MT"/>
                </a:rPr>
                <a:t>A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5486400" y="4811257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00FF00"/>
                  </a:solidFill>
                  <a:latin typeface="Gill Sans MT"/>
                </a:rPr>
                <a:t>A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705600" y="4931390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00FF00"/>
                  </a:solidFill>
                  <a:latin typeface="Gill Sans MT"/>
                </a:rPr>
                <a:t>A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5791200" y="4931391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FF0000"/>
                  </a:solidFill>
                  <a:latin typeface="Gill Sans MT"/>
                </a:rPr>
                <a:t>T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6248400" y="4354057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0000FF"/>
                  </a:solidFill>
                  <a:latin typeface="Gill Sans MT"/>
                </a:rPr>
                <a:t>C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7162800" y="4169390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0000FF"/>
                  </a:solidFill>
                  <a:latin typeface="Gill Sans MT"/>
                </a:rPr>
                <a:t>C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334000" y="4441925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0000FF"/>
                  </a:solidFill>
                  <a:latin typeface="Gill Sans MT"/>
                </a:rPr>
                <a:t>C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6705600" y="4626591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FF0000"/>
                  </a:solidFill>
                  <a:latin typeface="Gill Sans MT"/>
                </a:rPr>
                <a:t>T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5638800" y="4354057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FF0000"/>
                  </a:solidFill>
                  <a:latin typeface="Gill Sans MT"/>
                </a:rPr>
                <a:t>T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400800" y="4072593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FF0000"/>
                  </a:solidFill>
                  <a:latin typeface="Gill Sans MT"/>
                </a:rPr>
                <a:t>T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248400" y="4995923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FF0000"/>
                  </a:solidFill>
                  <a:latin typeface="Gill Sans MT"/>
                </a:rPr>
                <a:t>T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943600" y="4746725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E5E500"/>
                  </a:solidFill>
                  <a:latin typeface="Gill Sans MT"/>
                </a:rPr>
                <a:t>G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6553200" y="4257258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E5E500"/>
                  </a:solidFill>
                  <a:latin typeface="Gill Sans MT"/>
                </a:rPr>
                <a:t>G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7162800" y="4723389"/>
              <a:ext cx="3810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E5E500"/>
                  </a:solidFill>
                  <a:latin typeface="Gill Sans MT"/>
                </a:rPr>
                <a:t>G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486400" y="4072593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E5E500"/>
                  </a:solidFill>
                  <a:latin typeface="Gill Sans MT"/>
                </a:rPr>
                <a:t>G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638800" y="4626591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E5E500"/>
                  </a:solidFill>
                  <a:latin typeface="Gill Sans MT"/>
                </a:rPr>
                <a:t>G</a:t>
              </a:r>
            </a:p>
          </p:txBody>
        </p:sp>
      </p:grpSp>
      <p:sp>
        <p:nvSpPr>
          <p:cNvPr id="89" name="TextBox 88"/>
          <p:cNvSpPr txBox="1"/>
          <p:nvPr/>
        </p:nvSpPr>
        <p:spPr>
          <a:xfrm>
            <a:off x="5745663" y="3681699"/>
            <a:ext cx="19431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Tx/>
              <a:buAutoNum type="arabicPeriod"/>
            </a:pPr>
            <a:r>
              <a:rPr lang="en-US" sz="1350" dirty="0">
                <a:solidFill>
                  <a:prstClr val="black"/>
                </a:solidFill>
                <a:latin typeface="Gill Sans MT"/>
              </a:rPr>
              <a:t>Labeled</a:t>
            </a:r>
          </a:p>
          <a:p>
            <a:pPr marL="257175" indent="-257175">
              <a:buFontTx/>
              <a:buAutoNum type="arabicPeriod"/>
            </a:pPr>
            <a:r>
              <a:rPr lang="en-US" sz="1350" dirty="0">
                <a:solidFill>
                  <a:prstClr val="black"/>
                </a:solidFill>
                <a:latin typeface="Gill Sans MT"/>
              </a:rPr>
              <a:t>Terminators</a:t>
            </a:r>
          </a:p>
        </p:txBody>
      </p:sp>
      <p:pic>
        <p:nvPicPr>
          <p:cNvPr id="56" name="Picture 55" descr="microcentrifuge-tube-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13" y="975111"/>
            <a:ext cx="1198676" cy="1036319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2396673" y="1108400"/>
            <a:ext cx="19431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u="sng" dirty="0">
                <a:solidFill>
                  <a:prstClr val="black"/>
                </a:solidFill>
                <a:latin typeface="Gill Sans MT"/>
              </a:rPr>
              <a:t>Template DNA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818053" y="1222700"/>
            <a:ext cx="19431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u="sng" dirty="0">
                <a:solidFill>
                  <a:prstClr val="black"/>
                </a:solidFill>
                <a:latin typeface="Gill Sans MT"/>
              </a:rPr>
              <a:t>Known Primer (~20bp)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2442393" y="1665999"/>
            <a:ext cx="19431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u="sng" dirty="0">
                <a:solidFill>
                  <a:prstClr val="black"/>
                </a:solidFill>
                <a:latin typeface="Gill Sans MT"/>
              </a:rPr>
              <a:t>DNA Polymerase</a:t>
            </a:r>
          </a:p>
        </p:txBody>
      </p:sp>
    </p:spTree>
    <p:extLst>
      <p:ext uri="{BB962C8B-B14F-4D97-AF65-F5344CB8AC3E}">
        <p14:creationId xmlns:p14="http://schemas.microsoft.com/office/powerpoint/2010/main" val="185245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build="p"/>
      <p:bldP spid="63" grpId="0"/>
      <p:bldP spid="6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/>
              <a:t>Sanger Sequencing</a:t>
            </a:r>
          </a:p>
        </p:txBody>
      </p:sp>
      <p:grpSp>
        <p:nvGrpSpPr>
          <p:cNvPr id="4" name="Group 105"/>
          <p:cNvGrpSpPr/>
          <p:nvPr/>
        </p:nvGrpSpPr>
        <p:grpSpPr>
          <a:xfrm>
            <a:off x="2197163" y="1098201"/>
            <a:ext cx="4231730" cy="497482"/>
            <a:chOff x="1432560" y="2030187"/>
            <a:chExt cx="5642307" cy="663309"/>
          </a:xfrm>
        </p:grpSpPr>
        <p:sp>
          <p:nvSpPr>
            <p:cNvPr id="19" name="TextBox 18"/>
            <p:cNvSpPr txBox="1"/>
            <p:nvPr/>
          </p:nvSpPr>
          <p:spPr>
            <a:xfrm>
              <a:off x="1432560" y="2184076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5" name="Group 104"/>
            <p:cNvGrpSpPr/>
            <p:nvPr/>
          </p:nvGrpSpPr>
          <p:grpSpPr>
            <a:xfrm>
              <a:off x="1666499" y="2030187"/>
              <a:ext cx="5408368" cy="663309"/>
              <a:chOff x="1666499" y="2030187"/>
              <a:chExt cx="5408368" cy="663309"/>
            </a:xfrm>
          </p:grpSpPr>
          <p:grpSp>
            <p:nvGrpSpPr>
              <p:cNvPr id="6" name="Group 96"/>
              <p:cNvGrpSpPr/>
              <p:nvPr/>
            </p:nvGrpSpPr>
            <p:grpSpPr>
              <a:xfrm>
                <a:off x="1666499" y="2322576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23" name="Straight Connector 22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TextBox 23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sp>
            <p:nvSpPr>
              <p:cNvPr id="22" name="TextBox 21"/>
              <p:cNvSpPr txBox="1"/>
              <p:nvPr/>
            </p:nvSpPr>
            <p:spPr>
              <a:xfrm>
                <a:off x="2590799" y="2030187"/>
                <a:ext cx="77546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prstClr val="black"/>
                    </a:solidFill>
                    <a:latin typeface="Gill Sans MT"/>
                  </a:rPr>
                  <a:t>Primer</a:t>
                </a:r>
              </a:p>
            </p:txBody>
          </p:sp>
        </p:grpSp>
      </p:grpSp>
      <p:grpSp>
        <p:nvGrpSpPr>
          <p:cNvPr id="17" name="Group 84"/>
          <p:cNvGrpSpPr/>
          <p:nvPr/>
        </p:nvGrpSpPr>
        <p:grpSpPr>
          <a:xfrm>
            <a:off x="2197163" y="1486824"/>
            <a:ext cx="5273234" cy="382064"/>
            <a:chOff x="1432560" y="4267200"/>
            <a:chExt cx="7030979" cy="509418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1666499" y="4605754"/>
              <a:ext cx="64107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1666499" y="4267200"/>
              <a:ext cx="6566608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A C G C G C C G G G T ? ? ? ? ? ? ? ? ? ? ? ? ? ? ?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07720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43256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3’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050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/>
              <a:t>Sanger Sequencing</a:t>
            </a:r>
          </a:p>
        </p:txBody>
      </p:sp>
      <p:grpSp>
        <p:nvGrpSpPr>
          <p:cNvPr id="3" name="Group 84"/>
          <p:cNvGrpSpPr/>
          <p:nvPr/>
        </p:nvGrpSpPr>
        <p:grpSpPr>
          <a:xfrm>
            <a:off x="2197163" y="1486824"/>
            <a:ext cx="5273234" cy="382064"/>
            <a:chOff x="1432560" y="4267200"/>
            <a:chExt cx="7030979" cy="509418"/>
          </a:xfrm>
        </p:grpSpPr>
        <p:cxnSp>
          <p:nvCxnSpPr>
            <p:cNvPr id="67" name="Straight Connector 66"/>
            <p:cNvCxnSpPr/>
            <p:nvPr/>
          </p:nvCxnSpPr>
          <p:spPr>
            <a:xfrm>
              <a:off x="1666499" y="4605754"/>
              <a:ext cx="64107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1666499" y="4267200"/>
              <a:ext cx="6566608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A C G C G C C G G G T C A G A A C C C G A T C G C G 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807720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43256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3’</a:t>
              </a:r>
            </a:p>
          </p:txBody>
        </p:sp>
      </p:grpSp>
      <p:grpSp>
        <p:nvGrpSpPr>
          <p:cNvPr id="4" name="Group 105"/>
          <p:cNvGrpSpPr/>
          <p:nvPr/>
        </p:nvGrpSpPr>
        <p:grpSpPr>
          <a:xfrm>
            <a:off x="2197163" y="1098201"/>
            <a:ext cx="4231730" cy="497482"/>
            <a:chOff x="1432560" y="2030187"/>
            <a:chExt cx="5642307" cy="663309"/>
          </a:xfrm>
        </p:grpSpPr>
        <p:sp>
          <p:nvSpPr>
            <p:cNvPr id="19" name="TextBox 18"/>
            <p:cNvSpPr txBox="1"/>
            <p:nvPr/>
          </p:nvSpPr>
          <p:spPr>
            <a:xfrm>
              <a:off x="1432560" y="2184076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5" name="Group 104"/>
            <p:cNvGrpSpPr/>
            <p:nvPr/>
          </p:nvGrpSpPr>
          <p:grpSpPr>
            <a:xfrm>
              <a:off x="1666499" y="2030187"/>
              <a:ext cx="5408368" cy="663309"/>
              <a:chOff x="1666499" y="2030187"/>
              <a:chExt cx="5408368" cy="663309"/>
            </a:xfrm>
          </p:grpSpPr>
          <p:grpSp>
            <p:nvGrpSpPr>
              <p:cNvPr id="6" name="Group 96"/>
              <p:cNvGrpSpPr/>
              <p:nvPr/>
            </p:nvGrpSpPr>
            <p:grpSpPr>
              <a:xfrm>
                <a:off x="1666499" y="2322576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23" name="Straight Connector 22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TextBox 23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sp>
            <p:nvSpPr>
              <p:cNvPr id="22" name="TextBox 21"/>
              <p:cNvSpPr txBox="1"/>
              <p:nvPr/>
            </p:nvSpPr>
            <p:spPr>
              <a:xfrm>
                <a:off x="2590799" y="2030187"/>
                <a:ext cx="82964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prstClr val="black"/>
                    </a:solidFill>
                    <a:latin typeface="Gill Sans MT"/>
                  </a:rPr>
                  <a:t>Primer</a:t>
                </a:r>
              </a:p>
            </p:txBody>
          </p:sp>
        </p:grpSp>
      </p:grpSp>
      <p:sp>
        <p:nvSpPr>
          <p:cNvPr id="25" name="TextBox 24"/>
          <p:cNvSpPr txBox="1"/>
          <p:nvPr/>
        </p:nvSpPr>
        <p:spPr>
          <a:xfrm>
            <a:off x="4387150" y="1317493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C </a:t>
            </a:r>
            <a:r>
              <a:rPr lang="en-US" sz="1200" b="1" dirty="0">
                <a:solidFill>
                  <a:srgbClr val="FF0000"/>
                </a:solidFill>
                <a:latin typeface="Lucida Console"/>
              </a:rPr>
              <a:t>T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4428298" y="1317492"/>
            <a:ext cx="1801052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0958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/>
              <a:t>Sanger Sequencing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4387150" y="1317493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C T A G C G </a:t>
            </a:r>
            <a:r>
              <a:rPr lang="en-US" sz="1200" b="1" dirty="0">
                <a:solidFill>
                  <a:srgbClr val="0000FF"/>
                </a:solidFill>
                <a:latin typeface="Lucida Console"/>
              </a:rPr>
              <a:t>C</a:t>
            </a:r>
          </a:p>
        </p:txBody>
      </p:sp>
      <p:grpSp>
        <p:nvGrpSpPr>
          <p:cNvPr id="3" name="Group 84"/>
          <p:cNvGrpSpPr/>
          <p:nvPr/>
        </p:nvGrpSpPr>
        <p:grpSpPr>
          <a:xfrm>
            <a:off x="2197163" y="1486824"/>
            <a:ext cx="5273234" cy="382064"/>
            <a:chOff x="1432560" y="4267200"/>
            <a:chExt cx="7030979" cy="509418"/>
          </a:xfrm>
        </p:grpSpPr>
        <p:cxnSp>
          <p:nvCxnSpPr>
            <p:cNvPr id="67" name="Straight Connector 66"/>
            <p:cNvCxnSpPr/>
            <p:nvPr/>
          </p:nvCxnSpPr>
          <p:spPr>
            <a:xfrm>
              <a:off x="1666499" y="4605754"/>
              <a:ext cx="64107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1666499" y="4267200"/>
              <a:ext cx="6566608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A C G C G C C G G G T C A G A A C C C G A T C G C G 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807720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43256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3’</a:t>
              </a:r>
            </a:p>
          </p:txBody>
        </p:sp>
      </p:grpSp>
      <p:grpSp>
        <p:nvGrpSpPr>
          <p:cNvPr id="4" name="Group 105"/>
          <p:cNvGrpSpPr/>
          <p:nvPr/>
        </p:nvGrpSpPr>
        <p:grpSpPr>
          <a:xfrm>
            <a:off x="2197163" y="1098201"/>
            <a:ext cx="4231730" cy="497482"/>
            <a:chOff x="1432560" y="2030187"/>
            <a:chExt cx="5642307" cy="663309"/>
          </a:xfrm>
        </p:grpSpPr>
        <p:sp>
          <p:nvSpPr>
            <p:cNvPr id="98" name="TextBox 97"/>
            <p:cNvSpPr txBox="1"/>
            <p:nvPr/>
          </p:nvSpPr>
          <p:spPr>
            <a:xfrm>
              <a:off x="1432560" y="2184076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5" name="Group 104"/>
            <p:cNvGrpSpPr/>
            <p:nvPr/>
          </p:nvGrpSpPr>
          <p:grpSpPr>
            <a:xfrm>
              <a:off x="1666499" y="2030187"/>
              <a:ext cx="5408368" cy="663309"/>
              <a:chOff x="1666499" y="2030187"/>
              <a:chExt cx="5408368" cy="663309"/>
            </a:xfrm>
          </p:grpSpPr>
          <p:grpSp>
            <p:nvGrpSpPr>
              <p:cNvPr id="6" name="Group 96"/>
              <p:cNvGrpSpPr/>
              <p:nvPr/>
            </p:nvGrpSpPr>
            <p:grpSpPr>
              <a:xfrm>
                <a:off x="1666499" y="2322576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58" name="Straight Connector 57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3" name="TextBox 72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sp>
            <p:nvSpPr>
              <p:cNvPr id="103" name="TextBox 102"/>
              <p:cNvSpPr txBox="1"/>
              <p:nvPr/>
            </p:nvSpPr>
            <p:spPr>
              <a:xfrm>
                <a:off x="2590800" y="2030187"/>
                <a:ext cx="81427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prstClr val="black"/>
                    </a:solidFill>
                    <a:latin typeface="Gill Sans MT"/>
                  </a:rPr>
                  <a:t>Primer</a:t>
                </a:r>
              </a:p>
            </p:txBody>
          </p:sp>
        </p:grpSp>
      </p:grpSp>
      <p:cxnSp>
        <p:nvCxnSpPr>
          <p:cNvPr id="109" name="Straight Connector 108"/>
          <p:cNvCxnSpPr/>
          <p:nvPr/>
        </p:nvCxnSpPr>
        <p:spPr>
          <a:xfrm>
            <a:off x="4428299" y="1317492"/>
            <a:ext cx="2752344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29"/>
          <p:cNvGrpSpPr/>
          <p:nvPr/>
        </p:nvGrpSpPr>
        <p:grpSpPr>
          <a:xfrm>
            <a:off x="2197162" y="1961226"/>
            <a:ext cx="5575238" cy="382065"/>
            <a:chOff x="1405550" y="2614964"/>
            <a:chExt cx="7433650" cy="509420"/>
          </a:xfrm>
        </p:grpSpPr>
        <p:sp>
          <p:nvSpPr>
            <p:cNvPr id="31" name="TextBox 30"/>
            <p:cNvSpPr txBox="1"/>
            <p:nvPr/>
          </p:nvSpPr>
          <p:spPr>
            <a:xfrm>
              <a:off x="4325534" y="2753464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C T T G G G C </a:t>
              </a:r>
              <a:r>
                <a:rPr lang="en-US" sz="1200" b="1" dirty="0">
                  <a:solidFill>
                    <a:srgbClr val="FF0000"/>
                  </a:solidFill>
                  <a:latin typeface="Lucida Console"/>
                </a:rPr>
                <a:t>T</a:t>
              </a:r>
            </a:p>
          </p:txBody>
        </p:sp>
        <p:grpSp>
          <p:nvGrpSpPr>
            <p:cNvPr id="8" name="Group 17"/>
            <p:cNvGrpSpPr/>
            <p:nvPr/>
          </p:nvGrpSpPr>
          <p:grpSpPr>
            <a:xfrm>
              <a:off x="1405550" y="2614964"/>
              <a:ext cx="5642307" cy="509420"/>
              <a:chOff x="1405550" y="2614964"/>
              <a:chExt cx="5642307" cy="509420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1405550" y="2614964"/>
                <a:ext cx="386339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solidFill>
                      <a:prstClr val="black"/>
                    </a:solidFill>
                    <a:latin typeface="Helvetica"/>
                  </a:rPr>
                  <a:t>5’</a:t>
                </a:r>
              </a:p>
            </p:txBody>
          </p:sp>
          <p:grpSp>
            <p:nvGrpSpPr>
              <p:cNvPr id="9" name="Group 96"/>
              <p:cNvGrpSpPr/>
              <p:nvPr/>
            </p:nvGrpSpPr>
            <p:grpSpPr>
              <a:xfrm>
                <a:off x="1639489" y="2753464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36" name="Straight Connector 35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TextBox 36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cxnSp>
            <p:nvCxnSpPr>
              <p:cNvPr id="35" name="Straight Connector 34"/>
              <p:cNvCxnSpPr/>
              <p:nvPr/>
            </p:nvCxnSpPr>
            <p:spPr>
              <a:xfrm>
                <a:off x="4380398" y="2753464"/>
                <a:ext cx="2401402" cy="1588"/>
              </a:xfrm>
              <a:prstGeom prst="line">
                <a:avLst/>
              </a:prstGeom>
              <a:ln cap="flat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8" name="TextBox 37"/>
          <p:cNvSpPr txBox="1"/>
          <p:nvPr/>
        </p:nvSpPr>
        <p:spPr>
          <a:xfrm>
            <a:off x="7457592" y="2053556"/>
            <a:ext cx="7110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  <a:latin typeface="Lucida Console"/>
              </a:rPr>
              <a:t>21 bp</a:t>
            </a:r>
          </a:p>
        </p:txBody>
      </p:sp>
    </p:spTree>
    <p:extLst>
      <p:ext uri="{BB962C8B-B14F-4D97-AF65-F5344CB8AC3E}">
        <p14:creationId xmlns:p14="http://schemas.microsoft.com/office/powerpoint/2010/main" val="148862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7" dur="3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/>
              <a:t>Sanger Sequencing</a:t>
            </a:r>
          </a:p>
        </p:txBody>
      </p:sp>
      <p:grpSp>
        <p:nvGrpSpPr>
          <p:cNvPr id="3" name="Group 84"/>
          <p:cNvGrpSpPr/>
          <p:nvPr/>
        </p:nvGrpSpPr>
        <p:grpSpPr>
          <a:xfrm>
            <a:off x="2197163" y="1486824"/>
            <a:ext cx="5273234" cy="382064"/>
            <a:chOff x="1432560" y="4267200"/>
            <a:chExt cx="7030979" cy="509418"/>
          </a:xfrm>
        </p:grpSpPr>
        <p:cxnSp>
          <p:nvCxnSpPr>
            <p:cNvPr id="67" name="Straight Connector 66"/>
            <p:cNvCxnSpPr/>
            <p:nvPr/>
          </p:nvCxnSpPr>
          <p:spPr>
            <a:xfrm>
              <a:off x="1666499" y="4605754"/>
              <a:ext cx="64107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1666499" y="4267200"/>
              <a:ext cx="6566608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A C G C G C C G G G T C A G A A C C C G A T C G C G 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807720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43256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3’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4387150" y="2539497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C T A G C G </a:t>
            </a:r>
            <a:r>
              <a:rPr lang="en-US" sz="1200" b="1" dirty="0">
                <a:solidFill>
                  <a:srgbClr val="0000FF"/>
                </a:solidFill>
                <a:latin typeface="Lucida Console"/>
              </a:rPr>
              <a:t>C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2197163" y="2435621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4" name="Group 96"/>
          <p:cNvGrpSpPr/>
          <p:nvPr/>
        </p:nvGrpSpPr>
        <p:grpSpPr>
          <a:xfrm>
            <a:off x="2372617" y="2539499"/>
            <a:ext cx="4056276" cy="278190"/>
            <a:chOff x="1666499" y="1905000"/>
            <a:chExt cx="5408368" cy="370920"/>
          </a:xfrm>
        </p:grpSpPr>
        <p:cxnSp>
          <p:nvCxnSpPr>
            <p:cNvPr id="58" name="Straight Connector 57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cxnSp>
        <p:nvCxnSpPr>
          <p:cNvPr id="109" name="Straight Connector 108"/>
          <p:cNvCxnSpPr/>
          <p:nvPr/>
        </p:nvCxnSpPr>
        <p:spPr>
          <a:xfrm>
            <a:off x="4428299" y="2539496"/>
            <a:ext cx="2752344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29"/>
          <p:cNvGrpSpPr/>
          <p:nvPr/>
        </p:nvGrpSpPr>
        <p:grpSpPr>
          <a:xfrm>
            <a:off x="2197162" y="1961226"/>
            <a:ext cx="5575238" cy="382065"/>
            <a:chOff x="1405550" y="2614964"/>
            <a:chExt cx="7433650" cy="509420"/>
          </a:xfrm>
        </p:grpSpPr>
        <p:sp>
          <p:nvSpPr>
            <p:cNvPr id="31" name="TextBox 30"/>
            <p:cNvSpPr txBox="1"/>
            <p:nvPr/>
          </p:nvSpPr>
          <p:spPr>
            <a:xfrm>
              <a:off x="4325534" y="2753464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C T T G G G C </a:t>
              </a:r>
              <a:r>
                <a:rPr lang="en-US" sz="1200" b="1" dirty="0">
                  <a:solidFill>
                    <a:srgbClr val="FF0000"/>
                  </a:solidFill>
                  <a:latin typeface="Lucida Console"/>
                </a:rPr>
                <a:t>T</a:t>
              </a:r>
            </a:p>
          </p:txBody>
        </p:sp>
        <p:grpSp>
          <p:nvGrpSpPr>
            <p:cNvPr id="6" name="Group 17"/>
            <p:cNvGrpSpPr/>
            <p:nvPr/>
          </p:nvGrpSpPr>
          <p:grpSpPr>
            <a:xfrm>
              <a:off x="1405550" y="2614964"/>
              <a:ext cx="5642307" cy="509420"/>
              <a:chOff x="1405550" y="2614964"/>
              <a:chExt cx="5642307" cy="509420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1405550" y="2614964"/>
                <a:ext cx="386339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solidFill>
                      <a:prstClr val="black"/>
                    </a:solidFill>
                    <a:latin typeface="Helvetica"/>
                  </a:rPr>
                  <a:t>5’</a:t>
                </a:r>
              </a:p>
            </p:txBody>
          </p:sp>
          <p:grpSp>
            <p:nvGrpSpPr>
              <p:cNvPr id="7" name="Group 96"/>
              <p:cNvGrpSpPr/>
              <p:nvPr/>
            </p:nvGrpSpPr>
            <p:grpSpPr>
              <a:xfrm>
                <a:off x="1639489" y="2753464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36" name="Straight Connector 35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TextBox 36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cxnSp>
            <p:nvCxnSpPr>
              <p:cNvPr id="35" name="Straight Connector 34"/>
              <p:cNvCxnSpPr/>
              <p:nvPr/>
            </p:nvCxnSpPr>
            <p:spPr>
              <a:xfrm>
                <a:off x="4380398" y="2753464"/>
                <a:ext cx="2401402" cy="1588"/>
              </a:xfrm>
              <a:prstGeom prst="line">
                <a:avLst/>
              </a:prstGeom>
              <a:ln cap="flat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8" name="TextBox 37"/>
          <p:cNvSpPr txBox="1"/>
          <p:nvPr/>
        </p:nvSpPr>
        <p:spPr>
          <a:xfrm>
            <a:off x="7457592" y="2053556"/>
            <a:ext cx="6805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  <a:latin typeface="Lucida Console"/>
              </a:rPr>
              <a:t>21 bp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457592" y="2527954"/>
            <a:ext cx="6805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00FF"/>
                </a:solidFill>
                <a:latin typeface="Lucida Console"/>
              </a:rPr>
              <a:t>26 bp</a:t>
            </a:r>
          </a:p>
        </p:txBody>
      </p:sp>
      <p:grpSp>
        <p:nvGrpSpPr>
          <p:cNvPr id="8" name="Group 105"/>
          <p:cNvGrpSpPr/>
          <p:nvPr/>
        </p:nvGrpSpPr>
        <p:grpSpPr>
          <a:xfrm>
            <a:off x="2197163" y="1098201"/>
            <a:ext cx="4231730" cy="497482"/>
            <a:chOff x="1432560" y="2030187"/>
            <a:chExt cx="5642307" cy="663309"/>
          </a:xfrm>
        </p:grpSpPr>
        <p:sp>
          <p:nvSpPr>
            <p:cNvPr id="25" name="TextBox 24"/>
            <p:cNvSpPr txBox="1"/>
            <p:nvPr/>
          </p:nvSpPr>
          <p:spPr>
            <a:xfrm>
              <a:off x="1432560" y="2184076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9" name="Group 104"/>
            <p:cNvGrpSpPr/>
            <p:nvPr/>
          </p:nvGrpSpPr>
          <p:grpSpPr>
            <a:xfrm>
              <a:off x="1666499" y="2030187"/>
              <a:ext cx="5408368" cy="663309"/>
              <a:chOff x="1666499" y="2030187"/>
              <a:chExt cx="5408368" cy="663309"/>
            </a:xfrm>
          </p:grpSpPr>
          <p:grpSp>
            <p:nvGrpSpPr>
              <p:cNvPr id="10" name="Group 96"/>
              <p:cNvGrpSpPr/>
              <p:nvPr/>
            </p:nvGrpSpPr>
            <p:grpSpPr>
              <a:xfrm>
                <a:off x="1666499" y="2322576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29" name="Straight Connector 28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" name="TextBox 29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sp>
            <p:nvSpPr>
              <p:cNvPr id="28" name="TextBox 27"/>
              <p:cNvSpPr txBox="1"/>
              <p:nvPr/>
            </p:nvSpPr>
            <p:spPr>
              <a:xfrm>
                <a:off x="2590799" y="2030187"/>
                <a:ext cx="84319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prstClr val="black"/>
                    </a:solidFill>
                    <a:latin typeface="Gill Sans MT"/>
                  </a:rPr>
                  <a:t>Primer</a:t>
                </a:r>
              </a:p>
            </p:txBody>
          </p:sp>
        </p:grpSp>
      </p:grpSp>
      <p:sp>
        <p:nvSpPr>
          <p:cNvPr id="32" name="TextBox 31"/>
          <p:cNvSpPr txBox="1"/>
          <p:nvPr/>
        </p:nvSpPr>
        <p:spPr>
          <a:xfrm>
            <a:off x="4387150" y="1317493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C T </a:t>
            </a:r>
            <a:r>
              <a:rPr lang="en-US" sz="1200" b="1" dirty="0">
                <a:solidFill>
                  <a:srgbClr val="00FF00"/>
                </a:solidFill>
                <a:latin typeface="Lucida Console"/>
              </a:rPr>
              <a:t>A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4428299" y="1317492"/>
            <a:ext cx="2000594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9075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/>
              <a:t>Sanger Sequencing</a:t>
            </a:r>
          </a:p>
        </p:txBody>
      </p:sp>
      <p:grpSp>
        <p:nvGrpSpPr>
          <p:cNvPr id="3" name="Group 84"/>
          <p:cNvGrpSpPr/>
          <p:nvPr/>
        </p:nvGrpSpPr>
        <p:grpSpPr>
          <a:xfrm>
            <a:off x="2197163" y="1486824"/>
            <a:ext cx="5273234" cy="382064"/>
            <a:chOff x="1432560" y="4267200"/>
            <a:chExt cx="7030979" cy="509418"/>
          </a:xfrm>
        </p:grpSpPr>
        <p:cxnSp>
          <p:nvCxnSpPr>
            <p:cNvPr id="67" name="Straight Connector 66"/>
            <p:cNvCxnSpPr/>
            <p:nvPr/>
          </p:nvCxnSpPr>
          <p:spPr>
            <a:xfrm>
              <a:off x="1666499" y="4605754"/>
              <a:ext cx="64107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1666499" y="4267200"/>
              <a:ext cx="6566608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A C G C G C C G G G T C A G A A C C C G A T C G C G 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807720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43256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3’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4387150" y="2539497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C T A G C G </a:t>
            </a:r>
            <a:r>
              <a:rPr lang="en-US" sz="1200" b="1" dirty="0">
                <a:solidFill>
                  <a:srgbClr val="0000FF"/>
                </a:solidFill>
                <a:latin typeface="Lucida Console"/>
              </a:rPr>
              <a:t>C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2197163" y="2435621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4" name="Group 96"/>
          <p:cNvGrpSpPr/>
          <p:nvPr/>
        </p:nvGrpSpPr>
        <p:grpSpPr>
          <a:xfrm>
            <a:off x="2372617" y="2539499"/>
            <a:ext cx="4056276" cy="278190"/>
            <a:chOff x="1666499" y="1905000"/>
            <a:chExt cx="5408368" cy="370920"/>
          </a:xfrm>
        </p:grpSpPr>
        <p:cxnSp>
          <p:nvCxnSpPr>
            <p:cNvPr id="58" name="Straight Connector 57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cxnSp>
        <p:nvCxnSpPr>
          <p:cNvPr id="109" name="Straight Connector 108"/>
          <p:cNvCxnSpPr/>
          <p:nvPr/>
        </p:nvCxnSpPr>
        <p:spPr>
          <a:xfrm>
            <a:off x="4428299" y="2539496"/>
            <a:ext cx="2752344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29"/>
          <p:cNvGrpSpPr/>
          <p:nvPr/>
        </p:nvGrpSpPr>
        <p:grpSpPr>
          <a:xfrm>
            <a:off x="2197162" y="1961226"/>
            <a:ext cx="5575238" cy="382065"/>
            <a:chOff x="1405550" y="2614964"/>
            <a:chExt cx="7433650" cy="509420"/>
          </a:xfrm>
        </p:grpSpPr>
        <p:sp>
          <p:nvSpPr>
            <p:cNvPr id="31" name="TextBox 30"/>
            <p:cNvSpPr txBox="1"/>
            <p:nvPr/>
          </p:nvSpPr>
          <p:spPr>
            <a:xfrm>
              <a:off x="4325534" y="2753464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C T T G G G C </a:t>
              </a:r>
              <a:r>
                <a:rPr lang="en-US" sz="1200" b="1" dirty="0">
                  <a:solidFill>
                    <a:srgbClr val="FF0000"/>
                  </a:solidFill>
                  <a:latin typeface="Lucida Console"/>
                </a:rPr>
                <a:t>T</a:t>
              </a:r>
            </a:p>
          </p:txBody>
        </p:sp>
        <p:grpSp>
          <p:nvGrpSpPr>
            <p:cNvPr id="6" name="Group 17"/>
            <p:cNvGrpSpPr/>
            <p:nvPr/>
          </p:nvGrpSpPr>
          <p:grpSpPr>
            <a:xfrm>
              <a:off x="1405550" y="2614964"/>
              <a:ext cx="5642307" cy="509420"/>
              <a:chOff x="1405550" y="2614964"/>
              <a:chExt cx="5642307" cy="509420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1405550" y="2614964"/>
                <a:ext cx="386339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solidFill>
                      <a:prstClr val="black"/>
                    </a:solidFill>
                    <a:latin typeface="Helvetica"/>
                  </a:rPr>
                  <a:t>5’</a:t>
                </a:r>
              </a:p>
            </p:txBody>
          </p:sp>
          <p:grpSp>
            <p:nvGrpSpPr>
              <p:cNvPr id="7" name="Group 96"/>
              <p:cNvGrpSpPr/>
              <p:nvPr/>
            </p:nvGrpSpPr>
            <p:grpSpPr>
              <a:xfrm>
                <a:off x="1639489" y="2753464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36" name="Straight Connector 35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TextBox 36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cxnSp>
            <p:nvCxnSpPr>
              <p:cNvPr id="35" name="Straight Connector 34"/>
              <p:cNvCxnSpPr/>
              <p:nvPr/>
            </p:nvCxnSpPr>
            <p:spPr>
              <a:xfrm>
                <a:off x="4380398" y="2753464"/>
                <a:ext cx="2401402" cy="1588"/>
              </a:xfrm>
              <a:prstGeom prst="line">
                <a:avLst/>
              </a:prstGeom>
              <a:ln cap="flat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8" name="TextBox 37"/>
          <p:cNvSpPr txBox="1"/>
          <p:nvPr/>
        </p:nvSpPr>
        <p:spPr>
          <a:xfrm>
            <a:off x="7457592" y="2053556"/>
            <a:ext cx="6805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  <a:latin typeface="Lucida Console"/>
              </a:rPr>
              <a:t>21 bp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457592" y="2527954"/>
            <a:ext cx="7821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00FF"/>
                </a:solidFill>
                <a:latin typeface="Lucida Console"/>
              </a:rPr>
              <a:t>26 bp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197163" y="2910020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8" name="Group 96"/>
          <p:cNvGrpSpPr/>
          <p:nvPr/>
        </p:nvGrpSpPr>
        <p:grpSpPr>
          <a:xfrm>
            <a:off x="2372617" y="3013897"/>
            <a:ext cx="4056276" cy="278190"/>
            <a:chOff x="1666499" y="1905000"/>
            <a:chExt cx="5408368" cy="370920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4387150" y="3013895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C T </a:t>
            </a:r>
            <a:r>
              <a:rPr lang="en-US" sz="1200" b="1" dirty="0">
                <a:solidFill>
                  <a:srgbClr val="00FF00"/>
                </a:solidFill>
                <a:latin typeface="Lucida Console"/>
              </a:rPr>
              <a:t>A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4428299" y="3013895"/>
            <a:ext cx="2000594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457592" y="3002352"/>
            <a:ext cx="6805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FF00"/>
                </a:solidFill>
                <a:latin typeface="Lucida Console"/>
              </a:rPr>
              <a:t>22 bp</a:t>
            </a:r>
          </a:p>
        </p:txBody>
      </p:sp>
      <p:grpSp>
        <p:nvGrpSpPr>
          <p:cNvPr id="9" name="Group 105"/>
          <p:cNvGrpSpPr/>
          <p:nvPr/>
        </p:nvGrpSpPr>
        <p:grpSpPr>
          <a:xfrm>
            <a:off x="2197163" y="1098201"/>
            <a:ext cx="4231730" cy="497482"/>
            <a:chOff x="1432560" y="2030187"/>
            <a:chExt cx="5642307" cy="663309"/>
          </a:xfrm>
        </p:grpSpPr>
        <p:sp>
          <p:nvSpPr>
            <p:cNvPr id="42" name="TextBox 41"/>
            <p:cNvSpPr txBox="1"/>
            <p:nvPr/>
          </p:nvSpPr>
          <p:spPr>
            <a:xfrm>
              <a:off x="1432560" y="2184076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10" name="Group 104"/>
            <p:cNvGrpSpPr/>
            <p:nvPr/>
          </p:nvGrpSpPr>
          <p:grpSpPr>
            <a:xfrm>
              <a:off x="1666499" y="2030187"/>
              <a:ext cx="5408368" cy="663309"/>
              <a:chOff x="1666499" y="2030187"/>
              <a:chExt cx="5408368" cy="663309"/>
            </a:xfrm>
          </p:grpSpPr>
          <p:grpSp>
            <p:nvGrpSpPr>
              <p:cNvPr id="11" name="Group 96"/>
              <p:cNvGrpSpPr/>
              <p:nvPr/>
            </p:nvGrpSpPr>
            <p:grpSpPr>
              <a:xfrm>
                <a:off x="1666499" y="2322576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46" name="Straight Connector 45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7" name="TextBox 46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sp>
            <p:nvSpPr>
              <p:cNvPr id="45" name="TextBox 44"/>
              <p:cNvSpPr txBox="1"/>
              <p:nvPr/>
            </p:nvSpPr>
            <p:spPr>
              <a:xfrm>
                <a:off x="2590799" y="2030187"/>
                <a:ext cx="80255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prstClr val="black"/>
                    </a:solidFill>
                    <a:latin typeface="Gill Sans MT"/>
                  </a:rPr>
                  <a:t>Primer</a:t>
                </a:r>
              </a:p>
            </p:txBody>
          </p:sp>
        </p:grpSp>
      </p:grpSp>
      <p:sp>
        <p:nvSpPr>
          <p:cNvPr id="48" name="TextBox 47"/>
          <p:cNvSpPr txBox="1"/>
          <p:nvPr/>
        </p:nvSpPr>
        <p:spPr>
          <a:xfrm>
            <a:off x="4387150" y="1317493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E5E500"/>
                </a:solidFill>
                <a:latin typeface="Lucida Console"/>
              </a:rPr>
              <a:t>G</a:t>
            </a:r>
          </a:p>
        </p:txBody>
      </p:sp>
      <p:cxnSp>
        <p:nvCxnSpPr>
          <p:cNvPr id="49" name="Straight Connector 48"/>
          <p:cNvCxnSpPr/>
          <p:nvPr/>
        </p:nvCxnSpPr>
        <p:spPr>
          <a:xfrm>
            <a:off x="4428298" y="1317492"/>
            <a:ext cx="143702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869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/>
              <a:t>Sanger Sequencing</a:t>
            </a:r>
          </a:p>
        </p:txBody>
      </p:sp>
      <p:grpSp>
        <p:nvGrpSpPr>
          <p:cNvPr id="3" name="Group 84"/>
          <p:cNvGrpSpPr/>
          <p:nvPr/>
        </p:nvGrpSpPr>
        <p:grpSpPr>
          <a:xfrm>
            <a:off x="2197163" y="1486824"/>
            <a:ext cx="5273234" cy="382064"/>
            <a:chOff x="1432560" y="4267200"/>
            <a:chExt cx="7030979" cy="509418"/>
          </a:xfrm>
        </p:grpSpPr>
        <p:cxnSp>
          <p:nvCxnSpPr>
            <p:cNvPr id="67" name="Straight Connector 66"/>
            <p:cNvCxnSpPr/>
            <p:nvPr/>
          </p:nvCxnSpPr>
          <p:spPr>
            <a:xfrm>
              <a:off x="1666499" y="4605754"/>
              <a:ext cx="64107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1666499" y="4267200"/>
              <a:ext cx="6566608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A C G C G C C G G G T C A G A A C C C G A T C G C G 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807720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43256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3’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4387150" y="2539497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C T A G C G </a:t>
            </a:r>
            <a:r>
              <a:rPr lang="en-US" sz="1200" b="1" dirty="0">
                <a:solidFill>
                  <a:srgbClr val="0000FF"/>
                </a:solidFill>
                <a:latin typeface="Lucida Console"/>
              </a:rPr>
              <a:t>C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2197163" y="2435621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4" name="Group 96"/>
          <p:cNvGrpSpPr/>
          <p:nvPr/>
        </p:nvGrpSpPr>
        <p:grpSpPr>
          <a:xfrm>
            <a:off x="2372617" y="2539499"/>
            <a:ext cx="4056276" cy="278190"/>
            <a:chOff x="1666499" y="1905000"/>
            <a:chExt cx="5408368" cy="370920"/>
          </a:xfrm>
        </p:grpSpPr>
        <p:cxnSp>
          <p:nvCxnSpPr>
            <p:cNvPr id="58" name="Straight Connector 57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cxnSp>
        <p:nvCxnSpPr>
          <p:cNvPr id="109" name="Straight Connector 108"/>
          <p:cNvCxnSpPr/>
          <p:nvPr/>
        </p:nvCxnSpPr>
        <p:spPr>
          <a:xfrm>
            <a:off x="4428299" y="2539496"/>
            <a:ext cx="2752344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29"/>
          <p:cNvGrpSpPr/>
          <p:nvPr/>
        </p:nvGrpSpPr>
        <p:grpSpPr>
          <a:xfrm>
            <a:off x="2197162" y="1961226"/>
            <a:ext cx="5575238" cy="382065"/>
            <a:chOff x="1405550" y="2614964"/>
            <a:chExt cx="7433650" cy="509420"/>
          </a:xfrm>
        </p:grpSpPr>
        <p:sp>
          <p:nvSpPr>
            <p:cNvPr id="31" name="TextBox 30"/>
            <p:cNvSpPr txBox="1"/>
            <p:nvPr/>
          </p:nvSpPr>
          <p:spPr>
            <a:xfrm>
              <a:off x="4325534" y="2753464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C T T G G G C </a:t>
              </a:r>
              <a:r>
                <a:rPr lang="en-US" sz="1200" b="1" dirty="0">
                  <a:solidFill>
                    <a:srgbClr val="FF0000"/>
                  </a:solidFill>
                  <a:latin typeface="Lucida Console"/>
                </a:rPr>
                <a:t>T</a:t>
              </a:r>
            </a:p>
          </p:txBody>
        </p:sp>
        <p:grpSp>
          <p:nvGrpSpPr>
            <p:cNvPr id="6" name="Group 17"/>
            <p:cNvGrpSpPr/>
            <p:nvPr/>
          </p:nvGrpSpPr>
          <p:grpSpPr>
            <a:xfrm>
              <a:off x="1405550" y="2614964"/>
              <a:ext cx="5642307" cy="509420"/>
              <a:chOff x="1405550" y="2614964"/>
              <a:chExt cx="5642307" cy="509420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1405550" y="2614964"/>
                <a:ext cx="386339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solidFill>
                      <a:prstClr val="black"/>
                    </a:solidFill>
                    <a:latin typeface="Helvetica"/>
                  </a:rPr>
                  <a:t>5’</a:t>
                </a:r>
              </a:p>
            </p:txBody>
          </p:sp>
          <p:grpSp>
            <p:nvGrpSpPr>
              <p:cNvPr id="7" name="Group 96"/>
              <p:cNvGrpSpPr/>
              <p:nvPr/>
            </p:nvGrpSpPr>
            <p:grpSpPr>
              <a:xfrm>
                <a:off x="1639489" y="2753464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36" name="Straight Connector 35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TextBox 36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cxnSp>
            <p:nvCxnSpPr>
              <p:cNvPr id="35" name="Straight Connector 34"/>
              <p:cNvCxnSpPr/>
              <p:nvPr/>
            </p:nvCxnSpPr>
            <p:spPr>
              <a:xfrm>
                <a:off x="4380398" y="2753464"/>
                <a:ext cx="2401402" cy="1588"/>
              </a:xfrm>
              <a:prstGeom prst="line">
                <a:avLst/>
              </a:prstGeom>
              <a:ln cap="flat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8" name="TextBox 37"/>
          <p:cNvSpPr txBox="1"/>
          <p:nvPr/>
        </p:nvSpPr>
        <p:spPr>
          <a:xfrm>
            <a:off x="7457592" y="2053556"/>
            <a:ext cx="6297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  <a:latin typeface="Lucida Console"/>
              </a:rPr>
              <a:t>21 bp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457592" y="2527954"/>
            <a:ext cx="6297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00FF"/>
                </a:solidFill>
                <a:latin typeface="Lucida Console"/>
              </a:rPr>
              <a:t>26 bp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197163" y="2910020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8" name="Group 96"/>
          <p:cNvGrpSpPr/>
          <p:nvPr/>
        </p:nvGrpSpPr>
        <p:grpSpPr>
          <a:xfrm>
            <a:off x="2372617" y="3013897"/>
            <a:ext cx="4056276" cy="278190"/>
            <a:chOff x="1666499" y="1905000"/>
            <a:chExt cx="5408368" cy="370920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4387150" y="3013895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C T </a:t>
            </a:r>
            <a:r>
              <a:rPr lang="en-US" sz="1200" b="1" dirty="0">
                <a:solidFill>
                  <a:srgbClr val="00FF00"/>
                </a:solidFill>
                <a:latin typeface="Lucida Console"/>
              </a:rPr>
              <a:t>A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4428299" y="3013895"/>
            <a:ext cx="2000594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457592" y="3002352"/>
            <a:ext cx="6297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FF00"/>
                </a:solidFill>
                <a:latin typeface="Lucida Console"/>
              </a:rPr>
              <a:t>22 bp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197163" y="3348602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9" name="Group 96"/>
          <p:cNvGrpSpPr/>
          <p:nvPr/>
        </p:nvGrpSpPr>
        <p:grpSpPr>
          <a:xfrm>
            <a:off x="2372617" y="3452479"/>
            <a:ext cx="4056276" cy="278190"/>
            <a:chOff x="1666499" y="1905000"/>
            <a:chExt cx="5408368" cy="370920"/>
          </a:xfrm>
        </p:grpSpPr>
        <p:cxnSp>
          <p:nvCxnSpPr>
            <p:cNvPr id="46" name="Straight Connector 45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4387150" y="3452477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E5E500"/>
                </a:solidFill>
                <a:latin typeface="Lucida Console"/>
              </a:rPr>
              <a:t>G</a:t>
            </a:r>
          </a:p>
        </p:txBody>
      </p:sp>
      <p:cxnSp>
        <p:nvCxnSpPr>
          <p:cNvPr id="49" name="Straight Connector 48"/>
          <p:cNvCxnSpPr/>
          <p:nvPr/>
        </p:nvCxnSpPr>
        <p:spPr>
          <a:xfrm>
            <a:off x="4428298" y="3452477"/>
            <a:ext cx="143702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470396" y="3440934"/>
            <a:ext cx="61696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E5E500"/>
                </a:solidFill>
                <a:latin typeface="Lucida Console"/>
              </a:rPr>
              <a:t>12 bp</a:t>
            </a:r>
          </a:p>
        </p:txBody>
      </p:sp>
      <p:grpSp>
        <p:nvGrpSpPr>
          <p:cNvPr id="10" name="Group 105"/>
          <p:cNvGrpSpPr/>
          <p:nvPr/>
        </p:nvGrpSpPr>
        <p:grpSpPr>
          <a:xfrm>
            <a:off x="2197163" y="1098201"/>
            <a:ext cx="4231730" cy="497482"/>
            <a:chOff x="1432560" y="2030187"/>
            <a:chExt cx="5642307" cy="663309"/>
          </a:xfrm>
        </p:grpSpPr>
        <p:sp>
          <p:nvSpPr>
            <p:cNvPr id="50" name="TextBox 49"/>
            <p:cNvSpPr txBox="1"/>
            <p:nvPr/>
          </p:nvSpPr>
          <p:spPr>
            <a:xfrm>
              <a:off x="1432560" y="2184076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11" name="Group 104"/>
            <p:cNvGrpSpPr/>
            <p:nvPr/>
          </p:nvGrpSpPr>
          <p:grpSpPr>
            <a:xfrm>
              <a:off x="1666499" y="2030187"/>
              <a:ext cx="5408368" cy="663309"/>
              <a:chOff x="1666499" y="2030187"/>
              <a:chExt cx="5408368" cy="663309"/>
            </a:xfrm>
          </p:grpSpPr>
          <p:grpSp>
            <p:nvGrpSpPr>
              <p:cNvPr id="12" name="Group 96"/>
              <p:cNvGrpSpPr/>
              <p:nvPr/>
            </p:nvGrpSpPr>
            <p:grpSpPr>
              <a:xfrm>
                <a:off x="1666499" y="2322576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55" name="Straight Connector 54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6" name="TextBox 55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sp>
            <p:nvSpPr>
              <p:cNvPr id="53" name="TextBox 52"/>
              <p:cNvSpPr txBox="1"/>
              <p:nvPr/>
            </p:nvSpPr>
            <p:spPr>
              <a:xfrm>
                <a:off x="2590799" y="2030187"/>
                <a:ext cx="82964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prstClr val="black"/>
                    </a:solidFill>
                    <a:latin typeface="Gill Sans MT"/>
                  </a:rPr>
                  <a:t>Primer</a:t>
                </a:r>
              </a:p>
            </p:txBody>
          </p:sp>
        </p:grpSp>
      </p:grpSp>
      <p:sp>
        <p:nvSpPr>
          <p:cNvPr id="57" name="TextBox 56"/>
          <p:cNvSpPr txBox="1"/>
          <p:nvPr/>
        </p:nvSpPr>
        <p:spPr>
          <a:xfrm>
            <a:off x="4387150" y="1317493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</a:t>
            </a:r>
            <a:r>
              <a:rPr lang="en-US" sz="1200" b="1" dirty="0">
                <a:solidFill>
                  <a:srgbClr val="0000FF"/>
                </a:solidFill>
                <a:latin typeface="Lucida Console"/>
              </a:rPr>
              <a:t>C</a:t>
            </a:r>
          </a:p>
        </p:txBody>
      </p:sp>
      <p:cxnSp>
        <p:nvCxnSpPr>
          <p:cNvPr id="59" name="Straight Connector 58"/>
          <p:cNvCxnSpPr>
            <a:endCxn id="57" idx="0"/>
          </p:cNvCxnSpPr>
          <p:nvPr/>
        </p:nvCxnSpPr>
        <p:spPr>
          <a:xfrm>
            <a:off x="4428299" y="1317492"/>
            <a:ext cx="1651476" cy="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7700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/>
              <a:t>Sanger Sequencing</a:t>
            </a:r>
          </a:p>
        </p:txBody>
      </p:sp>
      <p:grpSp>
        <p:nvGrpSpPr>
          <p:cNvPr id="3" name="Group 84"/>
          <p:cNvGrpSpPr/>
          <p:nvPr/>
        </p:nvGrpSpPr>
        <p:grpSpPr>
          <a:xfrm>
            <a:off x="2197163" y="1486824"/>
            <a:ext cx="5273234" cy="382064"/>
            <a:chOff x="1432560" y="4267200"/>
            <a:chExt cx="7030979" cy="509418"/>
          </a:xfrm>
        </p:grpSpPr>
        <p:cxnSp>
          <p:nvCxnSpPr>
            <p:cNvPr id="67" name="Straight Connector 66"/>
            <p:cNvCxnSpPr/>
            <p:nvPr/>
          </p:nvCxnSpPr>
          <p:spPr>
            <a:xfrm>
              <a:off x="1666499" y="4605754"/>
              <a:ext cx="64107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1666499" y="4267200"/>
              <a:ext cx="6566608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A C G C G C C G G G T C A G A A C C C G A T C G C G 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807720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43256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3’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4387150" y="2539497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C T A G C G </a:t>
            </a:r>
            <a:r>
              <a:rPr lang="en-US" sz="1200" b="1" dirty="0">
                <a:solidFill>
                  <a:srgbClr val="0000FF"/>
                </a:solidFill>
                <a:latin typeface="Lucida Console"/>
              </a:rPr>
              <a:t>C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2197163" y="2435621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4" name="Group 96"/>
          <p:cNvGrpSpPr/>
          <p:nvPr/>
        </p:nvGrpSpPr>
        <p:grpSpPr>
          <a:xfrm>
            <a:off x="2372617" y="2539499"/>
            <a:ext cx="4056276" cy="278190"/>
            <a:chOff x="1666499" y="1905000"/>
            <a:chExt cx="5408368" cy="370920"/>
          </a:xfrm>
        </p:grpSpPr>
        <p:cxnSp>
          <p:nvCxnSpPr>
            <p:cNvPr id="58" name="Straight Connector 57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cxnSp>
        <p:nvCxnSpPr>
          <p:cNvPr id="109" name="Straight Connector 108"/>
          <p:cNvCxnSpPr/>
          <p:nvPr/>
        </p:nvCxnSpPr>
        <p:spPr>
          <a:xfrm>
            <a:off x="4428299" y="2539496"/>
            <a:ext cx="2752344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29"/>
          <p:cNvGrpSpPr/>
          <p:nvPr/>
        </p:nvGrpSpPr>
        <p:grpSpPr>
          <a:xfrm>
            <a:off x="2197162" y="1961226"/>
            <a:ext cx="5575238" cy="382065"/>
            <a:chOff x="1405550" y="2614964"/>
            <a:chExt cx="7433650" cy="509420"/>
          </a:xfrm>
        </p:grpSpPr>
        <p:sp>
          <p:nvSpPr>
            <p:cNvPr id="31" name="TextBox 30"/>
            <p:cNvSpPr txBox="1"/>
            <p:nvPr/>
          </p:nvSpPr>
          <p:spPr>
            <a:xfrm>
              <a:off x="4325534" y="2753464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C T T G G G C </a:t>
              </a:r>
              <a:r>
                <a:rPr lang="en-US" sz="1200" b="1" dirty="0">
                  <a:solidFill>
                    <a:srgbClr val="FF0000"/>
                  </a:solidFill>
                  <a:latin typeface="Lucida Console"/>
                </a:rPr>
                <a:t>T</a:t>
              </a:r>
            </a:p>
          </p:txBody>
        </p:sp>
        <p:grpSp>
          <p:nvGrpSpPr>
            <p:cNvPr id="6" name="Group 17"/>
            <p:cNvGrpSpPr/>
            <p:nvPr/>
          </p:nvGrpSpPr>
          <p:grpSpPr>
            <a:xfrm>
              <a:off x="1405550" y="2614964"/>
              <a:ext cx="5642307" cy="509420"/>
              <a:chOff x="1405550" y="2614964"/>
              <a:chExt cx="5642307" cy="509420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1405550" y="2614964"/>
                <a:ext cx="386339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solidFill>
                      <a:prstClr val="black"/>
                    </a:solidFill>
                    <a:latin typeface="Helvetica"/>
                  </a:rPr>
                  <a:t>5’</a:t>
                </a:r>
              </a:p>
            </p:txBody>
          </p:sp>
          <p:grpSp>
            <p:nvGrpSpPr>
              <p:cNvPr id="7" name="Group 96"/>
              <p:cNvGrpSpPr/>
              <p:nvPr/>
            </p:nvGrpSpPr>
            <p:grpSpPr>
              <a:xfrm>
                <a:off x="1639489" y="2753464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36" name="Straight Connector 35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TextBox 36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cxnSp>
            <p:nvCxnSpPr>
              <p:cNvPr id="35" name="Straight Connector 34"/>
              <p:cNvCxnSpPr/>
              <p:nvPr/>
            </p:nvCxnSpPr>
            <p:spPr>
              <a:xfrm>
                <a:off x="4380398" y="2753464"/>
                <a:ext cx="2401402" cy="1588"/>
              </a:xfrm>
              <a:prstGeom prst="line">
                <a:avLst/>
              </a:prstGeom>
              <a:ln cap="flat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8" name="TextBox 37"/>
          <p:cNvSpPr txBox="1"/>
          <p:nvPr/>
        </p:nvSpPr>
        <p:spPr>
          <a:xfrm>
            <a:off x="7457592" y="2053556"/>
            <a:ext cx="7618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  <a:latin typeface="Lucida Console"/>
              </a:rPr>
              <a:t>21 bp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457592" y="2527954"/>
            <a:ext cx="7618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00FF"/>
                </a:solidFill>
                <a:latin typeface="Lucida Console"/>
              </a:rPr>
              <a:t>26 bp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197163" y="2910020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8" name="Group 96"/>
          <p:cNvGrpSpPr/>
          <p:nvPr/>
        </p:nvGrpSpPr>
        <p:grpSpPr>
          <a:xfrm>
            <a:off x="2372617" y="3013897"/>
            <a:ext cx="4056276" cy="278190"/>
            <a:chOff x="1666499" y="1905000"/>
            <a:chExt cx="5408368" cy="370920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4387150" y="3013895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C T </a:t>
            </a:r>
            <a:r>
              <a:rPr lang="en-US" sz="1200" b="1" dirty="0">
                <a:solidFill>
                  <a:srgbClr val="00FF00"/>
                </a:solidFill>
                <a:latin typeface="Lucida Console"/>
              </a:rPr>
              <a:t>A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4428299" y="3013895"/>
            <a:ext cx="2000594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457592" y="3002352"/>
            <a:ext cx="6602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FF00"/>
                </a:solidFill>
                <a:latin typeface="Lucida Console"/>
              </a:rPr>
              <a:t>22 bp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197163" y="3348602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9" name="Group 96"/>
          <p:cNvGrpSpPr/>
          <p:nvPr/>
        </p:nvGrpSpPr>
        <p:grpSpPr>
          <a:xfrm>
            <a:off x="2372617" y="3452479"/>
            <a:ext cx="4056276" cy="278190"/>
            <a:chOff x="1666499" y="1905000"/>
            <a:chExt cx="5408368" cy="370920"/>
          </a:xfrm>
        </p:grpSpPr>
        <p:cxnSp>
          <p:nvCxnSpPr>
            <p:cNvPr id="46" name="Straight Connector 45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4387150" y="3452477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E5E500"/>
                </a:solidFill>
                <a:latin typeface="Lucida Console"/>
              </a:rPr>
              <a:t>G</a:t>
            </a:r>
          </a:p>
        </p:txBody>
      </p:sp>
      <p:cxnSp>
        <p:nvCxnSpPr>
          <p:cNvPr id="49" name="Straight Connector 48"/>
          <p:cNvCxnSpPr/>
          <p:nvPr/>
        </p:nvCxnSpPr>
        <p:spPr>
          <a:xfrm>
            <a:off x="4428298" y="3452477"/>
            <a:ext cx="143702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470396" y="3440934"/>
            <a:ext cx="64744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E5E500"/>
                </a:solidFill>
                <a:latin typeface="Lucida Console"/>
              </a:rPr>
              <a:t>12 bp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197163" y="3787184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10" name="Group 96"/>
          <p:cNvGrpSpPr/>
          <p:nvPr/>
        </p:nvGrpSpPr>
        <p:grpSpPr>
          <a:xfrm>
            <a:off x="2372617" y="3891061"/>
            <a:ext cx="4056276" cy="278190"/>
            <a:chOff x="1666499" y="1905000"/>
            <a:chExt cx="5408368" cy="370920"/>
          </a:xfrm>
        </p:grpSpPr>
        <p:cxnSp>
          <p:nvCxnSpPr>
            <p:cNvPr id="55" name="Straight Connector 54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4387150" y="3892250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</a:t>
            </a:r>
            <a:r>
              <a:rPr lang="en-US" sz="1200" b="1" dirty="0">
                <a:solidFill>
                  <a:srgbClr val="0000FF"/>
                </a:solidFill>
                <a:latin typeface="Lucida Console"/>
              </a:rPr>
              <a:t>C</a:t>
            </a:r>
          </a:p>
        </p:txBody>
      </p:sp>
      <p:cxnSp>
        <p:nvCxnSpPr>
          <p:cNvPr id="59" name="Straight Connector 58"/>
          <p:cNvCxnSpPr/>
          <p:nvPr/>
        </p:nvCxnSpPr>
        <p:spPr>
          <a:xfrm>
            <a:off x="4428299" y="3891059"/>
            <a:ext cx="1625346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7457591" y="3879516"/>
            <a:ext cx="66024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00FF"/>
                </a:solidFill>
                <a:latin typeface="Lucida Console"/>
              </a:rPr>
              <a:t>20 bp</a:t>
            </a:r>
          </a:p>
        </p:txBody>
      </p:sp>
      <p:grpSp>
        <p:nvGrpSpPr>
          <p:cNvPr id="11" name="Group 105"/>
          <p:cNvGrpSpPr/>
          <p:nvPr/>
        </p:nvGrpSpPr>
        <p:grpSpPr>
          <a:xfrm>
            <a:off x="2197163" y="1098201"/>
            <a:ext cx="4231730" cy="497482"/>
            <a:chOff x="1432560" y="2030187"/>
            <a:chExt cx="5642307" cy="663309"/>
          </a:xfrm>
        </p:grpSpPr>
        <p:sp>
          <p:nvSpPr>
            <p:cNvPr id="61" name="TextBox 60"/>
            <p:cNvSpPr txBox="1"/>
            <p:nvPr/>
          </p:nvSpPr>
          <p:spPr>
            <a:xfrm>
              <a:off x="1432560" y="2184076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12" name="Group 104"/>
            <p:cNvGrpSpPr/>
            <p:nvPr/>
          </p:nvGrpSpPr>
          <p:grpSpPr>
            <a:xfrm>
              <a:off x="1666499" y="2030187"/>
              <a:ext cx="5408368" cy="663309"/>
              <a:chOff x="1666499" y="2030187"/>
              <a:chExt cx="5408368" cy="663309"/>
            </a:xfrm>
          </p:grpSpPr>
          <p:grpSp>
            <p:nvGrpSpPr>
              <p:cNvPr id="13" name="Group 96"/>
              <p:cNvGrpSpPr/>
              <p:nvPr/>
            </p:nvGrpSpPr>
            <p:grpSpPr>
              <a:xfrm>
                <a:off x="1666499" y="2322576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65" name="Straight Connector 64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6" name="TextBox 65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sp>
            <p:nvSpPr>
              <p:cNvPr id="64" name="TextBox 63"/>
              <p:cNvSpPr txBox="1"/>
              <p:nvPr/>
            </p:nvSpPr>
            <p:spPr>
              <a:xfrm>
                <a:off x="2590799" y="2030187"/>
                <a:ext cx="82964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prstClr val="black"/>
                    </a:solidFill>
                    <a:latin typeface="Gill Sans MT"/>
                  </a:rPr>
                  <a:t>Primer</a:t>
                </a:r>
              </a:p>
            </p:txBody>
          </p:sp>
        </p:grpSp>
      </p:grpSp>
      <p:sp>
        <p:nvSpPr>
          <p:cNvPr id="71" name="TextBox 70"/>
          <p:cNvSpPr txBox="1"/>
          <p:nvPr/>
        </p:nvSpPr>
        <p:spPr>
          <a:xfrm>
            <a:off x="4387150" y="1317493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</a:t>
            </a:r>
            <a:r>
              <a:rPr lang="en-US" sz="1200" b="1" dirty="0">
                <a:solidFill>
                  <a:srgbClr val="FF0000"/>
                </a:solidFill>
                <a:latin typeface="Lucida Console"/>
              </a:rPr>
              <a:t>T</a:t>
            </a:r>
          </a:p>
        </p:txBody>
      </p:sp>
      <p:cxnSp>
        <p:nvCxnSpPr>
          <p:cNvPr id="72" name="Straight Connector 71"/>
          <p:cNvCxnSpPr/>
          <p:nvPr/>
        </p:nvCxnSpPr>
        <p:spPr>
          <a:xfrm>
            <a:off x="4428298" y="1317492"/>
            <a:ext cx="886652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54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/>
              <a:t>Sanger Sequencing</a:t>
            </a:r>
          </a:p>
        </p:txBody>
      </p:sp>
      <p:grpSp>
        <p:nvGrpSpPr>
          <p:cNvPr id="3" name="Group 84"/>
          <p:cNvGrpSpPr/>
          <p:nvPr/>
        </p:nvGrpSpPr>
        <p:grpSpPr>
          <a:xfrm>
            <a:off x="2197163" y="1486824"/>
            <a:ext cx="5273234" cy="382064"/>
            <a:chOff x="1432560" y="4267200"/>
            <a:chExt cx="7030979" cy="509418"/>
          </a:xfrm>
        </p:grpSpPr>
        <p:cxnSp>
          <p:nvCxnSpPr>
            <p:cNvPr id="67" name="Straight Connector 66"/>
            <p:cNvCxnSpPr/>
            <p:nvPr/>
          </p:nvCxnSpPr>
          <p:spPr>
            <a:xfrm>
              <a:off x="1666499" y="4605754"/>
              <a:ext cx="64107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1666499" y="4267200"/>
              <a:ext cx="6566608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A C G C G C C G G G T C A G A A C C C G A T C G C G 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807720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43256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3’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4387150" y="2539497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C T A G C G </a:t>
            </a:r>
            <a:r>
              <a:rPr lang="en-US" sz="1200" b="1" dirty="0">
                <a:solidFill>
                  <a:srgbClr val="0000FF"/>
                </a:solidFill>
                <a:latin typeface="Lucida Console"/>
              </a:rPr>
              <a:t>C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2197163" y="2435621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4" name="Group 96"/>
          <p:cNvGrpSpPr/>
          <p:nvPr/>
        </p:nvGrpSpPr>
        <p:grpSpPr>
          <a:xfrm>
            <a:off x="2372617" y="2539499"/>
            <a:ext cx="4056276" cy="278190"/>
            <a:chOff x="1666499" y="1905000"/>
            <a:chExt cx="5408368" cy="370920"/>
          </a:xfrm>
        </p:grpSpPr>
        <p:cxnSp>
          <p:nvCxnSpPr>
            <p:cNvPr id="58" name="Straight Connector 57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cxnSp>
        <p:nvCxnSpPr>
          <p:cNvPr id="109" name="Straight Connector 108"/>
          <p:cNvCxnSpPr/>
          <p:nvPr/>
        </p:nvCxnSpPr>
        <p:spPr>
          <a:xfrm>
            <a:off x="4428299" y="2539496"/>
            <a:ext cx="2752344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29"/>
          <p:cNvGrpSpPr/>
          <p:nvPr/>
        </p:nvGrpSpPr>
        <p:grpSpPr>
          <a:xfrm>
            <a:off x="2197162" y="1961226"/>
            <a:ext cx="5575238" cy="382065"/>
            <a:chOff x="1405550" y="2614964"/>
            <a:chExt cx="7433650" cy="509420"/>
          </a:xfrm>
        </p:grpSpPr>
        <p:sp>
          <p:nvSpPr>
            <p:cNvPr id="31" name="TextBox 30"/>
            <p:cNvSpPr txBox="1"/>
            <p:nvPr/>
          </p:nvSpPr>
          <p:spPr>
            <a:xfrm>
              <a:off x="4325534" y="2753464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C T T G G G C </a:t>
              </a:r>
              <a:r>
                <a:rPr lang="en-US" sz="1200" b="1" dirty="0">
                  <a:solidFill>
                    <a:srgbClr val="FF0000"/>
                  </a:solidFill>
                  <a:latin typeface="Lucida Console"/>
                </a:rPr>
                <a:t>T</a:t>
              </a:r>
            </a:p>
          </p:txBody>
        </p:sp>
        <p:grpSp>
          <p:nvGrpSpPr>
            <p:cNvPr id="6" name="Group 17"/>
            <p:cNvGrpSpPr/>
            <p:nvPr/>
          </p:nvGrpSpPr>
          <p:grpSpPr>
            <a:xfrm>
              <a:off x="1405550" y="2614964"/>
              <a:ext cx="5642307" cy="509420"/>
              <a:chOff x="1405550" y="2614964"/>
              <a:chExt cx="5642307" cy="509420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1405550" y="2614964"/>
                <a:ext cx="386339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solidFill>
                      <a:prstClr val="black"/>
                    </a:solidFill>
                    <a:latin typeface="Helvetica"/>
                  </a:rPr>
                  <a:t>5’</a:t>
                </a:r>
              </a:p>
            </p:txBody>
          </p:sp>
          <p:grpSp>
            <p:nvGrpSpPr>
              <p:cNvPr id="7" name="Group 96"/>
              <p:cNvGrpSpPr/>
              <p:nvPr/>
            </p:nvGrpSpPr>
            <p:grpSpPr>
              <a:xfrm>
                <a:off x="1639489" y="2753464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36" name="Straight Connector 35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TextBox 36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cxnSp>
            <p:nvCxnSpPr>
              <p:cNvPr id="35" name="Straight Connector 34"/>
              <p:cNvCxnSpPr/>
              <p:nvPr/>
            </p:nvCxnSpPr>
            <p:spPr>
              <a:xfrm>
                <a:off x="4380398" y="2753464"/>
                <a:ext cx="2401402" cy="1588"/>
              </a:xfrm>
              <a:prstGeom prst="line">
                <a:avLst/>
              </a:prstGeom>
              <a:ln cap="flat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8" name="TextBox 37"/>
          <p:cNvSpPr txBox="1"/>
          <p:nvPr/>
        </p:nvSpPr>
        <p:spPr>
          <a:xfrm>
            <a:off x="7457592" y="2053556"/>
            <a:ext cx="67040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  <a:latin typeface="Lucida Console"/>
              </a:rPr>
              <a:t>21 bp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457592" y="2527954"/>
            <a:ext cx="67040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00FF"/>
                </a:solidFill>
                <a:latin typeface="Lucida Console"/>
              </a:rPr>
              <a:t>26 bp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197163" y="2910020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8" name="Group 96"/>
          <p:cNvGrpSpPr/>
          <p:nvPr/>
        </p:nvGrpSpPr>
        <p:grpSpPr>
          <a:xfrm>
            <a:off x="2372617" y="3013897"/>
            <a:ext cx="4056276" cy="278190"/>
            <a:chOff x="1666499" y="1905000"/>
            <a:chExt cx="5408368" cy="370920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4387150" y="3013895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C T </a:t>
            </a:r>
            <a:r>
              <a:rPr lang="en-US" sz="1200" b="1" dirty="0">
                <a:solidFill>
                  <a:srgbClr val="00FF00"/>
                </a:solidFill>
                <a:latin typeface="Lucida Console"/>
              </a:rPr>
              <a:t>A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4428299" y="3013895"/>
            <a:ext cx="2000594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457592" y="3002352"/>
            <a:ext cx="67040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FF00"/>
                </a:solidFill>
                <a:latin typeface="Lucida Console"/>
              </a:rPr>
              <a:t>22 bp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197163" y="3348602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9" name="Group 96"/>
          <p:cNvGrpSpPr/>
          <p:nvPr/>
        </p:nvGrpSpPr>
        <p:grpSpPr>
          <a:xfrm>
            <a:off x="2372617" y="3452479"/>
            <a:ext cx="4056276" cy="278190"/>
            <a:chOff x="1666499" y="1905000"/>
            <a:chExt cx="5408368" cy="370920"/>
          </a:xfrm>
        </p:grpSpPr>
        <p:cxnSp>
          <p:nvCxnSpPr>
            <p:cNvPr id="46" name="Straight Connector 45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4387150" y="3452477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E5E500"/>
                </a:solidFill>
                <a:latin typeface="Lucida Console"/>
              </a:rPr>
              <a:t>G</a:t>
            </a:r>
          </a:p>
        </p:txBody>
      </p:sp>
      <p:cxnSp>
        <p:nvCxnSpPr>
          <p:cNvPr id="49" name="Straight Connector 48"/>
          <p:cNvCxnSpPr/>
          <p:nvPr/>
        </p:nvCxnSpPr>
        <p:spPr>
          <a:xfrm>
            <a:off x="4428298" y="3452477"/>
            <a:ext cx="143702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470396" y="3440934"/>
            <a:ext cx="65760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E5E500"/>
                </a:solidFill>
                <a:latin typeface="Lucida Console"/>
              </a:rPr>
              <a:t>12 bp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197163" y="3787184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10" name="Group 96"/>
          <p:cNvGrpSpPr/>
          <p:nvPr/>
        </p:nvGrpSpPr>
        <p:grpSpPr>
          <a:xfrm>
            <a:off x="2372617" y="3891061"/>
            <a:ext cx="4056276" cy="278190"/>
            <a:chOff x="1666499" y="1905000"/>
            <a:chExt cx="5408368" cy="370920"/>
          </a:xfrm>
        </p:grpSpPr>
        <p:cxnSp>
          <p:nvCxnSpPr>
            <p:cNvPr id="55" name="Straight Connector 54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4387150" y="3892250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</a:t>
            </a:r>
            <a:r>
              <a:rPr lang="en-US" sz="1200" b="1" dirty="0">
                <a:solidFill>
                  <a:srgbClr val="0000FF"/>
                </a:solidFill>
                <a:latin typeface="Lucida Console"/>
              </a:rPr>
              <a:t>C</a:t>
            </a:r>
          </a:p>
        </p:txBody>
      </p:sp>
      <p:cxnSp>
        <p:nvCxnSpPr>
          <p:cNvPr id="59" name="Straight Connector 58"/>
          <p:cNvCxnSpPr/>
          <p:nvPr/>
        </p:nvCxnSpPr>
        <p:spPr>
          <a:xfrm>
            <a:off x="4428299" y="3891059"/>
            <a:ext cx="1625346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7457591" y="3879516"/>
            <a:ext cx="67040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00FF"/>
                </a:solidFill>
                <a:latin typeface="Lucida Console"/>
              </a:rPr>
              <a:t>20 bp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197163" y="4225766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11" name="Group 96"/>
          <p:cNvGrpSpPr/>
          <p:nvPr/>
        </p:nvGrpSpPr>
        <p:grpSpPr>
          <a:xfrm>
            <a:off x="2372617" y="4329643"/>
            <a:ext cx="4056276" cy="278190"/>
            <a:chOff x="1666499" y="1905000"/>
            <a:chExt cx="5408368" cy="370920"/>
          </a:xfrm>
        </p:grpSpPr>
        <p:cxnSp>
          <p:nvCxnSpPr>
            <p:cNvPr id="65" name="Straight Connector 64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4387150" y="4329641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</a:t>
            </a:r>
            <a:r>
              <a:rPr lang="en-US" sz="1200" b="1" dirty="0">
                <a:solidFill>
                  <a:srgbClr val="FF0000"/>
                </a:solidFill>
                <a:latin typeface="Lucida Console"/>
              </a:rPr>
              <a:t>T</a:t>
            </a:r>
          </a:p>
        </p:txBody>
      </p:sp>
      <p:cxnSp>
        <p:nvCxnSpPr>
          <p:cNvPr id="72" name="Straight Connector 71"/>
          <p:cNvCxnSpPr/>
          <p:nvPr/>
        </p:nvCxnSpPr>
        <p:spPr>
          <a:xfrm>
            <a:off x="4428298" y="4329641"/>
            <a:ext cx="886652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7457592" y="4318098"/>
            <a:ext cx="67040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  <a:latin typeface="Lucida Console"/>
              </a:rPr>
              <a:t>16 bp</a:t>
            </a:r>
          </a:p>
        </p:txBody>
      </p:sp>
    </p:spTree>
    <p:extLst>
      <p:ext uri="{BB962C8B-B14F-4D97-AF65-F5344CB8AC3E}">
        <p14:creationId xmlns:p14="http://schemas.microsoft.com/office/powerpoint/2010/main" val="35368372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/>
              <a:t>Sanger Sequencing</a:t>
            </a:r>
          </a:p>
        </p:txBody>
      </p:sp>
      <p:grpSp>
        <p:nvGrpSpPr>
          <p:cNvPr id="3" name="Group 84"/>
          <p:cNvGrpSpPr/>
          <p:nvPr/>
        </p:nvGrpSpPr>
        <p:grpSpPr>
          <a:xfrm>
            <a:off x="2197163" y="1486824"/>
            <a:ext cx="5273234" cy="382064"/>
            <a:chOff x="1432560" y="4267200"/>
            <a:chExt cx="7030979" cy="509418"/>
          </a:xfrm>
        </p:grpSpPr>
        <p:cxnSp>
          <p:nvCxnSpPr>
            <p:cNvPr id="67" name="Straight Connector 66"/>
            <p:cNvCxnSpPr/>
            <p:nvPr/>
          </p:nvCxnSpPr>
          <p:spPr>
            <a:xfrm>
              <a:off x="1666499" y="4605754"/>
              <a:ext cx="64107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1666499" y="4267200"/>
              <a:ext cx="6566608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A C G C G C C G G G T ? ? ? ? ? ? ? ? ? ? ? ? ? ? ?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807720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43256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3’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4387150" y="2539497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? ? ? ? ? ? ? ? ? ? ? ? ? ? </a:t>
            </a:r>
            <a:r>
              <a:rPr lang="en-US" sz="1200" b="1" dirty="0">
                <a:solidFill>
                  <a:srgbClr val="0000FF"/>
                </a:solidFill>
                <a:latin typeface="Lucida Console"/>
              </a:rPr>
              <a:t>C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2197163" y="2435621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4" name="Group 96"/>
          <p:cNvGrpSpPr/>
          <p:nvPr/>
        </p:nvGrpSpPr>
        <p:grpSpPr>
          <a:xfrm>
            <a:off x="2372617" y="2539499"/>
            <a:ext cx="4056276" cy="278190"/>
            <a:chOff x="1666499" y="1905000"/>
            <a:chExt cx="5408368" cy="370920"/>
          </a:xfrm>
        </p:grpSpPr>
        <p:cxnSp>
          <p:nvCxnSpPr>
            <p:cNvPr id="58" name="Straight Connector 57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cxnSp>
        <p:nvCxnSpPr>
          <p:cNvPr id="109" name="Straight Connector 108"/>
          <p:cNvCxnSpPr/>
          <p:nvPr/>
        </p:nvCxnSpPr>
        <p:spPr>
          <a:xfrm>
            <a:off x="4428299" y="2539496"/>
            <a:ext cx="2752344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387150" y="2065099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? ? ? ? ? ? ? ? ? </a:t>
            </a:r>
            <a:r>
              <a:rPr lang="en-US" sz="1200" b="1" dirty="0">
                <a:solidFill>
                  <a:srgbClr val="FF0000"/>
                </a:solidFill>
                <a:latin typeface="Lucida Console"/>
              </a:rPr>
              <a:t>T</a:t>
            </a:r>
          </a:p>
        </p:txBody>
      </p:sp>
      <p:grpSp>
        <p:nvGrpSpPr>
          <p:cNvPr id="6" name="Group 17"/>
          <p:cNvGrpSpPr/>
          <p:nvPr/>
        </p:nvGrpSpPr>
        <p:grpSpPr>
          <a:xfrm>
            <a:off x="2197163" y="1961226"/>
            <a:ext cx="4231730" cy="382065"/>
            <a:chOff x="1405550" y="2614964"/>
            <a:chExt cx="5642307" cy="509420"/>
          </a:xfrm>
        </p:grpSpPr>
        <p:sp>
          <p:nvSpPr>
            <p:cNvPr id="33" name="TextBox 32"/>
            <p:cNvSpPr txBox="1"/>
            <p:nvPr/>
          </p:nvSpPr>
          <p:spPr>
            <a:xfrm>
              <a:off x="1405550" y="2614964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7" name="Group 96"/>
            <p:cNvGrpSpPr/>
            <p:nvPr/>
          </p:nvGrpSpPr>
          <p:grpSpPr>
            <a:xfrm>
              <a:off x="1639489" y="2753464"/>
              <a:ext cx="5408368" cy="370920"/>
              <a:chOff x="1666499" y="1905000"/>
              <a:chExt cx="5408368" cy="370920"/>
            </a:xfrm>
          </p:grpSpPr>
          <p:cxnSp>
            <p:nvCxnSpPr>
              <p:cNvPr id="36" name="Straight Connector 35"/>
              <p:cNvCxnSpPr/>
              <p:nvPr/>
            </p:nvCxnSpPr>
            <p:spPr>
              <a:xfrm>
                <a:off x="1666499" y="1905000"/>
                <a:ext cx="2753101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Box 36"/>
              <p:cNvSpPr txBox="1"/>
              <p:nvPr/>
            </p:nvSpPr>
            <p:spPr>
              <a:xfrm>
                <a:off x="1666499" y="1906588"/>
                <a:ext cx="54083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Lucida Console"/>
                  </a:rPr>
                  <a:t>T G C G C G G C C C A</a:t>
                </a:r>
              </a:p>
            </p:txBody>
          </p:sp>
        </p:grpSp>
        <p:cxnSp>
          <p:nvCxnSpPr>
            <p:cNvPr id="35" name="Straight Connector 34"/>
            <p:cNvCxnSpPr/>
            <p:nvPr/>
          </p:nvCxnSpPr>
          <p:spPr>
            <a:xfrm>
              <a:off x="4380398" y="2753464"/>
              <a:ext cx="2401402" cy="1588"/>
            </a:xfrm>
            <a:prstGeom prst="line">
              <a:avLst/>
            </a:prstGeom>
            <a:ln cap="flat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/>
          <p:cNvSpPr txBox="1"/>
          <p:nvPr/>
        </p:nvSpPr>
        <p:spPr>
          <a:xfrm>
            <a:off x="7457592" y="2053556"/>
            <a:ext cx="65008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  <a:latin typeface="Lucida Console"/>
              </a:rPr>
              <a:t>21 bp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457591" y="2527954"/>
            <a:ext cx="65008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00FF"/>
                </a:solidFill>
                <a:latin typeface="Lucida Console"/>
              </a:rPr>
              <a:t>26 bp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197163" y="2910020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8" name="Group 96"/>
          <p:cNvGrpSpPr/>
          <p:nvPr/>
        </p:nvGrpSpPr>
        <p:grpSpPr>
          <a:xfrm>
            <a:off x="2372617" y="3013897"/>
            <a:ext cx="4056276" cy="278190"/>
            <a:chOff x="1666499" y="1905000"/>
            <a:chExt cx="5408368" cy="370920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4387150" y="3013895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? ? ? ? ? ? ? ? ? ? </a:t>
            </a:r>
            <a:r>
              <a:rPr lang="en-US" sz="1200" b="1" dirty="0">
                <a:solidFill>
                  <a:srgbClr val="00FF00"/>
                </a:solidFill>
                <a:latin typeface="Lucida Console"/>
              </a:rPr>
              <a:t>A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4428299" y="3013895"/>
            <a:ext cx="2000594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457592" y="3002352"/>
            <a:ext cx="65008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FF00"/>
                </a:solidFill>
                <a:latin typeface="Lucida Console"/>
              </a:rPr>
              <a:t>22 bp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197163" y="3348602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9" name="Group 96"/>
          <p:cNvGrpSpPr/>
          <p:nvPr/>
        </p:nvGrpSpPr>
        <p:grpSpPr>
          <a:xfrm>
            <a:off x="2372617" y="3452479"/>
            <a:ext cx="4056276" cy="278190"/>
            <a:chOff x="1666499" y="1905000"/>
            <a:chExt cx="5408368" cy="370920"/>
          </a:xfrm>
        </p:grpSpPr>
        <p:cxnSp>
          <p:nvCxnSpPr>
            <p:cNvPr id="46" name="Straight Connector 45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4387150" y="3452477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E5E500"/>
                </a:solidFill>
                <a:latin typeface="Lucida Console"/>
              </a:rPr>
              <a:t>G</a:t>
            </a:r>
          </a:p>
        </p:txBody>
      </p:sp>
      <p:cxnSp>
        <p:nvCxnSpPr>
          <p:cNvPr id="49" name="Straight Connector 48"/>
          <p:cNvCxnSpPr/>
          <p:nvPr/>
        </p:nvCxnSpPr>
        <p:spPr>
          <a:xfrm>
            <a:off x="4428298" y="3452477"/>
            <a:ext cx="143702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470396" y="3440934"/>
            <a:ext cx="63728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E5E500"/>
                </a:solidFill>
                <a:latin typeface="Lucida Console"/>
              </a:rPr>
              <a:t>12 bp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197163" y="3787184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10" name="Group 96"/>
          <p:cNvGrpSpPr/>
          <p:nvPr/>
        </p:nvGrpSpPr>
        <p:grpSpPr>
          <a:xfrm>
            <a:off x="2372617" y="3891061"/>
            <a:ext cx="4056276" cy="278190"/>
            <a:chOff x="1666499" y="1905000"/>
            <a:chExt cx="5408368" cy="370920"/>
          </a:xfrm>
        </p:grpSpPr>
        <p:cxnSp>
          <p:nvCxnSpPr>
            <p:cNvPr id="55" name="Straight Connector 54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4387150" y="3892250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? ? ? ? ? ? ? ? </a:t>
            </a:r>
            <a:r>
              <a:rPr lang="en-US" sz="1200" b="1" dirty="0">
                <a:solidFill>
                  <a:srgbClr val="0000FF"/>
                </a:solidFill>
                <a:latin typeface="Lucida Console"/>
              </a:rPr>
              <a:t>C</a:t>
            </a:r>
          </a:p>
        </p:txBody>
      </p:sp>
      <p:cxnSp>
        <p:nvCxnSpPr>
          <p:cNvPr id="59" name="Straight Connector 58"/>
          <p:cNvCxnSpPr/>
          <p:nvPr/>
        </p:nvCxnSpPr>
        <p:spPr>
          <a:xfrm>
            <a:off x="4428299" y="3891059"/>
            <a:ext cx="1625346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7457591" y="3879516"/>
            <a:ext cx="65008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00FF"/>
                </a:solidFill>
                <a:latin typeface="Lucida Console"/>
              </a:rPr>
              <a:t>20 bp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197163" y="4225766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11" name="Group 96"/>
          <p:cNvGrpSpPr/>
          <p:nvPr/>
        </p:nvGrpSpPr>
        <p:grpSpPr>
          <a:xfrm>
            <a:off x="2372617" y="4329643"/>
            <a:ext cx="4056276" cy="278190"/>
            <a:chOff x="1666499" y="1905000"/>
            <a:chExt cx="5408368" cy="370920"/>
          </a:xfrm>
        </p:grpSpPr>
        <p:cxnSp>
          <p:nvCxnSpPr>
            <p:cNvPr id="65" name="Straight Connector 64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4387150" y="4329641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? ? ? ? </a:t>
            </a:r>
            <a:r>
              <a:rPr lang="en-US" sz="1200" b="1" dirty="0">
                <a:solidFill>
                  <a:srgbClr val="FF0000"/>
                </a:solidFill>
                <a:latin typeface="Lucida Console"/>
              </a:rPr>
              <a:t>T</a:t>
            </a:r>
          </a:p>
        </p:txBody>
      </p:sp>
      <p:cxnSp>
        <p:nvCxnSpPr>
          <p:cNvPr id="72" name="Straight Connector 71"/>
          <p:cNvCxnSpPr/>
          <p:nvPr/>
        </p:nvCxnSpPr>
        <p:spPr>
          <a:xfrm>
            <a:off x="4428298" y="4329641"/>
            <a:ext cx="886652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7457592" y="4318098"/>
            <a:ext cx="65008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  <a:latin typeface="Lucida Console"/>
              </a:rPr>
              <a:t>16 bp</a:t>
            </a:r>
          </a:p>
        </p:txBody>
      </p:sp>
    </p:spTree>
    <p:extLst>
      <p:ext uri="{BB962C8B-B14F-4D97-AF65-F5344CB8AC3E}">
        <p14:creationId xmlns:p14="http://schemas.microsoft.com/office/powerpoint/2010/main" val="41733934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91257" y="206483"/>
            <a:ext cx="6455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(Relevant) Trivia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91257" y="722961"/>
            <a:ext cx="65431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How many base pairs (bp) are there in a human genome?</a:t>
            </a: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How much did it cost to sequence the first human genome?</a:t>
            </a: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How long did it take to sequence the first human genome?</a:t>
            </a: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When was the first human genome sequence complete?</a:t>
            </a: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5027037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40"/>
          <p:cNvGrpSpPr/>
          <p:nvPr/>
        </p:nvGrpSpPr>
        <p:grpSpPr>
          <a:xfrm>
            <a:off x="2197162" y="2397922"/>
            <a:ext cx="5874062" cy="382065"/>
            <a:chOff x="1253150" y="5453728"/>
            <a:chExt cx="7832082" cy="509420"/>
          </a:xfrm>
        </p:grpSpPr>
        <p:sp>
          <p:nvSpPr>
            <p:cNvPr id="121" name="TextBox 120"/>
            <p:cNvSpPr txBox="1"/>
            <p:nvPr/>
          </p:nvSpPr>
          <p:spPr>
            <a:xfrm>
              <a:off x="1253150" y="5453728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4" name="Group 96"/>
            <p:cNvGrpSpPr/>
            <p:nvPr/>
          </p:nvGrpSpPr>
          <p:grpSpPr>
            <a:xfrm>
              <a:off x="1487089" y="5592228"/>
              <a:ext cx="5408368" cy="370920"/>
              <a:chOff x="1666499" y="1905000"/>
              <a:chExt cx="5408368" cy="370920"/>
            </a:xfrm>
          </p:grpSpPr>
          <p:cxnSp>
            <p:nvCxnSpPr>
              <p:cNvPr id="126" name="Straight Connector 125"/>
              <p:cNvCxnSpPr/>
              <p:nvPr/>
            </p:nvCxnSpPr>
            <p:spPr>
              <a:xfrm>
                <a:off x="1666499" y="1905000"/>
                <a:ext cx="2753101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7" name="TextBox 126"/>
              <p:cNvSpPr txBox="1"/>
              <p:nvPr/>
            </p:nvSpPr>
            <p:spPr>
              <a:xfrm>
                <a:off x="1666499" y="1906588"/>
                <a:ext cx="54083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Lucida Console"/>
                  </a:rPr>
                  <a:t>T G C G C G G C C C A</a:t>
                </a:r>
              </a:p>
            </p:txBody>
          </p:sp>
        </p:grpSp>
        <p:sp>
          <p:nvSpPr>
            <p:cNvPr id="123" name="TextBox 122"/>
            <p:cNvSpPr txBox="1"/>
            <p:nvPr/>
          </p:nvSpPr>
          <p:spPr>
            <a:xfrm>
              <a:off x="4173134" y="5592228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C T T G G </a:t>
              </a:r>
              <a:r>
                <a:rPr lang="en-US" sz="1200" b="1" dirty="0">
                  <a:solidFill>
                    <a:srgbClr val="E5E500"/>
                  </a:solidFill>
                  <a:latin typeface="Lucida Console"/>
                </a:rPr>
                <a:t>G</a:t>
              </a:r>
            </a:p>
          </p:txBody>
        </p:sp>
        <p:cxnSp>
          <p:nvCxnSpPr>
            <p:cNvPr id="124" name="Straight Connector 123"/>
            <p:cNvCxnSpPr/>
            <p:nvPr/>
          </p:nvCxnSpPr>
          <p:spPr>
            <a:xfrm>
              <a:off x="4227998" y="5592228"/>
              <a:ext cx="1868002" cy="1588"/>
            </a:xfrm>
            <a:prstGeom prst="line">
              <a:avLst/>
            </a:prstGeom>
            <a:ln cap="flat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TextBox 124"/>
            <p:cNvSpPr txBox="1"/>
            <p:nvPr/>
          </p:nvSpPr>
          <p:spPr>
            <a:xfrm>
              <a:off x="8267056" y="5576839"/>
              <a:ext cx="818176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E5E500"/>
                  </a:solidFill>
                  <a:latin typeface="Lucida Console"/>
                </a:rPr>
                <a:t>19 bp</a:t>
              </a:r>
            </a:p>
          </p:txBody>
        </p:sp>
      </p:grpSp>
      <p:grpSp>
        <p:nvGrpSpPr>
          <p:cNvPr id="5" name="Group 128"/>
          <p:cNvGrpSpPr/>
          <p:nvPr/>
        </p:nvGrpSpPr>
        <p:grpSpPr>
          <a:xfrm>
            <a:off x="2197162" y="2400303"/>
            <a:ext cx="5886866" cy="382065"/>
            <a:chOff x="1405550" y="3880026"/>
            <a:chExt cx="7849154" cy="509420"/>
          </a:xfrm>
        </p:grpSpPr>
        <p:sp>
          <p:nvSpPr>
            <p:cNvPr id="130" name="TextBox 129"/>
            <p:cNvSpPr txBox="1"/>
            <p:nvPr/>
          </p:nvSpPr>
          <p:spPr>
            <a:xfrm>
              <a:off x="1405550" y="3880026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6" name="Group 96"/>
            <p:cNvGrpSpPr/>
            <p:nvPr/>
          </p:nvGrpSpPr>
          <p:grpSpPr>
            <a:xfrm>
              <a:off x="1639489" y="4018526"/>
              <a:ext cx="5408368" cy="370920"/>
              <a:chOff x="1666499" y="1905000"/>
              <a:chExt cx="5408368" cy="370920"/>
            </a:xfrm>
          </p:grpSpPr>
          <p:cxnSp>
            <p:nvCxnSpPr>
              <p:cNvPr id="135" name="Straight Connector 134"/>
              <p:cNvCxnSpPr/>
              <p:nvPr/>
            </p:nvCxnSpPr>
            <p:spPr>
              <a:xfrm>
                <a:off x="1666499" y="1905000"/>
                <a:ext cx="2753101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6" name="TextBox 135"/>
              <p:cNvSpPr txBox="1"/>
              <p:nvPr/>
            </p:nvSpPr>
            <p:spPr>
              <a:xfrm>
                <a:off x="1666499" y="1906588"/>
                <a:ext cx="54083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Lucida Console"/>
                  </a:rPr>
                  <a:t>T G C G C G G C C C A</a:t>
                </a:r>
              </a:p>
            </p:txBody>
          </p:sp>
        </p:grpSp>
        <p:sp>
          <p:nvSpPr>
            <p:cNvPr id="132" name="TextBox 131"/>
            <p:cNvSpPr txBox="1"/>
            <p:nvPr/>
          </p:nvSpPr>
          <p:spPr>
            <a:xfrm>
              <a:off x="4325534" y="4018526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C T T G G G C T </a:t>
              </a:r>
              <a:r>
                <a:rPr lang="en-US" sz="1200" b="1" dirty="0">
                  <a:solidFill>
                    <a:srgbClr val="00FF00"/>
                  </a:solidFill>
                  <a:latin typeface="Lucida Console"/>
                </a:rPr>
                <a:t>A</a:t>
              </a:r>
            </a:p>
          </p:txBody>
        </p:sp>
        <p:cxnSp>
          <p:nvCxnSpPr>
            <p:cNvPr id="133" name="Straight Connector 132"/>
            <p:cNvCxnSpPr/>
            <p:nvPr/>
          </p:nvCxnSpPr>
          <p:spPr>
            <a:xfrm>
              <a:off x="4380398" y="4018526"/>
              <a:ext cx="2667459" cy="1588"/>
            </a:xfrm>
            <a:prstGeom prst="line">
              <a:avLst/>
            </a:prstGeom>
            <a:ln cap="flat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TextBox 133"/>
            <p:cNvSpPr txBox="1"/>
            <p:nvPr/>
          </p:nvSpPr>
          <p:spPr>
            <a:xfrm>
              <a:off x="8419456" y="4003137"/>
              <a:ext cx="835248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00FF00"/>
                  </a:solidFill>
                  <a:latin typeface="Lucida Console"/>
                </a:rPr>
                <a:t>22 bp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/>
              <a:t>Sanger Sequencing</a:t>
            </a:r>
          </a:p>
        </p:txBody>
      </p:sp>
      <p:grpSp>
        <p:nvGrpSpPr>
          <p:cNvPr id="7" name="Group 141"/>
          <p:cNvGrpSpPr/>
          <p:nvPr/>
        </p:nvGrpSpPr>
        <p:grpSpPr>
          <a:xfrm>
            <a:off x="2197162" y="2396730"/>
            <a:ext cx="5886866" cy="382065"/>
            <a:chOff x="1405550" y="2614964"/>
            <a:chExt cx="7849154" cy="509420"/>
          </a:xfrm>
        </p:grpSpPr>
        <p:grpSp>
          <p:nvGrpSpPr>
            <p:cNvPr id="8" name="Group 29"/>
            <p:cNvGrpSpPr/>
            <p:nvPr/>
          </p:nvGrpSpPr>
          <p:grpSpPr>
            <a:xfrm>
              <a:off x="1405550" y="2614964"/>
              <a:ext cx="7433650" cy="509420"/>
              <a:chOff x="1405550" y="2614964"/>
              <a:chExt cx="7433650" cy="509420"/>
            </a:xfrm>
          </p:grpSpPr>
          <p:sp>
            <p:nvSpPr>
              <p:cNvPr id="31" name="TextBox 30"/>
              <p:cNvSpPr txBox="1"/>
              <p:nvPr/>
            </p:nvSpPr>
            <p:spPr>
              <a:xfrm>
                <a:off x="4325534" y="2753464"/>
                <a:ext cx="45136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Lucida Console"/>
                  </a:rPr>
                  <a:t>G T C T T G G G C </a:t>
                </a:r>
                <a:r>
                  <a:rPr lang="en-US" sz="1200" b="1" dirty="0">
                    <a:solidFill>
                      <a:srgbClr val="FF0000"/>
                    </a:solidFill>
                    <a:latin typeface="Lucida Console"/>
                  </a:rPr>
                  <a:t>T</a:t>
                </a:r>
              </a:p>
            </p:txBody>
          </p:sp>
          <p:grpSp>
            <p:nvGrpSpPr>
              <p:cNvPr id="9" name="Group 17"/>
              <p:cNvGrpSpPr/>
              <p:nvPr/>
            </p:nvGrpSpPr>
            <p:grpSpPr>
              <a:xfrm>
                <a:off x="1405550" y="2614964"/>
                <a:ext cx="5642307" cy="509420"/>
                <a:chOff x="1405550" y="2614964"/>
                <a:chExt cx="5642307" cy="509420"/>
              </a:xfrm>
            </p:grpSpPr>
            <p:sp>
              <p:nvSpPr>
                <p:cNvPr id="33" name="TextBox 32"/>
                <p:cNvSpPr txBox="1"/>
                <p:nvPr/>
              </p:nvSpPr>
              <p:spPr>
                <a:xfrm>
                  <a:off x="1405550" y="2614964"/>
                  <a:ext cx="386339" cy="307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900" dirty="0">
                      <a:solidFill>
                        <a:prstClr val="black"/>
                      </a:solidFill>
                      <a:latin typeface="Helvetica"/>
                    </a:rPr>
                    <a:t>5’</a:t>
                  </a:r>
                </a:p>
              </p:txBody>
            </p:sp>
            <p:grpSp>
              <p:nvGrpSpPr>
                <p:cNvPr id="10" name="Group 96"/>
                <p:cNvGrpSpPr/>
                <p:nvPr/>
              </p:nvGrpSpPr>
              <p:grpSpPr>
                <a:xfrm>
                  <a:off x="1639489" y="2753464"/>
                  <a:ext cx="5408368" cy="370920"/>
                  <a:chOff x="1666499" y="1905000"/>
                  <a:chExt cx="5408368" cy="370920"/>
                </a:xfrm>
              </p:grpSpPr>
              <p:cxnSp>
                <p:nvCxnSpPr>
                  <p:cNvPr id="36" name="Straight Connector 35"/>
                  <p:cNvCxnSpPr/>
                  <p:nvPr/>
                </p:nvCxnSpPr>
                <p:spPr>
                  <a:xfrm>
                    <a:off x="1666499" y="1905000"/>
                    <a:ext cx="2753101" cy="158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7" name="TextBox 36"/>
                  <p:cNvSpPr txBox="1"/>
                  <p:nvPr/>
                </p:nvSpPr>
                <p:spPr>
                  <a:xfrm>
                    <a:off x="1666499" y="1906588"/>
                    <a:ext cx="5408368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b="1" dirty="0">
                        <a:solidFill>
                          <a:prstClr val="black"/>
                        </a:solidFill>
                        <a:latin typeface="Lucida Console"/>
                      </a:rPr>
                      <a:t>T G C G C G G C C C A</a:t>
                    </a:r>
                  </a:p>
                </p:txBody>
              </p:sp>
            </p:grpSp>
            <p:cxnSp>
              <p:nvCxnSpPr>
                <p:cNvPr id="35" name="Straight Connector 34"/>
                <p:cNvCxnSpPr/>
                <p:nvPr/>
              </p:nvCxnSpPr>
              <p:spPr>
                <a:xfrm>
                  <a:off x="4380398" y="2753464"/>
                  <a:ext cx="2401402" cy="1588"/>
                </a:xfrm>
                <a:prstGeom prst="line">
                  <a:avLst/>
                </a:prstGeom>
                <a:ln cap="flat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8" name="TextBox 37"/>
            <p:cNvSpPr txBox="1"/>
            <p:nvPr/>
          </p:nvSpPr>
          <p:spPr>
            <a:xfrm>
              <a:off x="8419456" y="2738075"/>
              <a:ext cx="835248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FF0000"/>
                  </a:solidFill>
                  <a:latin typeface="Lucida Console"/>
                </a:rPr>
                <a:t>21 bp</a:t>
              </a:r>
            </a:p>
          </p:txBody>
        </p:sp>
      </p:grpSp>
      <p:grpSp>
        <p:nvGrpSpPr>
          <p:cNvPr id="11" name="Group 160"/>
          <p:cNvGrpSpPr/>
          <p:nvPr/>
        </p:nvGrpSpPr>
        <p:grpSpPr>
          <a:xfrm>
            <a:off x="2197162" y="2395366"/>
            <a:ext cx="5886866" cy="382065"/>
            <a:chOff x="1405550" y="4267200"/>
            <a:chExt cx="7849154" cy="509420"/>
          </a:xfrm>
        </p:grpSpPr>
        <p:sp>
          <p:nvSpPr>
            <p:cNvPr id="25" name="TextBox 24"/>
            <p:cNvSpPr txBox="1"/>
            <p:nvPr/>
          </p:nvSpPr>
          <p:spPr>
            <a:xfrm>
              <a:off x="1405550" y="4267200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12" name="Group 96"/>
            <p:cNvGrpSpPr/>
            <p:nvPr/>
          </p:nvGrpSpPr>
          <p:grpSpPr>
            <a:xfrm>
              <a:off x="1639489" y="4405700"/>
              <a:ext cx="5408368" cy="370920"/>
              <a:chOff x="1666499" y="1905000"/>
              <a:chExt cx="5408368" cy="370920"/>
            </a:xfrm>
          </p:grpSpPr>
          <p:cxnSp>
            <p:nvCxnSpPr>
              <p:cNvPr id="29" name="Straight Connector 28"/>
              <p:cNvCxnSpPr/>
              <p:nvPr/>
            </p:nvCxnSpPr>
            <p:spPr>
              <a:xfrm>
                <a:off x="1666499" y="1905000"/>
                <a:ext cx="2753101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29"/>
              <p:cNvSpPr txBox="1"/>
              <p:nvPr/>
            </p:nvSpPr>
            <p:spPr>
              <a:xfrm>
                <a:off x="1666499" y="1906588"/>
                <a:ext cx="54083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Lucida Console"/>
                  </a:rPr>
                  <a:t>T G C G C G G C C C A</a:t>
                </a: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4325534" y="4405700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C T T G G G </a:t>
              </a:r>
              <a:r>
                <a:rPr lang="en-US" sz="1200" b="1" dirty="0">
                  <a:solidFill>
                    <a:srgbClr val="0000FF"/>
                  </a:solidFill>
                  <a:latin typeface="Lucida Console"/>
                </a:rPr>
                <a:t>C</a:t>
              </a:r>
            </a:p>
          </p:txBody>
        </p:sp>
        <p:cxnSp>
          <p:nvCxnSpPr>
            <p:cNvPr id="34" name="Straight Connector 33"/>
            <p:cNvCxnSpPr>
              <a:endCxn id="32" idx="0"/>
            </p:cNvCxnSpPr>
            <p:nvPr/>
          </p:nvCxnSpPr>
          <p:spPr>
            <a:xfrm>
              <a:off x="4380398" y="4405700"/>
              <a:ext cx="2201969" cy="0"/>
            </a:xfrm>
            <a:prstGeom prst="line">
              <a:avLst/>
            </a:prstGeom>
            <a:ln cap="flat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8419456" y="4390311"/>
              <a:ext cx="835248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0000FF"/>
                  </a:solidFill>
                  <a:latin typeface="Lucida Console"/>
                </a:rPr>
                <a:t>20 bp</a:t>
              </a:r>
            </a:p>
          </p:txBody>
        </p:sp>
      </p:grpSp>
      <p:grpSp>
        <p:nvGrpSpPr>
          <p:cNvPr id="13" name="Group 59"/>
          <p:cNvGrpSpPr/>
          <p:nvPr/>
        </p:nvGrpSpPr>
        <p:grpSpPr>
          <a:xfrm>
            <a:off x="2197163" y="2400304"/>
            <a:ext cx="5958828" cy="382065"/>
            <a:chOff x="1405550" y="4464802"/>
            <a:chExt cx="7945105" cy="509420"/>
          </a:xfrm>
        </p:grpSpPr>
        <p:sp>
          <p:nvSpPr>
            <p:cNvPr id="42" name="TextBox 41"/>
            <p:cNvSpPr txBox="1"/>
            <p:nvPr/>
          </p:nvSpPr>
          <p:spPr>
            <a:xfrm>
              <a:off x="1405550" y="446480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14" name="Group 96"/>
            <p:cNvGrpSpPr/>
            <p:nvPr/>
          </p:nvGrpSpPr>
          <p:grpSpPr>
            <a:xfrm>
              <a:off x="1639489" y="4603302"/>
              <a:ext cx="5408368" cy="370920"/>
              <a:chOff x="1666499" y="1905000"/>
              <a:chExt cx="5408368" cy="370920"/>
            </a:xfrm>
          </p:grpSpPr>
          <p:cxnSp>
            <p:nvCxnSpPr>
              <p:cNvPr id="46" name="Straight Connector 45"/>
              <p:cNvCxnSpPr/>
              <p:nvPr/>
            </p:nvCxnSpPr>
            <p:spPr>
              <a:xfrm>
                <a:off x="1666499" y="1905000"/>
                <a:ext cx="2753101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Box 46"/>
              <p:cNvSpPr txBox="1"/>
              <p:nvPr/>
            </p:nvSpPr>
            <p:spPr>
              <a:xfrm>
                <a:off x="1666499" y="1906588"/>
                <a:ext cx="54083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Lucida Console"/>
                  </a:rPr>
                  <a:t>T G C G C G G C C C A</a:t>
                </a:r>
              </a:p>
            </p:txBody>
          </p:sp>
        </p:grpSp>
        <p:sp>
          <p:nvSpPr>
            <p:cNvPr id="48" name="TextBox 47"/>
            <p:cNvSpPr txBox="1"/>
            <p:nvPr/>
          </p:nvSpPr>
          <p:spPr>
            <a:xfrm>
              <a:off x="4325534" y="4603302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E5E500"/>
                  </a:solidFill>
                  <a:latin typeface="Lucida Console"/>
                </a:rPr>
                <a:t>G</a:t>
              </a:r>
            </a:p>
          </p:txBody>
        </p:sp>
        <p:cxnSp>
          <p:nvCxnSpPr>
            <p:cNvPr id="49" name="Straight Connector 48"/>
            <p:cNvCxnSpPr/>
            <p:nvPr/>
          </p:nvCxnSpPr>
          <p:spPr>
            <a:xfrm>
              <a:off x="4380398" y="4603302"/>
              <a:ext cx="191602" cy="1588"/>
            </a:xfrm>
            <a:prstGeom prst="line">
              <a:avLst/>
            </a:prstGeom>
            <a:ln cap="flat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8436528" y="4587913"/>
              <a:ext cx="914127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E5E500"/>
                  </a:solidFill>
                  <a:latin typeface="Lucida Console"/>
                </a:rPr>
                <a:t>12 bp</a:t>
              </a:r>
            </a:p>
          </p:txBody>
        </p:sp>
      </p:grpSp>
      <p:grpSp>
        <p:nvGrpSpPr>
          <p:cNvPr id="15" name="Group 75"/>
          <p:cNvGrpSpPr/>
          <p:nvPr/>
        </p:nvGrpSpPr>
        <p:grpSpPr>
          <a:xfrm>
            <a:off x="2197162" y="2399113"/>
            <a:ext cx="5874062" cy="382065"/>
            <a:chOff x="1405550" y="5049578"/>
            <a:chExt cx="7832082" cy="509420"/>
          </a:xfrm>
        </p:grpSpPr>
        <p:sp>
          <p:nvSpPr>
            <p:cNvPr id="50" name="TextBox 49"/>
            <p:cNvSpPr txBox="1"/>
            <p:nvPr/>
          </p:nvSpPr>
          <p:spPr>
            <a:xfrm>
              <a:off x="1405550" y="5049578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16" name="Group 96"/>
            <p:cNvGrpSpPr/>
            <p:nvPr/>
          </p:nvGrpSpPr>
          <p:grpSpPr>
            <a:xfrm>
              <a:off x="1639489" y="5188078"/>
              <a:ext cx="5408368" cy="370920"/>
              <a:chOff x="1666499" y="1905000"/>
              <a:chExt cx="5408368" cy="370920"/>
            </a:xfrm>
          </p:grpSpPr>
          <p:cxnSp>
            <p:nvCxnSpPr>
              <p:cNvPr id="55" name="Straight Connector 54"/>
              <p:cNvCxnSpPr/>
              <p:nvPr/>
            </p:nvCxnSpPr>
            <p:spPr>
              <a:xfrm>
                <a:off x="1666499" y="1905000"/>
                <a:ext cx="2753101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TextBox 55"/>
              <p:cNvSpPr txBox="1"/>
              <p:nvPr/>
            </p:nvSpPr>
            <p:spPr>
              <a:xfrm>
                <a:off x="1666499" y="1906588"/>
                <a:ext cx="54083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Lucida Console"/>
                  </a:rPr>
                  <a:t>T G C G C G G C C C A</a:t>
                </a:r>
              </a:p>
            </p:txBody>
          </p:sp>
        </p:grpSp>
        <p:sp>
          <p:nvSpPr>
            <p:cNvPr id="57" name="TextBox 56"/>
            <p:cNvSpPr txBox="1"/>
            <p:nvPr/>
          </p:nvSpPr>
          <p:spPr>
            <a:xfrm>
              <a:off x="4325534" y="5189666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</a:t>
              </a:r>
              <a:r>
                <a:rPr lang="en-US" sz="1200" b="1" dirty="0">
                  <a:solidFill>
                    <a:srgbClr val="FF0000"/>
                  </a:solidFill>
                  <a:latin typeface="Lucida Console"/>
                </a:rPr>
                <a:t>T</a:t>
              </a:r>
            </a:p>
          </p:txBody>
        </p:sp>
        <p:cxnSp>
          <p:nvCxnSpPr>
            <p:cNvPr id="59" name="Straight Connector 58"/>
            <p:cNvCxnSpPr/>
            <p:nvPr/>
          </p:nvCxnSpPr>
          <p:spPr>
            <a:xfrm>
              <a:off x="4380398" y="5188078"/>
              <a:ext cx="420202" cy="1588"/>
            </a:xfrm>
            <a:prstGeom prst="line">
              <a:avLst/>
            </a:prstGeom>
            <a:ln cap="flat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8419456" y="5172689"/>
              <a:ext cx="818176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FF0000"/>
                  </a:solidFill>
                  <a:latin typeface="Lucida Console"/>
                </a:rPr>
                <a:t>13 bp</a:t>
              </a:r>
            </a:p>
          </p:txBody>
        </p:sp>
      </p:grpSp>
      <p:grpSp>
        <p:nvGrpSpPr>
          <p:cNvPr id="17" name="Group 73"/>
          <p:cNvGrpSpPr/>
          <p:nvPr/>
        </p:nvGrpSpPr>
        <p:grpSpPr>
          <a:xfrm>
            <a:off x="2197162" y="2400304"/>
            <a:ext cx="5889080" cy="382065"/>
            <a:chOff x="1405550" y="5634354"/>
            <a:chExt cx="7852106" cy="509420"/>
          </a:xfrm>
        </p:grpSpPr>
        <p:sp>
          <p:nvSpPr>
            <p:cNvPr id="61" name="TextBox 60"/>
            <p:cNvSpPr txBox="1"/>
            <p:nvPr/>
          </p:nvSpPr>
          <p:spPr>
            <a:xfrm>
              <a:off x="1405550" y="5634354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18" name="Group 96"/>
            <p:cNvGrpSpPr/>
            <p:nvPr/>
          </p:nvGrpSpPr>
          <p:grpSpPr>
            <a:xfrm>
              <a:off x="1639489" y="5772854"/>
              <a:ext cx="5408368" cy="370920"/>
              <a:chOff x="1666499" y="1905000"/>
              <a:chExt cx="5408368" cy="370920"/>
            </a:xfrm>
          </p:grpSpPr>
          <p:cxnSp>
            <p:nvCxnSpPr>
              <p:cNvPr id="65" name="Straight Connector 64"/>
              <p:cNvCxnSpPr/>
              <p:nvPr/>
            </p:nvCxnSpPr>
            <p:spPr>
              <a:xfrm>
                <a:off x="1666499" y="1905000"/>
                <a:ext cx="2753101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TextBox 65"/>
              <p:cNvSpPr txBox="1"/>
              <p:nvPr/>
            </p:nvSpPr>
            <p:spPr>
              <a:xfrm>
                <a:off x="1666499" y="1906588"/>
                <a:ext cx="54083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Lucida Console"/>
                  </a:rPr>
                  <a:t>T G C G C G G C C C A</a:t>
                </a:r>
              </a:p>
            </p:txBody>
          </p:sp>
        </p:grpSp>
        <p:sp>
          <p:nvSpPr>
            <p:cNvPr id="71" name="TextBox 70"/>
            <p:cNvSpPr txBox="1"/>
            <p:nvPr/>
          </p:nvSpPr>
          <p:spPr>
            <a:xfrm>
              <a:off x="4325534" y="5772854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C T </a:t>
              </a:r>
              <a:r>
                <a:rPr lang="en-US" sz="1200" b="1" dirty="0">
                  <a:solidFill>
                    <a:srgbClr val="FF0000"/>
                  </a:solidFill>
                  <a:latin typeface="Lucida Console"/>
                </a:rPr>
                <a:t>T</a:t>
              </a:r>
            </a:p>
          </p:txBody>
        </p:sp>
        <p:cxnSp>
          <p:nvCxnSpPr>
            <p:cNvPr id="72" name="Straight Connector 71"/>
            <p:cNvCxnSpPr/>
            <p:nvPr/>
          </p:nvCxnSpPr>
          <p:spPr>
            <a:xfrm>
              <a:off x="4380398" y="5772854"/>
              <a:ext cx="1182202" cy="1588"/>
            </a:xfrm>
            <a:prstGeom prst="line">
              <a:avLst/>
            </a:prstGeom>
            <a:ln cap="flat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/>
            <p:cNvSpPr txBox="1"/>
            <p:nvPr/>
          </p:nvSpPr>
          <p:spPr>
            <a:xfrm>
              <a:off x="8419455" y="5757465"/>
              <a:ext cx="838201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FF0000"/>
                  </a:solidFill>
                  <a:latin typeface="Lucida Console"/>
                </a:rPr>
                <a:t>16 bp</a:t>
              </a:r>
            </a:p>
          </p:txBody>
        </p:sp>
      </p:grpSp>
      <p:grpSp>
        <p:nvGrpSpPr>
          <p:cNvPr id="19" name="Group 85"/>
          <p:cNvGrpSpPr/>
          <p:nvPr/>
        </p:nvGrpSpPr>
        <p:grpSpPr>
          <a:xfrm>
            <a:off x="2197162" y="2400304"/>
            <a:ext cx="5874062" cy="382065"/>
            <a:chOff x="1422623" y="4295645"/>
            <a:chExt cx="7832082" cy="509420"/>
          </a:xfrm>
        </p:grpSpPr>
        <p:sp>
          <p:nvSpPr>
            <p:cNvPr id="78" name="TextBox 77"/>
            <p:cNvSpPr txBox="1"/>
            <p:nvPr/>
          </p:nvSpPr>
          <p:spPr>
            <a:xfrm>
              <a:off x="1422623" y="4295645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20" name="Group 96"/>
            <p:cNvGrpSpPr/>
            <p:nvPr/>
          </p:nvGrpSpPr>
          <p:grpSpPr>
            <a:xfrm>
              <a:off x="1656562" y="4434145"/>
              <a:ext cx="5408368" cy="370920"/>
              <a:chOff x="1666499" y="1905000"/>
              <a:chExt cx="5408368" cy="370920"/>
            </a:xfrm>
          </p:grpSpPr>
          <p:cxnSp>
            <p:nvCxnSpPr>
              <p:cNvPr id="83" name="Straight Connector 82"/>
              <p:cNvCxnSpPr/>
              <p:nvPr/>
            </p:nvCxnSpPr>
            <p:spPr>
              <a:xfrm>
                <a:off x="1666499" y="1905000"/>
                <a:ext cx="2753101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" name="TextBox 83"/>
              <p:cNvSpPr txBox="1"/>
              <p:nvPr/>
            </p:nvSpPr>
            <p:spPr>
              <a:xfrm>
                <a:off x="1666499" y="1906588"/>
                <a:ext cx="54083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Lucida Console"/>
                  </a:rPr>
                  <a:t>T G C G C G G C C C A</a:t>
                </a:r>
              </a:p>
            </p:txBody>
          </p:sp>
        </p:grpSp>
        <p:sp>
          <p:nvSpPr>
            <p:cNvPr id="80" name="TextBox 79"/>
            <p:cNvSpPr txBox="1"/>
            <p:nvPr/>
          </p:nvSpPr>
          <p:spPr>
            <a:xfrm>
              <a:off x="4342607" y="4435733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</a:t>
              </a:r>
              <a:r>
                <a:rPr lang="en-US" sz="1200" b="1" dirty="0">
                  <a:solidFill>
                    <a:srgbClr val="0000FF"/>
                  </a:solidFill>
                  <a:latin typeface="Lucida Console"/>
                </a:rPr>
                <a:t>C</a:t>
              </a:r>
            </a:p>
          </p:txBody>
        </p:sp>
        <p:cxnSp>
          <p:nvCxnSpPr>
            <p:cNvPr id="81" name="Straight Connector 80"/>
            <p:cNvCxnSpPr/>
            <p:nvPr/>
          </p:nvCxnSpPr>
          <p:spPr>
            <a:xfrm>
              <a:off x="4397471" y="4434145"/>
              <a:ext cx="707929" cy="1588"/>
            </a:xfrm>
            <a:prstGeom prst="line">
              <a:avLst/>
            </a:prstGeom>
            <a:ln cap="flat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8436528" y="4418756"/>
              <a:ext cx="818177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0000FF"/>
                  </a:solidFill>
                  <a:latin typeface="Lucida Console"/>
                </a:rPr>
                <a:t>14 bp</a:t>
              </a:r>
            </a:p>
          </p:txBody>
        </p:sp>
      </p:grpSp>
      <p:grpSp>
        <p:nvGrpSpPr>
          <p:cNvPr id="21" name="Group 95"/>
          <p:cNvGrpSpPr/>
          <p:nvPr/>
        </p:nvGrpSpPr>
        <p:grpSpPr>
          <a:xfrm>
            <a:off x="2197162" y="2400303"/>
            <a:ext cx="5905537" cy="382065"/>
            <a:chOff x="1253150" y="4114800"/>
            <a:chExt cx="7874048" cy="509420"/>
          </a:xfrm>
        </p:grpSpPr>
        <p:sp>
          <p:nvSpPr>
            <p:cNvPr id="88" name="TextBox 87"/>
            <p:cNvSpPr txBox="1"/>
            <p:nvPr/>
          </p:nvSpPr>
          <p:spPr>
            <a:xfrm>
              <a:off x="1253150" y="4114800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22" name="Group 96"/>
            <p:cNvGrpSpPr/>
            <p:nvPr/>
          </p:nvGrpSpPr>
          <p:grpSpPr>
            <a:xfrm>
              <a:off x="1487089" y="4253300"/>
              <a:ext cx="5408368" cy="370920"/>
              <a:chOff x="1666499" y="1905000"/>
              <a:chExt cx="5408368" cy="370920"/>
            </a:xfrm>
          </p:grpSpPr>
          <p:cxnSp>
            <p:nvCxnSpPr>
              <p:cNvPr id="93" name="Straight Connector 92"/>
              <p:cNvCxnSpPr/>
              <p:nvPr/>
            </p:nvCxnSpPr>
            <p:spPr>
              <a:xfrm>
                <a:off x="1666499" y="1905000"/>
                <a:ext cx="2753101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TextBox 93"/>
              <p:cNvSpPr txBox="1"/>
              <p:nvPr/>
            </p:nvSpPr>
            <p:spPr>
              <a:xfrm>
                <a:off x="1666499" y="1906588"/>
                <a:ext cx="54083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Lucida Console"/>
                  </a:rPr>
                  <a:t>T G C G C G G C C C A</a:t>
                </a:r>
              </a:p>
            </p:txBody>
          </p:sp>
        </p:grpSp>
        <p:sp>
          <p:nvSpPr>
            <p:cNvPr id="90" name="TextBox 89"/>
            <p:cNvSpPr txBox="1"/>
            <p:nvPr/>
          </p:nvSpPr>
          <p:spPr>
            <a:xfrm>
              <a:off x="4173134" y="4253300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C </a:t>
              </a:r>
              <a:r>
                <a:rPr lang="en-US" sz="1200" b="1" dirty="0">
                  <a:solidFill>
                    <a:srgbClr val="FF0000"/>
                  </a:solidFill>
                  <a:latin typeface="Lucida Console"/>
                </a:rPr>
                <a:t>T</a:t>
              </a:r>
            </a:p>
          </p:txBody>
        </p:sp>
        <p:cxnSp>
          <p:nvCxnSpPr>
            <p:cNvPr id="91" name="Straight Connector 90"/>
            <p:cNvCxnSpPr/>
            <p:nvPr/>
          </p:nvCxnSpPr>
          <p:spPr>
            <a:xfrm>
              <a:off x="4227998" y="4253300"/>
              <a:ext cx="953602" cy="1588"/>
            </a:xfrm>
            <a:prstGeom prst="line">
              <a:avLst/>
            </a:prstGeom>
            <a:ln cap="flat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/>
            <p:cNvSpPr txBox="1"/>
            <p:nvPr/>
          </p:nvSpPr>
          <p:spPr>
            <a:xfrm>
              <a:off x="8267055" y="4237911"/>
              <a:ext cx="860143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FF0000"/>
                  </a:solidFill>
                  <a:latin typeface="Lucida Console"/>
                </a:rPr>
                <a:t>15 bp</a:t>
              </a:r>
            </a:p>
          </p:txBody>
        </p:sp>
      </p:grpSp>
      <p:grpSp>
        <p:nvGrpSpPr>
          <p:cNvPr id="23" name="Group 106"/>
          <p:cNvGrpSpPr/>
          <p:nvPr/>
        </p:nvGrpSpPr>
        <p:grpSpPr>
          <a:xfrm>
            <a:off x="2197162" y="2400304"/>
            <a:ext cx="5933630" cy="382065"/>
            <a:chOff x="1253150" y="5528220"/>
            <a:chExt cx="7911506" cy="509420"/>
          </a:xfrm>
        </p:grpSpPr>
        <p:sp>
          <p:nvSpPr>
            <p:cNvPr id="99" name="TextBox 98"/>
            <p:cNvSpPr txBox="1"/>
            <p:nvPr/>
          </p:nvSpPr>
          <p:spPr>
            <a:xfrm>
              <a:off x="1253150" y="5528220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24" name="Group 96"/>
            <p:cNvGrpSpPr/>
            <p:nvPr/>
          </p:nvGrpSpPr>
          <p:grpSpPr>
            <a:xfrm>
              <a:off x="1487089" y="5666720"/>
              <a:ext cx="5408368" cy="370920"/>
              <a:chOff x="1666499" y="1905000"/>
              <a:chExt cx="5408368" cy="370920"/>
            </a:xfrm>
          </p:grpSpPr>
          <p:cxnSp>
            <p:nvCxnSpPr>
              <p:cNvPr id="104" name="Straight Connector 103"/>
              <p:cNvCxnSpPr/>
              <p:nvPr/>
            </p:nvCxnSpPr>
            <p:spPr>
              <a:xfrm>
                <a:off x="1666499" y="1905000"/>
                <a:ext cx="2753101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TextBox 104"/>
              <p:cNvSpPr txBox="1"/>
              <p:nvPr/>
            </p:nvSpPr>
            <p:spPr>
              <a:xfrm>
                <a:off x="1666499" y="1906588"/>
                <a:ext cx="54083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Lucida Console"/>
                  </a:rPr>
                  <a:t>T G C G C G G C C C A</a:t>
                </a:r>
              </a:p>
            </p:txBody>
          </p:sp>
        </p:grpSp>
        <p:sp>
          <p:nvSpPr>
            <p:cNvPr id="101" name="TextBox 100"/>
            <p:cNvSpPr txBox="1"/>
            <p:nvPr/>
          </p:nvSpPr>
          <p:spPr>
            <a:xfrm>
              <a:off x="4173134" y="5666720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C T T </a:t>
              </a:r>
              <a:r>
                <a:rPr lang="en-US" sz="1200" b="1" dirty="0">
                  <a:solidFill>
                    <a:srgbClr val="E5E500"/>
                  </a:solidFill>
                  <a:latin typeface="Lucida Console"/>
                </a:rPr>
                <a:t>G</a:t>
              </a:r>
            </a:p>
          </p:txBody>
        </p:sp>
        <p:cxnSp>
          <p:nvCxnSpPr>
            <p:cNvPr id="102" name="Straight Connector 101"/>
            <p:cNvCxnSpPr/>
            <p:nvPr/>
          </p:nvCxnSpPr>
          <p:spPr>
            <a:xfrm>
              <a:off x="4227998" y="5666720"/>
              <a:ext cx="1410802" cy="1588"/>
            </a:xfrm>
            <a:prstGeom prst="line">
              <a:avLst/>
            </a:prstGeom>
            <a:ln cap="flat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/>
            <p:cNvSpPr txBox="1"/>
            <p:nvPr/>
          </p:nvSpPr>
          <p:spPr>
            <a:xfrm>
              <a:off x="8267056" y="5651331"/>
              <a:ext cx="897600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E5E500"/>
                  </a:solidFill>
                  <a:latin typeface="Lucida Console"/>
                </a:rPr>
                <a:t>17 bp</a:t>
              </a:r>
            </a:p>
          </p:txBody>
        </p:sp>
      </p:grpSp>
      <p:grpSp>
        <p:nvGrpSpPr>
          <p:cNvPr id="26" name="Group 118"/>
          <p:cNvGrpSpPr/>
          <p:nvPr/>
        </p:nvGrpSpPr>
        <p:grpSpPr>
          <a:xfrm>
            <a:off x="2197162" y="2399113"/>
            <a:ext cx="5933630" cy="382065"/>
            <a:chOff x="1371502" y="5638800"/>
            <a:chExt cx="7911506" cy="509420"/>
          </a:xfrm>
        </p:grpSpPr>
        <p:sp>
          <p:nvSpPr>
            <p:cNvPr id="110" name="TextBox 109"/>
            <p:cNvSpPr txBox="1"/>
            <p:nvPr/>
          </p:nvSpPr>
          <p:spPr>
            <a:xfrm>
              <a:off x="1371502" y="5638800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27" name="Group 96"/>
            <p:cNvGrpSpPr/>
            <p:nvPr/>
          </p:nvGrpSpPr>
          <p:grpSpPr>
            <a:xfrm>
              <a:off x="1605441" y="5777300"/>
              <a:ext cx="5408368" cy="370920"/>
              <a:chOff x="1666499" y="1905000"/>
              <a:chExt cx="5408368" cy="370920"/>
            </a:xfrm>
          </p:grpSpPr>
          <p:cxnSp>
            <p:nvCxnSpPr>
              <p:cNvPr id="115" name="Straight Connector 114"/>
              <p:cNvCxnSpPr/>
              <p:nvPr/>
            </p:nvCxnSpPr>
            <p:spPr>
              <a:xfrm>
                <a:off x="1666499" y="1905000"/>
                <a:ext cx="2753101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6" name="TextBox 115"/>
              <p:cNvSpPr txBox="1"/>
              <p:nvPr/>
            </p:nvSpPr>
            <p:spPr>
              <a:xfrm>
                <a:off x="1666499" y="1906588"/>
                <a:ext cx="54083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Lucida Console"/>
                  </a:rPr>
                  <a:t>T G C G C G G C C C A</a:t>
                </a:r>
              </a:p>
            </p:txBody>
          </p:sp>
        </p:grpSp>
        <p:sp>
          <p:nvSpPr>
            <p:cNvPr id="112" name="TextBox 111"/>
            <p:cNvSpPr txBox="1"/>
            <p:nvPr/>
          </p:nvSpPr>
          <p:spPr>
            <a:xfrm>
              <a:off x="4291486" y="5777300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C T T G </a:t>
              </a:r>
              <a:r>
                <a:rPr lang="en-US" sz="1200" b="1" dirty="0">
                  <a:solidFill>
                    <a:srgbClr val="E5E500"/>
                  </a:solidFill>
                  <a:latin typeface="Lucida Console"/>
                </a:rPr>
                <a:t>G</a:t>
              </a:r>
            </a:p>
          </p:txBody>
        </p:sp>
        <p:cxnSp>
          <p:nvCxnSpPr>
            <p:cNvPr id="113" name="Straight Connector 112"/>
            <p:cNvCxnSpPr/>
            <p:nvPr/>
          </p:nvCxnSpPr>
          <p:spPr>
            <a:xfrm>
              <a:off x="4346350" y="5777300"/>
              <a:ext cx="1673450" cy="1588"/>
            </a:xfrm>
            <a:prstGeom prst="line">
              <a:avLst/>
            </a:prstGeom>
            <a:ln cap="flat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TextBox 113"/>
            <p:cNvSpPr txBox="1"/>
            <p:nvPr/>
          </p:nvSpPr>
          <p:spPr>
            <a:xfrm>
              <a:off x="8385407" y="5761911"/>
              <a:ext cx="897601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E5E500"/>
                  </a:solidFill>
                  <a:latin typeface="Lucida Console"/>
                </a:rPr>
                <a:t>18 bp</a:t>
              </a:r>
            </a:p>
          </p:txBody>
        </p:sp>
      </p:grpSp>
      <p:sp>
        <p:nvSpPr>
          <p:cNvPr id="144" name="Freeform 143"/>
          <p:cNvSpPr/>
          <p:nvPr/>
        </p:nvSpPr>
        <p:spPr>
          <a:xfrm>
            <a:off x="6428893" y="2223948"/>
            <a:ext cx="143357" cy="534987"/>
          </a:xfrm>
          <a:custGeom>
            <a:avLst/>
            <a:gdLst>
              <a:gd name="connsiteX0" fmla="*/ 0 w 512233"/>
              <a:gd name="connsiteY0" fmla="*/ 553508 h 560916"/>
              <a:gd name="connsiteX1" fmla="*/ 146050 w 512233"/>
              <a:gd name="connsiteY1" fmla="*/ 464608 h 560916"/>
              <a:gd name="connsiteX2" fmla="*/ 254000 w 512233"/>
              <a:gd name="connsiteY2" fmla="*/ 1058 h 560916"/>
              <a:gd name="connsiteX3" fmla="*/ 342900 w 512233"/>
              <a:gd name="connsiteY3" fmla="*/ 470958 h 560916"/>
              <a:gd name="connsiteX4" fmla="*/ 488950 w 512233"/>
              <a:gd name="connsiteY4" fmla="*/ 540808 h 560916"/>
              <a:gd name="connsiteX5" fmla="*/ 482600 w 512233"/>
              <a:gd name="connsiteY5" fmla="*/ 528108 h 56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2233" h="560916">
                <a:moveTo>
                  <a:pt x="0" y="553508"/>
                </a:moveTo>
                <a:cubicBezTo>
                  <a:pt x="51858" y="555095"/>
                  <a:pt x="103717" y="556683"/>
                  <a:pt x="146050" y="464608"/>
                </a:cubicBezTo>
                <a:cubicBezTo>
                  <a:pt x="188383" y="372533"/>
                  <a:pt x="221192" y="0"/>
                  <a:pt x="254000" y="1058"/>
                </a:cubicBezTo>
                <a:cubicBezTo>
                  <a:pt x="286808" y="2116"/>
                  <a:pt x="303742" y="381000"/>
                  <a:pt x="342900" y="470958"/>
                </a:cubicBezTo>
                <a:cubicBezTo>
                  <a:pt x="382058" y="560916"/>
                  <a:pt x="465667" y="531283"/>
                  <a:pt x="488950" y="540808"/>
                </a:cubicBezTo>
                <a:cubicBezTo>
                  <a:pt x="512233" y="550333"/>
                  <a:pt x="482600" y="528108"/>
                  <a:pt x="482600" y="528108"/>
                </a:cubicBezTo>
              </a:path>
            </a:pathLst>
          </a:custGeom>
          <a:ln>
            <a:solidFill>
              <a:srgbClr val="E5E5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45" name="Rectangle 144"/>
          <p:cNvSpPr/>
          <p:nvPr/>
        </p:nvSpPr>
        <p:spPr>
          <a:xfrm>
            <a:off x="1739900" y="2188590"/>
            <a:ext cx="274320" cy="633552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900" dirty="0">
                <a:solidFill>
                  <a:prstClr val="black"/>
                </a:solidFill>
                <a:latin typeface="Gill Sans MT"/>
              </a:rPr>
              <a:t>Laser Reader</a:t>
            </a:r>
          </a:p>
        </p:txBody>
      </p:sp>
      <p:cxnSp>
        <p:nvCxnSpPr>
          <p:cNvPr id="148" name="Straight Arrow Connector 147"/>
          <p:cNvCxnSpPr/>
          <p:nvPr/>
        </p:nvCxnSpPr>
        <p:spPr>
          <a:xfrm>
            <a:off x="2060627" y="2500602"/>
            <a:ext cx="84833" cy="1191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9" name="Freeform 148"/>
          <p:cNvSpPr/>
          <p:nvPr/>
        </p:nvSpPr>
        <p:spPr>
          <a:xfrm>
            <a:off x="6500572" y="2343150"/>
            <a:ext cx="143357" cy="411368"/>
          </a:xfrm>
          <a:custGeom>
            <a:avLst/>
            <a:gdLst>
              <a:gd name="connsiteX0" fmla="*/ 0 w 512233"/>
              <a:gd name="connsiteY0" fmla="*/ 553508 h 560916"/>
              <a:gd name="connsiteX1" fmla="*/ 146050 w 512233"/>
              <a:gd name="connsiteY1" fmla="*/ 464608 h 560916"/>
              <a:gd name="connsiteX2" fmla="*/ 254000 w 512233"/>
              <a:gd name="connsiteY2" fmla="*/ 1058 h 560916"/>
              <a:gd name="connsiteX3" fmla="*/ 342900 w 512233"/>
              <a:gd name="connsiteY3" fmla="*/ 470958 h 560916"/>
              <a:gd name="connsiteX4" fmla="*/ 488950 w 512233"/>
              <a:gd name="connsiteY4" fmla="*/ 540808 h 560916"/>
              <a:gd name="connsiteX5" fmla="*/ 482600 w 512233"/>
              <a:gd name="connsiteY5" fmla="*/ 528108 h 56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2233" h="560916">
                <a:moveTo>
                  <a:pt x="0" y="553508"/>
                </a:moveTo>
                <a:cubicBezTo>
                  <a:pt x="51858" y="555095"/>
                  <a:pt x="103717" y="556683"/>
                  <a:pt x="146050" y="464608"/>
                </a:cubicBezTo>
                <a:cubicBezTo>
                  <a:pt x="188383" y="372533"/>
                  <a:pt x="221192" y="0"/>
                  <a:pt x="254000" y="1058"/>
                </a:cubicBezTo>
                <a:cubicBezTo>
                  <a:pt x="286808" y="2116"/>
                  <a:pt x="303742" y="381000"/>
                  <a:pt x="342900" y="470958"/>
                </a:cubicBezTo>
                <a:cubicBezTo>
                  <a:pt x="382058" y="560916"/>
                  <a:pt x="465667" y="531283"/>
                  <a:pt x="488950" y="540808"/>
                </a:cubicBezTo>
                <a:cubicBezTo>
                  <a:pt x="512233" y="550333"/>
                  <a:pt x="482600" y="528108"/>
                  <a:pt x="482600" y="528108"/>
                </a:cubicBezTo>
              </a:path>
            </a:pathLst>
          </a:cu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50" name="Freeform 149"/>
          <p:cNvSpPr/>
          <p:nvPr/>
        </p:nvSpPr>
        <p:spPr>
          <a:xfrm>
            <a:off x="6572251" y="2223948"/>
            <a:ext cx="143357" cy="530570"/>
          </a:xfrm>
          <a:custGeom>
            <a:avLst/>
            <a:gdLst>
              <a:gd name="connsiteX0" fmla="*/ 0 w 512233"/>
              <a:gd name="connsiteY0" fmla="*/ 553508 h 560916"/>
              <a:gd name="connsiteX1" fmla="*/ 146050 w 512233"/>
              <a:gd name="connsiteY1" fmla="*/ 464608 h 560916"/>
              <a:gd name="connsiteX2" fmla="*/ 254000 w 512233"/>
              <a:gd name="connsiteY2" fmla="*/ 1058 h 560916"/>
              <a:gd name="connsiteX3" fmla="*/ 342900 w 512233"/>
              <a:gd name="connsiteY3" fmla="*/ 470958 h 560916"/>
              <a:gd name="connsiteX4" fmla="*/ 488950 w 512233"/>
              <a:gd name="connsiteY4" fmla="*/ 540808 h 560916"/>
              <a:gd name="connsiteX5" fmla="*/ 482600 w 512233"/>
              <a:gd name="connsiteY5" fmla="*/ 528108 h 56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2233" h="560916">
                <a:moveTo>
                  <a:pt x="0" y="553508"/>
                </a:moveTo>
                <a:cubicBezTo>
                  <a:pt x="51858" y="555095"/>
                  <a:pt x="103717" y="556683"/>
                  <a:pt x="146050" y="464608"/>
                </a:cubicBezTo>
                <a:cubicBezTo>
                  <a:pt x="188383" y="372533"/>
                  <a:pt x="221192" y="0"/>
                  <a:pt x="254000" y="1058"/>
                </a:cubicBezTo>
                <a:cubicBezTo>
                  <a:pt x="286808" y="2116"/>
                  <a:pt x="303742" y="381000"/>
                  <a:pt x="342900" y="470958"/>
                </a:cubicBezTo>
                <a:cubicBezTo>
                  <a:pt x="382058" y="560916"/>
                  <a:pt x="465667" y="531283"/>
                  <a:pt x="488950" y="540808"/>
                </a:cubicBezTo>
                <a:cubicBezTo>
                  <a:pt x="512233" y="550333"/>
                  <a:pt x="482600" y="528108"/>
                  <a:pt x="482600" y="528108"/>
                </a:cubicBezTo>
              </a:path>
            </a:pathLst>
          </a:cu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51" name="Freeform 150"/>
          <p:cNvSpPr/>
          <p:nvPr/>
        </p:nvSpPr>
        <p:spPr>
          <a:xfrm>
            <a:off x="6643929" y="2343150"/>
            <a:ext cx="143357" cy="411368"/>
          </a:xfrm>
          <a:custGeom>
            <a:avLst/>
            <a:gdLst>
              <a:gd name="connsiteX0" fmla="*/ 0 w 512233"/>
              <a:gd name="connsiteY0" fmla="*/ 553508 h 560916"/>
              <a:gd name="connsiteX1" fmla="*/ 146050 w 512233"/>
              <a:gd name="connsiteY1" fmla="*/ 464608 h 560916"/>
              <a:gd name="connsiteX2" fmla="*/ 254000 w 512233"/>
              <a:gd name="connsiteY2" fmla="*/ 1058 h 560916"/>
              <a:gd name="connsiteX3" fmla="*/ 342900 w 512233"/>
              <a:gd name="connsiteY3" fmla="*/ 470958 h 560916"/>
              <a:gd name="connsiteX4" fmla="*/ 488950 w 512233"/>
              <a:gd name="connsiteY4" fmla="*/ 540808 h 560916"/>
              <a:gd name="connsiteX5" fmla="*/ 482600 w 512233"/>
              <a:gd name="connsiteY5" fmla="*/ 528108 h 56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2233" h="560916">
                <a:moveTo>
                  <a:pt x="0" y="553508"/>
                </a:moveTo>
                <a:cubicBezTo>
                  <a:pt x="51858" y="555095"/>
                  <a:pt x="103717" y="556683"/>
                  <a:pt x="146050" y="464608"/>
                </a:cubicBezTo>
                <a:cubicBezTo>
                  <a:pt x="188383" y="372533"/>
                  <a:pt x="221192" y="0"/>
                  <a:pt x="254000" y="1058"/>
                </a:cubicBezTo>
                <a:cubicBezTo>
                  <a:pt x="286808" y="2116"/>
                  <a:pt x="303742" y="381000"/>
                  <a:pt x="342900" y="470958"/>
                </a:cubicBezTo>
                <a:cubicBezTo>
                  <a:pt x="382058" y="560916"/>
                  <a:pt x="465667" y="531283"/>
                  <a:pt x="488950" y="540808"/>
                </a:cubicBezTo>
                <a:cubicBezTo>
                  <a:pt x="512233" y="550333"/>
                  <a:pt x="482600" y="528108"/>
                  <a:pt x="482600" y="528108"/>
                </a:cubicBezTo>
              </a:path>
            </a:pathLst>
          </a:cu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52" name="Freeform 151"/>
          <p:cNvSpPr/>
          <p:nvPr/>
        </p:nvSpPr>
        <p:spPr>
          <a:xfrm>
            <a:off x="6715608" y="2400300"/>
            <a:ext cx="143357" cy="354218"/>
          </a:xfrm>
          <a:custGeom>
            <a:avLst/>
            <a:gdLst>
              <a:gd name="connsiteX0" fmla="*/ 0 w 512233"/>
              <a:gd name="connsiteY0" fmla="*/ 553508 h 560916"/>
              <a:gd name="connsiteX1" fmla="*/ 146050 w 512233"/>
              <a:gd name="connsiteY1" fmla="*/ 464608 h 560916"/>
              <a:gd name="connsiteX2" fmla="*/ 254000 w 512233"/>
              <a:gd name="connsiteY2" fmla="*/ 1058 h 560916"/>
              <a:gd name="connsiteX3" fmla="*/ 342900 w 512233"/>
              <a:gd name="connsiteY3" fmla="*/ 470958 h 560916"/>
              <a:gd name="connsiteX4" fmla="*/ 488950 w 512233"/>
              <a:gd name="connsiteY4" fmla="*/ 540808 h 560916"/>
              <a:gd name="connsiteX5" fmla="*/ 482600 w 512233"/>
              <a:gd name="connsiteY5" fmla="*/ 528108 h 56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2233" h="560916">
                <a:moveTo>
                  <a:pt x="0" y="553508"/>
                </a:moveTo>
                <a:cubicBezTo>
                  <a:pt x="51858" y="555095"/>
                  <a:pt x="103717" y="556683"/>
                  <a:pt x="146050" y="464608"/>
                </a:cubicBezTo>
                <a:cubicBezTo>
                  <a:pt x="188383" y="372533"/>
                  <a:pt x="221192" y="0"/>
                  <a:pt x="254000" y="1058"/>
                </a:cubicBezTo>
                <a:cubicBezTo>
                  <a:pt x="286808" y="2116"/>
                  <a:pt x="303742" y="381000"/>
                  <a:pt x="342900" y="470958"/>
                </a:cubicBezTo>
                <a:cubicBezTo>
                  <a:pt x="382058" y="560916"/>
                  <a:pt x="465667" y="531283"/>
                  <a:pt x="488950" y="540808"/>
                </a:cubicBezTo>
                <a:cubicBezTo>
                  <a:pt x="512233" y="550333"/>
                  <a:pt x="482600" y="528108"/>
                  <a:pt x="482600" y="528108"/>
                </a:cubicBezTo>
              </a:path>
            </a:pathLst>
          </a:cu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53" name="Freeform 152"/>
          <p:cNvSpPr/>
          <p:nvPr/>
        </p:nvSpPr>
        <p:spPr>
          <a:xfrm>
            <a:off x="6787286" y="2188590"/>
            <a:ext cx="143357" cy="570692"/>
          </a:xfrm>
          <a:custGeom>
            <a:avLst/>
            <a:gdLst>
              <a:gd name="connsiteX0" fmla="*/ 0 w 512233"/>
              <a:gd name="connsiteY0" fmla="*/ 553508 h 560916"/>
              <a:gd name="connsiteX1" fmla="*/ 146050 w 512233"/>
              <a:gd name="connsiteY1" fmla="*/ 464608 h 560916"/>
              <a:gd name="connsiteX2" fmla="*/ 254000 w 512233"/>
              <a:gd name="connsiteY2" fmla="*/ 1058 h 560916"/>
              <a:gd name="connsiteX3" fmla="*/ 342900 w 512233"/>
              <a:gd name="connsiteY3" fmla="*/ 470958 h 560916"/>
              <a:gd name="connsiteX4" fmla="*/ 488950 w 512233"/>
              <a:gd name="connsiteY4" fmla="*/ 540808 h 560916"/>
              <a:gd name="connsiteX5" fmla="*/ 482600 w 512233"/>
              <a:gd name="connsiteY5" fmla="*/ 528108 h 56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2233" h="560916">
                <a:moveTo>
                  <a:pt x="0" y="553508"/>
                </a:moveTo>
                <a:cubicBezTo>
                  <a:pt x="51858" y="555095"/>
                  <a:pt x="103717" y="556683"/>
                  <a:pt x="146050" y="464608"/>
                </a:cubicBezTo>
                <a:cubicBezTo>
                  <a:pt x="188383" y="372533"/>
                  <a:pt x="221192" y="0"/>
                  <a:pt x="254000" y="1058"/>
                </a:cubicBezTo>
                <a:cubicBezTo>
                  <a:pt x="286808" y="2116"/>
                  <a:pt x="303742" y="381000"/>
                  <a:pt x="342900" y="470958"/>
                </a:cubicBezTo>
                <a:cubicBezTo>
                  <a:pt x="382058" y="560916"/>
                  <a:pt x="465667" y="531283"/>
                  <a:pt x="488950" y="540808"/>
                </a:cubicBezTo>
                <a:cubicBezTo>
                  <a:pt x="512233" y="550333"/>
                  <a:pt x="482600" y="528108"/>
                  <a:pt x="482600" y="528108"/>
                </a:cubicBezTo>
              </a:path>
            </a:pathLst>
          </a:custGeom>
          <a:ln>
            <a:solidFill>
              <a:srgbClr val="E5E5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54" name="Freeform 153"/>
          <p:cNvSpPr/>
          <p:nvPr/>
        </p:nvSpPr>
        <p:spPr>
          <a:xfrm>
            <a:off x="6858965" y="2223948"/>
            <a:ext cx="143357" cy="530570"/>
          </a:xfrm>
          <a:custGeom>
            <a:avLst/>
            <a:gdLst>
              <a:gd name="connsiteX0" fmla="*/ 0 w 512233"/>
              <a:gd name="connsiteY0" fmla="*/ 553508 h 560916"/>
              <a:gd name="connsiteX1" fmla="*/ 146050 w 512233"/>
              <a:gd name="connsiteY1" fmla="*/ 464608 h 560916"/>
              <a:gd name="connsiteX2" fmla="*/ 254000 w 512233"/>
              <a:gd name="connsiteY2" fmla="*/ 1058 h 560916"/>
              <a:gd name="connsiteX3" fmla="*/ 342900 w 512233"/>
              <a:gd name="connsiteY3" fmla="*/ 470958 h 560916"/>
              <a:gd name="connsiteX4" fmla="*/ 488950 w 512233"/>
              <a:gd name="connsiteY4" fmla="*/ 540808 h 560916"/>
              <a:gd name="connsiteX5" fmla="*/ 482600 w 512233"/>
              <a:gd name="connsiteY5" fmla="*/ 528108 h 56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2233" h="560916">
                <a:moveTo>
                  <a:pt x="0" y="553508"/>
                </a:moveTo>
                <a:cubicBezTo>
                  <a:pt x="51858" y="555095"/>
                  <a:pt x="103717" y="556683"/>
                  <a:pt x="146050" y="464608"/>
                </a:cubicBezTo>
                <a:cubicBezTo>
                  <a:pt x="188383" y="372533"/>
                  <a:pt x="221192" y="0"/>
                  <a:pt x="254000" y="1058"/>
                </a:cubicBezTo>
                <a:cubicBezTo>
                  <a:pt x="286808" y="2116"/>
                  <a:pt x="303742" y="381000"/>
                  <a:pt x="342900" y="470958"/>
                </a:cubicBezTo>
                <a:cubicBezTo>
                  <a:pt x="382058" y="560916"/>
                  <a:pt x="465667" y="531283"/>
                  <a:pt x="488950" y="540808"/>
                </a:cubicBezTo>
                <a:cubicBezTo>
                  <a:pt x="512233" y="550333"/>
                  <a:pt x="482600" y="528108"/>
                  <a:pt x="482600" y="528108"/>
                </a:cubicBezTo>
              </a:path>
            </a:pathLst>
          </a:custGeom>
          <a:ln>
            <a:solidFill>
              <a:srgbClr val="E5E5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55" name="Freeform 154"/>
          <p:cNvSpPr/>
          <p:nvPr/>
        </p:nvSpPr>
        <p:spPr>
          <a:xfrm>
            <a:off x="6930643" y="2240081"/>
            <a:ext cx="143357" cy="530570"/>
          </a:xfrm>
          <a:custGeom>
            <a:avLst/>
            <a:gdLst>
              <a:gd name="connsiteX0" fmla="*/ 0 w 512233"/>
              <a:gd name="connsiteY0" fmla="*/ 553508 h 560916"/>
              <a:gd name="connsiteX1" fmla="*/ 146050 w 512233"/>
              <a:gd name="connsiteY1" fmla="*/ 464608 h 560916"/>
              <a:gd name="connsiteX2" fmla="*/ 254000 w 512233"/>
              <a:gd name="connsiteY2" fmla="*/ 1058 h 560916"/>
              <a:gd name="connsiteX3" fmla="*/ 342900 w 512233"/>
              <a:gd name="connsiteY3" fmla="*/ 470958 h 560916"/>
              <a:gd name="connsiteX4" fmla="*/ 488950 w 512233"/>
              <a:gd name="connsiteY4" fmla="*/ 540808 h 560916"/>
              <a:gd name="connsiteX5" fmla="*/ 482600 w 512233"/>
              <a:gd name="connsiteY5" fmla="*/ 528108 h 56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2233" h="560916">
                <a:moveTo>
                  <a:pt x="0" y="553508"/>
                </a:moveTo>
                <a:cubicBezTo>
                  <a:pt x="51858" y="555095"/>
                  <a:pt x="103717" y="556683"/>
                  <a:pt x="146050" y="464608"/>
                </a:cubicBezTo>
                <a:cubicBezTo>
                  <a:pt x="188383" y="372533"/>
                  <a:pt x="221192" y="0"/>
                  <a:pt x="254000" y="1058"/>
                </a:cubicBezTo>
                <a:cubicBezTo>
                  <a:pt x="286808" y="2116"/>
                  <a:pt x="303742" y="381000"/>
                  <a:pt x="342900" y="470958"/>
                </a:cubicBezTo>
                <a:cubicBezTo>
                  <a:pt x="382058" y="560916"/>
                  <a:pt x="465667" y="531283"/>
                  <a:pt x="488950" y="540808"/>
                </a:cubicBezTo>
                <a:cubicBezTo>
                  <a:pt x="512233" y="550333"/>
                  <a:pt x="482600" y="528108"/>
                  <a:pt x="482600" y="528108"/>
                </a:cubicBezTo>
              </a:path>
            </a:pathLst>
          </a:custGeom>
          <a:ln>
            <a:solidFill>
              <a:srgbClr val="E5E5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57" name="Freeform 156"/>
          <p:cNvSpPr/>
          <p:nvPr/>
        </p:nvSpPr>
        <p:spPr>
          <a:xfrm>
            <a:off x="7002322" y="2223775"/>
            <a:ext cx="143357" cy="530570"/>
          </a:xfrm>
          <a:custGeom>
            <a:avLst/>
            <a:gdLst>
              <a:gd name="connsiteX0" fmla="*/ 0 w 512233"/>
              <a:gd name="connsiteY0" fmla="*/ 553508 h 560916"/>
              <a:gd name="connsiteX1" fmla="*/ 146050 w 512233"/>
              <a:gd name="connsiteY1" fmla="*/ 464608 h 560916"/>
              <a:gd name="connsiteX2" fmla="*/ 254000 w 512233"/>
              <a:gd name="connsiteY2" fmla="*/ 1058 h 560916"/>
              <a:gd name="connsiteX3" fmla="*/ 342900 w 512233"/>
              <a:gd name="connsiteY3" fmla="*/ 470958 h 560916"/>
              <a:gd name="connsiteX4" fmla="*/ 488950 w 512233"/>
              <a:gd name="connsiteY4" fmla="*/ 540808 h 560916"/>
              <a:gd name="connsiteX5" fmla="*/ 482600 w 512233"/>
              <a:gd name="connsiteY5" fmla="*/ 528108 h 56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2233" h="560916">
                <a:moveTo>
                  <a:pt x="0" y="553508"/>
                </a:moveTo>
                <a:cubicBezTo>
                  <a:pt x="51858" y="555095"/>
                  <a:pt x="103717" y="556683"/>
                  <a:pt x="146050" y="464608"/>
                </a:cubicBezTo>
                <a:cubicBezTo>
                  <a:pt x="188383" y="372533"/>
                  <a:pt x="221192" y="0"/>
                  <a:pt x="254000" y="1058"/>
                </a:cubicBezTo>
                <a:cubicBezTo>
                  <a:pt x="286808" y="2116"/>
                  <a:pt x="303742" y="381000"/>
                  <a:pt x="342900" y="470958"/>
                </a:cubicBezTo>
                <a:cubicBezTo>
                  <a:pt x="382058" y="560916"/>
                  <a:pt x="465667" y="531283"/>
                  <a:pt x="488950" y="540808"/>
                </a:cubicBezTo>
                <a:cubicBezTo>
                  <a:pt x="512233" y="550333"/>
                  <a:pt x="482600" y="528108"/>
                  <a:pt x="482600" y="528108"/>
                </a:cubicBezTo>
              </a:path>
            </a:pathLst>
          </a:cu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58" name="Freeform 157"/>
          <p:cNvSpPr/>
          <p:nvPr/>
        </p:nvSpPr>
        <p:spPr>
          <a:xfrm>
            <a:off x="7074001" y="2403873"/>
            <a:ext cx="143357" cy="354218"/>
          </a:xfrm>
          <a:custGeom>
            <a:avLst/>
            <a:gdLst>
              <a:gd name="connsiteX0" fmla="*/ 0 w 512233"/>
              <a:gd name="connsiteY0" fmla="*/ 553508 h 560916"/>
              <a:gd name="connsiteX1" fmla="*/ 146050 w 512233"/>
              <a:gd name="connsiteY1" fmla="*/ 464608 h 560916"/>
              <a:gd name="connsiteX2" fmla="*/ 254000 w 512233"/>
              <a:gd name="connsiteY2" fmla="*/ 1058 h 560916"/>
              <a:gd name="connsiteX3" fmla="*/ 342900 w 512233"/>
              <a:gd name="connsiteY3" fmla="*/ 470958 h 560916"/>
              <a:gd name="connsiteX4" fmla="*/ 488950 w 512233"/>
              <a:gd name="connsiteY4" fmla="*/ 540808 h 560916"/>
              <a:gd name="connsiteX5" fmla="*/ 482600 w 512233"/>
              <a:gd name="connsiteY5" fmla="*/ 528108 h 56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2233" h="560916">
                <a:moveTo>
                  <a:pt x="0" y="553508"/>
                </a:moveTo>
                <a:cubicBezTo>
                  <a:pt x="51858" y="555095"/>
                  <a:pt x="103717" y="556683"/>
                  <a:pt x="146050" y="464608"/>
                </a:cubicBezTo>
                <a:cubicBezTo>
                  <a:pt x="188383" y="372533"/>
                  <a:pt x="221192" y="0"/>
                  <a:pt x="254000" y="1058"/>
                </a:cubicBezTo>
                <a:cubicBezTo>
                  <a:pt x="286808" y="2116"/>
                  <a:pt x="303742" y="381000"/>
                  <a:pt x="342900" y="470958"/>
                </a:cubicBezTo>
                <a:cubicBezTo>
                  <a:pt x="382058" y="560916"/>
                  <a:pt x="465667" y="531283"/>
                  <a:pt x="488950" y="540808"/>
                </a:cubicBezTo>
                <a:cubicBezTo>
                  <a:pt x="512233" y="550333"/>
                  <a:pt x="482600" y="528108"/>
                  <a:pt x="482600" y="528108"/>
                </a:cubicBezTo>
              </a:path>
            </a:pathLst>
          </a:cu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59" name="Freeform 158"/>
          <p:cNvSpPr/>
          <p:nvPr/>
        </p:nvSpPr>
        <p:spPr>
          <a:xfrm>
            <a:off x="7145680" y="2228712"/>
            <a:ext cx="143357" cy="530570"/>
          </a:xfrm>
          <a:custGeom>
            <a:avLst/>
            <a:gdLst>
              <a:gd name="connsiteX0" fmla="*/ 0 w 512233"/>
              <a:gd name="connsiteY0" fmla="*/ 553508 h 560916"/>
              <a:gd name="connsiteX1" fmla="*/ 146050 w 512233"/>
              <a:gd name="connsiteY1" fmla="*/ 464608 h 560916"/>
              <a:gd name="connsiteX2" fmla="*/ 254000 w 512233"/>
              <a:gd name="connsiteY2" fmla="*/ 1058 h 560916"/>
              <a:gd name="connsiteX3" fmla="*/ 342900 w 512233"/>
              <a:gd name="connsiteY3" fmla="*/ 470958 h 560916"/>
              <a:gd name="connsiteX4" fmla="*/ 488950 w 512233"/>
              <a:gd name="connsiteY4" fmla="*/ 540808 h 560916"/>
              <a:gd name="connsiteX5" fmla="*/ 482600 w 512233"/>
              <a:gd name="connsiteY5" fmla="*/ 528108 h 56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2233" h="560916">
                <a:moveTo>
                  <a:pt x="0" y="553508"/>
                </a:moveTo>
                <a:cubicBezTo>
                  <a:pt x="51858" y="555095"/>
                  <a:pt x="103717" y="556683"/>
                  <a:pt x="146050" y="464608"/>
                </a:cubicBezTo>
                <a:cubicBezTo>
                  <a:pt x="188383" y="372533"/>
                  <a:pt x="221192" y="0"/>
                  <a:pt x="254000" y="1058"/>
                </a:cubicBezTo>
                <a:cubicBezTo>
                  <a:pt x="286808" y="2116"/>
                  <a:pt x="303742" y="381000"/>
                  <a:pt x="342900" y="470958"/>
                </a:cubicBezTo>
                <a:cubicBezTo>
                  <a:pt x="382058" y="560916"/>
                  <a:pt x="465667" y="531283"/>
                  <a:pt x="488950" y="540808"/>
                </a:cubicBezTo>
                <a:cubicBezTo>
                  <a:pt x="512233" y="550333"/>
                  <a:pt x="482600" y="528108"/>
                  <a:pt x="482600" y="528108"/>
                </a:cubicBezTo>
              </a:path>
            </a:pathLst>
          </a:custGeom>
          <a:ln>
            <a:solidFill>
              <a:srgbClr val="00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387675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7" presetClass="exit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7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7" presetClass="exit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7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7" presetClass="exit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7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7" presetClass="exit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7" presetClass="entr" presetSubtype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7" presetClass="exit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7" presetClass="entr" presetSubtype="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7" presetClass="exit" presetSubtype="4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7" presetClass="entr" presetSubtype="1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7" presetClass="exit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2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7" presetClass="entr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7" presetClass="exit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7" presetClass="entr" presetSubtype="1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7" presetClass="exit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7" presetClass="entr" presetSubtype="1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7" presetClass="exit" presetSubtype="4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7" presetClass="exit" presetSubtype="4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4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7" grpId="0" animBg="1"/>
      <p:bldP spid="158" grpId="0" animBg="1"/>
      <p:bldP spid="15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/>
              <a:t>Sanger Sequencing Output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17420" y="947350"/>
            <a:ext cx="549783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  <a:latin typeface="Gill Sans MT"/>
              </a:rPr>
              <a:t>Each sequencing reaction gives us a </a:t>
            </a:r>
            <a:r>
              <a:rPr lang="en-US" sz="1350" b="1" dirty="0">
                <a:solidFill>
                  <a:prstClr val="black"/>
                </a:solidFill>
                <a:latin typeface="Gill Sans MT"/>
              </a:rPr>
              <a:t>chromatogram</a:t>
            </a:r>
            <a:r>
              <a:rPr lang="en-US" sz="1350" dirty="0">
                <a:solidFill>
                  <a:prstClr val="black"/>
                </a:solidFill>
                <a:latin typeface="Gill Sans MT"/>
              </a:rPr>
              <a:t>, usually ~600-1000 bp:</a:t>
            </a:r>
          </a:p>
        </p:txBody>
      </p:sp>
      <p:pic>
        <p:nvPicPr>
          <p:cNvPr id="56" name="Picture 55" descr="SangerSequenc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4550" y="1314450"/>
            <a:ext cx="5494514" cy="334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4712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2468880" y="895398"/>
            <a:ext cx="5497830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Gill Sans MT"/>
              </a:rPr>
              <a:t>Must have 1 colony picked for every 2 reactions</a:t>
            </a:r>
          </a:p>
          <a:p>
            <a:pPr marL="257175" indent="-257175"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Gill Sans MT"/>
              </a:rPr>
              <a:t>Must do 1 DNA prep for every 2 reactions</a:t>
            </a:r>
          </a:p>
          <a:p>
            <a:pPr marL="257175" indent="-257175"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Gill Sans MT"/>
              </a:rPr>
              <a:t>Must have 1 PCR tube for each reaction</a:t>
            </a:r>
          </a:p>
          <a:p>
            <a:pPr marL="257175" indent="-257175"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Gill Sans MT"/>
              </a:rPr>
              <a:t>Must have 1 gel lane for each reaction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959864" y="212764"/>
            <a:ext cx="5554980" cy="5873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/>
              <a:t>Sanger Throughput Limitations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468880" y="2629261"/>
            <a:ext cx="5497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Gill Sans MT"/>
              </a:rPr>
              <a:t>AKA: Must have undergrad/entry-level labor!</a:t>
            </a:r>
          </a:p>
        </p:txBody>
      </p:sp>
    </p:spTree>
    <p:extLst>
      <p:ext uri="{BB962C8B-B14F-4D97-AF65-F5344CB8AC3E}">
        <p14:creationId xmlns:p14="http://schemas.microsoft.com/office/powerpoint/2010/main" val="2449582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.6ml-pcr-tubes-w-flat-cap-3737.x-3737.as.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111" y="408215"/>
            <a:ext cx="1242407" cy="1292678"/>
          </a:xfrm>
          <a:prstGeom prst="rect">
            <a:avLst/>
          </a:prstGeom>
        </p:spPr>
      </p:pic>
      <p:pic>
        <p:nvPicPr>
          <p:cNvPr id="6" name="Picture 5" descr="0.2ml-pcr-8-strip-tubes-3426.8.x-3459.8.x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102" y="3160282"/>
            <a:ext cx="2667000" cy="18097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8BEB69-21E5-EA4E-9044-5DE66C084D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3784" y="160965"/>
            <a:ext cx="2390561" cy="321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525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6wellplat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545" y="101262"/>
            <a:ext cx="3609970" cy="2287193"/>
          </a:xfrm>
          <a:prstGeom prst="rect">
            <a:avLst/>
          </a:prstGeom>
        </p:spPr>
      </p:pic>
      <p:pic>
        <p:nvPicPr>
          <p:cNvPr id="4" name="Picture 3" descr="384plat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545" y="2696966"/>
            <a:ext cx="3457209" cy="23232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07D6B8-2DFA-4640-927F-8F85BB920D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3429" y="101262"/>
            <a:ext cx="3406457" cy="22871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6B81AE-9688-4F48-A65D-1F4C97F5C28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738" b="5996"/>
          <a:stretch/>
        </p:blipFill>
        <p:spPr>
          <a:xfrm>
            <a:off x="5537385" y="2488913"/>
            <a:ext cx="3177091" cy="252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645920" y="257907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/>
              <a:t>Colony Picking Robot</a:t>
            </a:r>
          </a:p>
        </p:txBody>
      </p:sp>
      <p:pic>
        <p:nvPicPr>
          <p:cNvPr id="2" name="ColonyPickingRobo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27860" y="874395"/>
            <a:ext cx="5158740" cy="386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9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3825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341" y="272634"/>
            <a:ext cx="5812019" cy="455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3751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116074" y="235421"/>
            <a:ext cx="5554980" cy="587327"/>
          </a:xfrm>
        </p:spPr>
        <p:txBody>
          <a:bodyPr>
            <a:normAutofit fontScale="90000"/>
          </a:bodyPr>
          <a:lstStyle/>
          <a:p>
            <a:pPr algn="l"/>
            <a:r>
              <a:rPr lang="en-US"/>
              <a:t>Capillary Arrays</a:t>
            </a:r>
            <a:endParaRPr lang="en-US" dirty="0"/>
          </a:p>
        </p:txBody>
      </p:sp>
      <p:pic>
        <p:nvPicPr>
          <p:cNvPr id="2" name="Picture 1" descr="SangerArra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146" y="1008322"/>
            <a:ext cx="4978908" cy="354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7766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59864" y="212764"/>
            <a:ext cx="5554980" cy="587327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/>
              <a:t>Sanger Throughput Limitations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53640" y="811578"/>
            <a:ext cx="54978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Gill Sans MT"/>
              </a:rPr>
              <a:t>Must have 1 colony picked for every 2 reactions</a:t>
            </a:r>
          </a:p>
          <a:p>
            <a:pPr marL="257175" indent="-257175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Gill Sans MT"/>
              </a:rPr>
              <a:t>Must do 1 DNA prep for every 2 reactions</a:t>
            </a:r>
          </a:p>
          <a:p>
            <a:pPr marL="257175" indent="-257175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Gill Sans MT"/>
              </a:rPr>
              <a:t>Must have 1 PCR tube for each reaction</a:t>
            </a:r>
          </a:p>
          <a:p>
            <a:pPr marL="257175" indent="-257175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Gill Sans MT"/>
              </a:rPr>
              <a:t>Must have 1 gel lane for each reaction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463697" y="2034881"/>
            <a:ext cx="5109380" cy="2965669"/>
            <a:chOff x="1760929" y="2540000"/>
            <a:chExt cx="6812507" cy="3954224"/>
          </a:xfrm>
        </p:grpSpPr>
        <p:pic>
          <p:nvPicPr>
            <p:cNvPr id="4" name="Picture 3" descr="CSR168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3420" y="2540000"/>
              <a:ext cx="3429000" cy="35306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760929" y="6094115"/>
              <a:ext cx="681250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>
                  <a:solidFill>
                    <a:prstClr val="black"/>
                  </a:solidFill>
                  <a:latin typeface="Century Gothic"/>
                  <a:cs typeface="Century Gothic"/>
                </a:rPr>
                <a:t>from</a:t>
              </a:r>
              <a:r>
                <a:rPr lang="en-US" sz="1350" b="1" dirty="0">
                  <a:solidFill>
                    <a:prstClr val="black"/>
                  </a:solidFill>
                  <a:latin typeface="Century Gothic"/>
                  <a:cs typeface="Century Gothic"/>
                </a:rPr>
                <a:t> </a:t>
              </a:r>
              <a:r>
                <a:rPr lang="en-US" sz="1350" i="1" dirty="0">
                  <a:solidFill>
                    <a:prstClr val="black"/>
                  </a:solidFill>
                  <a:latin typeface="Century Gothic"/>
                  <a:cs typeface="Century Gothic"/>
                </a:rPr>
                <a:t>The Economist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5263896" y="2816352"/>
            <a:ext cx="472440" cy="13746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84526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91256" y="721264"/>
            <a:ext cx="6543143" cy="3624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How many base pairs (bp) are there in a human genome?</a:t>
            </a: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How much did it cost to sequence the first human genome?</a:t>
            </a: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How long did it take to sequence the first human genome?</a:t>
            </a: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When was the first human genome sequence complete?</a:t>
            </a: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91256" y="728885"/>
            <a:ext cx="654314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b="1" dirty="0">
                <a:solidFill>
                  <a:prstClr val="black"/>
                </a:solidFill>
                <a:latin typeface="Century Gothic"/>
                <a:cs typeface="Century Gothic"/>
              </a:rPr>
              <a:t>	~3 billion (haploid)</a:t>
            </a: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b="1" dirty="0">
                <a:solidFill>
                  <a:prstClr val="black"/>
                </a:solidFill>
                <a:latin typeface="Century Gothic"/>
                <a:cs typeface="Century Gothic"/>
              </a:rPr>
              <a:t>	~$2.7 billion</a:t>
            </a: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b="1" dirty="0">
                <a:solidFill>
                  <a:prstClr val="black"/>
                </a:solidFill>
                <a:latin typeface="Century Gothic"/>
                <a:cs typeface="Century Gothic"/>
              </a:rPr>
              <a:t>	~13 years</a:t>
            </a: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b="1" dirty="0">
                <a:solidFill>
                  <a:prstClr val="black"/>
                </a:solidFill>
                <a:latin typeface="Century Gothic"/>
                <a:cs typeface="Century Gothic"/>
              </a:rPr>
              <a:t>	2000-2003</a:t>
            </a: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91256" y="206483"/>
            <a:ext cx="6455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(Relevant) Trivia</a:t>
            </a:r>
          </a:p>
        </p:txBody>
      </p:sp>
    </p:spTree>
    <p:extLst>
      <p:ext uri="{BB962C8B-B14F-4D97-AF65-F5344CB8AC3E}">
        <p14:creationId xmlns:p14="http://schemas.microsoft.com/office/powerpoint/2010/main" val="153339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00020" y="714662"/>
            <a:ext cx="63694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Problem: </a:t>
            </a:r>
            <a:r>
              <a:rPr lang="en-US" b="1" dirty="0">
                <a:solidFill>
                  <a:prstClr val="black"/>
                </a:solidFill>
                <a:latin typeface="Century Gothic"/>
                <a:cs typeface="Century Gothic"/>
              </a:rPr>
              <a:t>How can we do way more reactions at once without having more tubes, </a:t>
            </a:r>
            <a:r>
              <a:rPr lang="en-US" b="1" dirty="0" err="1">
                <a:solidFill>
                  <a:prstClr val="black"/>
                </a:solidFill>
                <a:latin typeface="Century Gothic"/>
                <a:cs typeface="Century Gothic"/>
              </a:rPr>
              <a:t>thermocyclers</a:t>
            </a:r>
            <a:r>
              <a:rPr lang="en-US" b="1" dirty="0">
                <a:solidFill>
                  <a:prstClr val="black"/>
                </a:solidFill>
                <a:latin typeface="Century Gothic"/>
                <a:cs typeface="Century Gothic"/>
              </a:rPr>
              <a:t>, etc.?</a:t>
            </a:r>
          </a:p>
        </p:txBody>
      </p:sp>
    </p:spTree>
    <p:extLst>
      <p:ext uri="{BB962C8B-B14F-4D97-AF65-F5344CB8AC3E}">
        <p14:creationId xmlns:p14="http://schemas.microsoft.com/office/powerpoint/2010/main" val="712340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00857" y="178943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Next generation sequencing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453640" y="811578"/>
            <a:ext cx="5497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Gill Sans MT"/>
              </a:rPr>
              <a:t>Massively parallel</a:t>
            </a:r>
          </a:p>
        </p:txBody>
      </p:sp>
    </p:spTree>
    <p:extLst>
      <p:ext uri="{BB962C8B-B14F-4D97-AF65-F5344CB8AC3E}">
        <p14:creationId xmlns:p14="http://schemas.microsoft.com/office/powerpoint/2010/main" val="29566690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00857" y="178943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Next generation sequencing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5212939" y="2135913"/>
            <a:ext cx="405995" cy="0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2623630" y="1699318"/>
            <a:ext cx="4733585" cy="897917"/>
            <a:chOff x="1974173" y="2265756"/>
            <a:chExt cx="6311446" cy="1197223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2748275" y="2633888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680807" y="3004911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4416802" y="2411506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668515" y="2559279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018938" y="3063615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2206948" y="2265756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974173" y="3063615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3292508" y="2411506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3875475" y="2661360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3833835" y="3462979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5378287" y="2411506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3334148" y="2872464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836960" y="2682181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6971036" y="2272407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6675800" y="2682181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5270432" y="3170614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7744292" y="3326774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6863183" y="3010695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967912" y="2577209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6405137" y="3326774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08299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/>
          <p:cNvCxnSpPr/>
          <p:nvPr/>
        </p:nvCxnSpPr>
        <p:spPr>
          <a:xfrm>
            <a:off x="4608245" y="2097527"/>
            <a:ext cx="1645920" cy="0"/>
          </a:xfrm>
          <a:prstGeom prst="line">
            <a:avLst/>
          </a:prstGeom>
          <a:ln w="101600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254164" y="2097527"/>
            <a:ext cx="359150" cy="0"/>
          </a:xfrm>
          <a:prstGeom prst="line">
            <a:avLst/>
          </a:prstGeom>
          <a:ln w="101600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249095" y="2097527"/>
            <a:ext cx="359150" cy="0"/>
          </a:xfrm>
          <a:prstGeom prst="line">
            <a:avLst/>
          </a:prstGeom>
          <a:ln w="101600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015569" y="1499131"/>
            <a:ext cx="85933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Genomic</a:t>
            </a:r>
          </a:p>
          <a:p>
            <a:r>
              <a:rPr lang="en-US" sz="1350" dirty="0"/>
              <a:t>Fragment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4474032" y="2233079"/>
            <a:ext cx="1915674" cy="736551"/>
            <a:chOff x="4441377" y="2977441"/>
            <a:chExt cx="2554232" cy="982068"/>
          </a:xfrm>
        </p:grpSpPr>
        <p:sp>
          <p:nvSpPr>
            <p:cNvPr id="31" name="TextBox 30"/>
            <p:cNvSpPr txBox="1"/>
            <p:nvPr/>
          </p:nvSpPr>
          <p:spPr>
            <a:xfrm>
              <a:off x="5217415" y="3559400"/>
              <a:ext cx="1089700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Adapters</a:t>
              </a:r>
            </a:p>
          </p:txBody>
        </p:sp>
        <p:cxnSp>
          <p:nvCxnSpPr>
            <p:cNvPr id="33" name="Straight Arrow Connector 32"/>
            <p:cNvCxnSpPr>
              <a:stCxn id="31" idx="3"/>
            </p:cNvCxnSpPr>
            <p:nvPr/>
          </p:nvCxnSpPr>
          <p:spPr>
            <a:xfrm flipV="1">
              <a:off x="6307114" y="2977441"/>
              <a:ext cx="688495" cy="782013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31" idx="1"/>
            </p:cNvCxnSpPr>
            <p:nvPr/>
          </p:nvCxnSpPr>
          <p:spPr>
            <a:xfrm flipH="1" flipV="1">
              <a:off x="4441377" y="2977441"/>
              <a:ext cx="776037" cy="782013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Box 38"/>
          <p:cNvSpPr txBox="1"/>
          <p:nvPr/>
        </p:nvSpPr>
        <p:spPr>
          <a:xfrm>
            <a:off x="2600857" y="178943"/>
            <a:ext cx="5109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Shotgun sequencing by PGM/454</a:t>
            </a:r>
          </a:p>
        </p:txBody>
      </p:sp>
    </p:spTree>
    <p:extLst>
      <p:ext uri="{BB962C8B-B14F-4D97-AF65-F5344CB8AC3E}">
        <p14:creationId xmlns:p14="http://schemas.microsoft.com/office/powerpoint/2010/main" val="4019569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600857" y="178943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Next generation sequencing</a:t>
            </a:r>
          </a:p>
        </p:txBody>
      </p:sp>
      <p:pic>
        <p:nvPicPr>
          <p:cNvPr id="14" name="Picture 13" descr="LibraryFra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62537" flipV="1">
            <a:off x="2494992" y="3060000"/>
            <a:ext cx="1203553" cy="34289"/>
          </a:xfrm>
          <a:prstGeom prst="rect">
            <a:avLst/>
          </a:prstGeom>
        </p:spPr>
      </p:pic>
      <p:pic>
        <p:nvPicPr>
          <p:cNvPr id="15" name="Picture 14" descr="LibraryFra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23046" flipV="1">
            <a:off x="2484159" y="1377132"/>
            <a:ext cx="1203553" cy="34289"/>
          </a:xfrm>
          <a:prstGeom prst="rect">
            <a:avLst/>
          </a:prstGeom>
        </p:spPr>
      </p:pic>
      <p:pic>
        <p:nvPicPr>
          <p:cNvPr id="16" name="Picture 15" descr="LibraryFra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0175" flipV="1">
            <a:off x="4024594" y="1457377"/>
            <a:ext cx="1203553" cy="34289"/>
          </a:xfrm>
          <a:prstGeom prst="rect">
            <a:avLst/>
          </a:prstGeom>
        </p:spPr>
      </p:pic>
      <p:pic>
        <p:nvPicPr>
          <p:cNvPr id="18" name="Picture 17" descr="LibraryFra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39072" flipV="1">
            <a:off x="4712781" y="1162572"/>
            <a:ext cx="1203553" cy="34289"/>
          </a:xfrm>
          <a:prstGeom prst="rect">
            <a:avLst/>
          </a:prstGeom>
        </p:spPr>
      </p:pic>
      <p:pic>
        <p:nvPicPr>
          <p:cNvPr id="19" name="Picture 18" descr="LibraryFra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495006" y="1189575"/>
            <a:ext cx="1203553" cy="34289"/>
          </a:xfrm>
          <a:prstGeom prst="rect">
            <a:avLst/>
          </a:prstGeom>
        </p:spPr>
      </p:pic>
      <p:pic>
        <p:nvPicPr>
          <p:cNvPr id="20" name="Picture 19" descr="LibraryFra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920211" y="2437516"/>
            <a:ext cx="1203553" cy="34289"/>
          </a:xfrm>
          <a:prstGeom prst="rect">
            <a:avLst/>
          </a:prstGeom>
        </p:spPr>
      </p:pic>
      <p:pic>
        <p:nvPicPr>
          <p:cNvPr id="21" name="Picture 20" descr="LibraryFra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18372" flipV="1">
            <a:off x="5149683" y="2760814"/>
            <a:ext cx="1203553" cy="34289"/>
          </a:xfrm>
          <a:prstGeom prst="rect">
            <a:avLst/>
          </a:prstGeom>
        </p:spPr>
      </p:pic>
      <p:pic>
        <p:nvPicPr>
          <p:cNvPr id="22" name="Picture 21" descr="LibraryFra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37269" flipV="1">
            <a:off x="6441420" y="2331785"/>
            <a:ext cx="1203553" cy="34289"/>
          </a:xfrm>
          <a:prstGeom prst="rect">
            <a:avLst/>
          </a:prstGeom>
        </p:spPr>
      </p:pic>
      <p:pic>
        <p:nvPicPr>
          <p:cNvPr id="23" name="Picture 22" descr="LibraryFra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70584" flipV="1">
            <a:off x="4462161" y="3967042"/>
            <a:ext cx="1203553" cy="34289"/>
          </a:xfrm>
          <a:prstGeom prst="rect">
            <a:avLst/>
          </a:prstGeom>
        </p:spPr>
      </p:pic>
      <p:pic>
        <p:nvPicPr>
          <p:cNvPr id="24" name="Picture 23" descr="LibraryFra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67713" flipV="1">
            <a:off x="5893228" y="3944247"/>
            <a:ext cx="1203553" cy="34289"/>
          </a:xfrm>
          <a:prstGeom prst="rect">
            <a:avLst/>
          </a:prstGeom>
        </p:spPr>
      </p:pic>
      <p:pic>
        <p:nvPicPr>
          <p:cNvPr id="26" name="Picture 25" descr="LibraryFra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6610" flipV="1">
            <a:off x="6495006" y="3708671"/>
            <a:ext cx="1203553" cy="3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5887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600857" y="178943"/>
            <a:ext cx="5109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Shotgun sequencing by PGM/454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3940320" y="1799723"/>
            <a:ext cx="1451750" cy="1443542"/>
            <a:chOff x="4157535" y="2399630"/>
            <a:chExt cx="1935667" cy="1924723"/>
          </a:xfrm>
        </p:grpSpPr>
        <p:sp>
          <p:nvSpPr>
            <p:cNvPr id="2" name="Oval 1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4" name="Curved Connector 3"/>
            <p:cNvCxnSpPr>
              <a:stCxn id="2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urved Connector 5"/>
            <p:cNvCxnSpPr>
              <a:stCxn id="2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2860000000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urved Connector 7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urved Connector 12"/>
            <p:cNvCxnSpPr>
              <a:stCxn id="2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urved Connector 29"/>
            <p:cNvCxnSpPr>
              <a:stCxn id="2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urved Connector 32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urved Connector 34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urved Connector 36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urved Connector 42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/>
          <p:cNvSpPr txBox="1"/>
          <p:nvPr/>
        </p:nvSpPr>
        <p:spPr>
          <a:xfrm>
            <a:off x="4343807" y="1006750"/>
            <a:ext cx="82105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Bead/ISP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262979" y="2289807"/>
            <a:ext cx="1096839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Adapter</a:t>
            </a:r>
          </a:p>
          <a:p>
            <a:r>
              <a:rPr lang="en-US" sz="1350" dirty="0"/>
              <a:t>Complement</a:t>
            </a:r>
          </a:p>
          <a:p>
            <a:r>
              <a:rPr lang="en-US" sz="1350" dirty="0"/>
              <a:t>Sequences</a:t>
            </a:r>
          </a:p>
        </p:txBody>
      </p:sp>
      <p:cxnSp>
        <p:nvCxnSpPr>
          <p:cNvPr id="49" name="Straight Arrow Connector 48"/>
          <p:cNvCxnSpPr>
            <a:stCxn id="46" idx="1"/>
          </p:cNvCxnSpPr>
          <p:nvPr/>
        </p:nvCxnSpPr>
        <p:spPr>
          <a:xfrm flipH="1" flipV="1">
            <a:off x="5323987" y="1834818"/>
            <a:ext cx="938992" cy="81278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46" idx="1"/>
          </p:cNvCxnSpPr>
          <p:nvPr/>
        </p:nvCxnSpPr>
        <p:spPr>
          <a:xfrm flipH="1" flipV="1">
            <a:off x="5514475" y="2381688"/>
            <a:ext cx="748504" cy="26591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stCxn id="46" idx="1"/>
          </p:cNvCxnSpPr>
          <p:nvPr/>
        </p:nvCxnSpPr>
        <p:spPr>
          <a:xfrm flipH="1">
            <a:off x="5392071" y="2647598"/>
            <a:ext cx="870908" cy="460561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45" idx="2"/>
          </p:cNvCxnSpPr>
          <p:nvPr/>
        </p:nvCxnSpPr>
        <p:spPr>
          <a:xfrm flipH="1">
            <a:off x="4730451" y="1306832"/>
            <a:ext cx="23886" cy="52798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222197" y="3680461"/>
            <a:ext cx="349332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The idea is that each bead should be amplified </a:t>
            </a:r>
          </a:p>
          <a:p>
            <a:r>
              <a:rPr lang="en-US" sz="1350" dirty="0"/>
              <a:t>all over with a SINGLE library fragment.</a:t>
            </a:r>
          </a:p>
        </p:txBody>
      </p:sp>
    </p:spTree>
    <p:extLst>
      <p:ext uri="{BB962C8B-B14F-4D97-AF65-F5344CB8AC3E}">
        <p14:creationId xmlns:p14="http://schemas.microsoft.com/office/powerpoint/2010/main" val="2703041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600857" y="178943"/>
            <a:ext cx="5109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Shotgun sequencing by PGM/454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4345957" y="2166788"/>
            <a:ext cx="324287" cy="322454"/>
            <a:chOff x="4157535" y="2399630"/>
            <a:chExt cx="1935667" cy="1924723"/>
          </a:xfrm>
        </p:grpSpPr>
        <p:sp>
          <p:nvSpPr>
            <p:cNvPr id="2" name="Oval 1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4" name="Curved Connector 3"/>
            <p:cNvCxnSpPr>
              <a:stCxn id="2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urved Connector 5"/>
            <p:cNvCxnSpPr>
              <a:stCxn id="2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urved Connector 7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urved Connector 12"/>
            <p:cNvCxnSpPr>
              <a:stCxn id="2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urved Connector 29"/>
            <p:cNvCxnSpPr>
              <a:stCxn id="2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urved Connector 32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urved Connector 34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urved Connector 36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urved Connector 42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 rot="3408812">
            <a:off x="6836899" y="2861205"/>
            <a:ext cx="354710" cy="352705"/>
            <a:chOff x="4157535" y="2399630"/>
            <a:chExt cx="1935667" cy="1924723"/>
          </a:xfrm>
        </p:grpSpPr>
        <p:sp>
          <p:nvSpPr>
            <p:cNvPr id="21" name="Oval 20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22" name="Curved Connector 21"/>
            <p:cNvCxnSpPr>
              <a:stCxn id="21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urved Connector 22"/>
            <p:cNvCxnSpPr>
              <a:stCxn id="21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2147483647"/>
                <a:gd name="adj2" fmla="val 9231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urved Connector 23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urved Connector 24"/>
            <p:cNvCxnSpPr>
              <a:stCxn id="21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urved Connector 25"/>
            <p:cNvCxnSpPr>
              <a:stCxn id="21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urved Connector 26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urved Connector 27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urved Connector 28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urved Connector 30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 rot="5779067">
            <a:off x="4102463" y="2598091"/>
            <a:ext cx="324287" cy="322454"/>
            <a:chOff x="4157535" y="2399630"/>
            <a:chExt cx="1935667" cy="1924723"/>
          </a:xfrm>
        </p:grpSpPr>
        <p:sp>
          <p:nvSpPr>
            <p:cNvPr id="38" name="Oval 37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39" name="Curved Connector 38"/>
            <p:cNvCxnSpPr>
              <a:stCxn id="38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urved Connector 39"/>
            <p:cNvCxnSpPr>
              <a:stCxn id="38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urved Connector 40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urved Connector 41"/>
            <p:cNvCxnSpPr>
              <a:stCxn id="38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urved Connector 43"/>
            <p:cNvCxnSpPr>
              <a:stCxn id="38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urved Connector 46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urved Connector 47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urved Connector 50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urved Connector 51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/>
          <p:cNvGrpSpPr/>
          <p:nvPr/>
        </p:nvGrpSpPr>
        <p:grpSpPr>
          <a:xfrm>
            <a:off x="5741035" y="3009561"/>
            <a:ext cx="324287" cy="322454"/>
            <a:chOff x="4157535" y="2399630"/>
            <a:chExt cx="1935667" cy="1924723"/>
          </a:xfrm>
        </p:grpSpPr>
        <p:sp>
          <p:nvSpPr>
            <p:cNvPr id="54" name="Oval 53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55" name="Curved Connector 54"/>
            <p:cNvCxnSpPr>
              <a:stCxn id="54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urved Connector 55"/>
            <p:cNvCxnSpPr>
              <a:stCxn id="54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urved Connector 56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urved Connector 58"/>
            <p:cNvCxnSpPr>
              <a:stCxn id="54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urved Connector 59"/>
            <p:cNvCxnSpPr>
              <a:stCxn id="54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urved Connector 60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urved Connector 61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urved Connector 62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urved Connector 64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/>
          <p:cNvGrpSpPr/>
          <p:nvPr/>
        </p:nvGrpSpPr>
        <p:grpSpPr>
          <a:xfrm>
            <a:off x="4973765" y="991267"/>
            <a:ext cx="324287" cy="322454"/>
            <a:chOff x="4157535" y="2399630"/>
            <a:chExt cx="1935667" cy="1924723"/>
          </a:xfrm>
        </p:grpSpPr>
        <p:sp>
          <p:nvSpPr>
            <p:cNvPr id="67" name="Oval 66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68" name="Curved Connector 67"/>
            <p:cNvCxnSpPr>
              <a:stCxn id="67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urved Connector 69"/>
            <p:cNvCxnSpPr>
              <a:stCxn id="67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urved Connector 70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urved Connector 71"/>
            <p:cNvCxnSpPr>
              <a:stCxn id="67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urved Connector 72"/>
            <p:cNvCxnSpPr>
              <a:stCxn id="67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urved Connector 73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urved Connector 74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urved Connector 75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urved Connector 76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77"/>
          <p:cNvGrpSpPr/>
          <p:nvPr/>
        </p:nvGrpSpPr>
        <p:grpSpPr>
          <a:xfrm>
            <a:off x="2898070" y="1055869"/>
            <a:ext cx="324287" cy="322454"/>
            <a:chOff x="4157535" y="2399630"/>
            <a:chExt cx="1935667" cy="1924723"/>
          </a:xfrm>
        </p:grpSpPr>
        <p:sp>
          <p:nvSpPr>
            <p:cNvPr id="79" name="Oval 78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80" name="Curved Connector 79"/>
            <p:cNvCxnSpPr>
              <a:stCxn id="79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urved Connector 80"/>
            <p:cNvCxnSpPr>
              <a:stCxn id="79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urved Connector 81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urved Connector 82"/>
            <p:cNvCxnSpPr>
              <a:stCxn id="79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urved Connector 83"/>
            <p:cNvCxnSpPr>
              <a:stCxn id="79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urved Connector 84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urved Connector 85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urved Connector 86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urved Connector 87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oup 88"/>
          <p:cNvGrpSpPr/>
          <p:nvPr/>
        </p:nvGrpSpPr>
        <p:grpSpPr>
          <a:xfrm>
            <a:off x="2955638" y="3858116"/>
            <a:ext cx="324287" cy="322454"/>
            <a:chOff x="4157535" y="2399630"/>
            <a:chExt cx="1935667" cy="1924723"/>
          </a:xfrm>
        </p:grpSpPr>
        <p:sp>
          <p:nvSpPr>
            <p:cNvPr id="90" name="Oval 89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91" name="Curved Connector 90"/>
            <p:cNvCxnSpPr>
              <a:stCxn id="90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urved Connector 91"/>
            <p:cNvCxnSpPr>
              <a:stCxn id="90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urved Connector 92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urved Connector 93"/>
            <p:cNvCxnSpPr>
              <a:stCxn id="90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urved Connector 94"/>
            <p:cNvCxnSpPr>
              <a:stCxn id="90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urved Connector 95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urved Connector 96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urved Connector 97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urved Connector 98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 99"/>
          <p:cNvGrpSpPr/>
          <p:nvPr/>
        </p:nvGrpSpPr>
        <p:grpSpPr>
          <a:xfrm>
            <a:off x="5657119" y="4380428"/>
            <a:ext cx="324287" cy="322454"/>
            <a:chOff x="4157535" y="2399630"/>
            <a:chExt cx="1935667" cy="1924723"/>
          </a:xfrm>
        </p:grpSpPr>
        <p:sp>
          <p:nvSpPr>
            <p:cNvPr id="101" name="Oval 100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02" name="Curved Connector 101"/>
            <p:cNvCxnSpPr>
              <a:stCxn id="101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urved Connector 102"/>
            <p:cNvCxnSpPr>
              <a:stCxn id="101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urved Connector 103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urved Connector 104"/>
            <p:cNvCxnSpPr>
              <a:stCxn id="101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urved Connector 105"/>
            <p:cNvCxnSpPr>
              <a:stCxn id="101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urved Connector 106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urved Connector 107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urved Connector 108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urved Connector 109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1" name="Group 110"/>
          <p:cNvGrpSpPr/>
          <p:nvPr/>
        </p:nvGrpSpPr>
        <p:grpSpPr>
          <a:xfrm>
            <a:off x="6531120" y="1485109"/>
            <a:ext cx="324287" cy="322454"/>
            <a:chOff x="4157535" y="2399630"/>
            <a:chExt cx="1935667" cy="1924723"/>
          </a:xfrm>
        </p:grpSpPr>
        <p:sp>
          <p:nvSpPr>
            <p:cNvPr id="112" name="Oval 111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13" name="Curved Connector 112"/>
            <p:cNvCxnSpPr>
              <a:stCxn id="112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urved Connector 113"/>
            <p:cNvCxnSpPr>
              <a:stCxn id="112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urved Connector 114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urved Connector 115"/>
            <p:cNvCxnSpPr>
              <a:stCxn id="112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urved Connector 116"/>
            <p:cNvCxnSpPr>
              <a:stCxn id="112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urved Connector 117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urved Connector 118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urved Connector 119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urved Connector 120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" name="Group 121"/>
          <p:cNvGrpSpPr/>
          <p:nvPr/>
        </p:nvGrpSpPr>
        <p:grpSpPr>
          <a:xfrm>
            <a:off x="7189211" y="4312591"/>
            <a:ext cx="324287" cy="322454"/>
            <a:chOff x="4157535" y="2399630"/>
            <a:chExt cx="1935667" cy="1924723"/>
          </a:xfrm>
        </p:grpSpPr>
        <p:sp>
          <p:nvSpPr>
            <p:cNvPr id="123" name="Oval 122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24" name="Curved Connector 123"/>
            <p:cNvCxnSpPr>
              <a:stCxn id="123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urved Connector 124"/>
            <p:cNvCxnSpPr>
              <a:stCxn id="123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urved Connector 125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urved Connector 126"/>
            <p:cNvCxnSpPr>
              <a:stCxn id="123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urved Connector 127"/>
            <p:cNvCxnSpPr>
              <a:stCxn id="123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urved Connector 128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Curved Connector 129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Curved Connector 130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Curved Connector 131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13" descr="LibraryFrag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944026" y="1467964"/>
            <a:ext cx="601776" cy="34289"/>
          </a:xfrm>
          <a:prstGeom prst="rect">
            <a:avLst/>
          </a:prstGeom>
        </p:spPr>
      </p:pic>
      <p:pic>
        <p:nvPicPr>
          <p:cNvPr id="143" name="Picture 142" descr="LibraryFrag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15849" flipV="1">
            <a:off x="2753731" y="2617375"/>
            <a:ext cx="601776" cy="34289"/>
          </a:xfrm>
          <a:prstGeom prst="rect">
            <a:avLst/>
          </a:prstGeom>
        </p:spPr>
      </p:pic>
      <p:pic>
        <p:nvPicPr>
          <p:cNvPr id="144" name="Picture 143" descr="LibraryFrag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42617" flipV="1">
            <a:off x="4578915" y="1293359"/>
            <a:ext cx="601776" cy="34289"/>
          </a:xfrm>
          <a:prstGeom prst="rect">
            <a:avLst/>
          </a:prstGeom>
        </p:spPr>
      </p:pic>
      <p:pic>
        <p:nvPicPr>
          <p:cNvPr id="145" name="Picture 144" descr="LibraryFrag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38234" flipV="1">
            <a:off x="4115842" y="2578198"/>
            <a:ext cx="601776" cy="34289"/>
          </a:xfrm>
          <a:prstGeom prst="rect">
            <a:avLst/>
          </a:prstGeom>
        </p:spPr>
      </p:pic>
      <p:pic>
        <p:nvPicPr>
          <p:cNvPr id="146" name="Picture 145" descr="LibraryFrag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10131" flipV="1">
            <a:off x="2943650" y="4284408"/>
            <a:ext cx="601776" cy="34289"/>
          </a:xfrm>
          <a:prstGeom prst="rect">
            <a:avLst/>
          </a:prstGeom>
        </p:spPr>
      </p:pic>
      <p:pic>
        <p:nvPicPr>
          <p:cNvPr id="147" name="Picture 146" descr="LibraryFrag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11208" flipV="1">
            <a:off x="6449942" y="1988949"/>
            <a:ext cx="601776" cy="34289"/>
          </a:xfrm>
          <a:prstGeom prst="rect">
            <a:avLst/>
          </a:prstGeom>
        </p:spPr>
      </p:pic>
      <p:pic>
        <p:nvPicPr>
          <p:cNvPr id="148" name="Picture 147" descr="LibraryFrag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602291" y="2889625"/>
            <a:ext cx="601776" cy="34289"/>
          </a:xfrm>
          <a:prstGeom prst="rect">
            <a:avLst/>
          </a:prstGeom>
        </p:spPr>
      </p:pic>
      <p:pic>
        <p:nvPicPr>
          <p:cNvPr id="149" name="Picture 148" descr="LibraryFrag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14621" flipV="1">
            <a:off x="6143016" y="1522048"/>
            <a:ext cx="601776" cy="34289"/>
          </a:xfrm>
          <a:prstGeom prst="rect">
            <a:avLst/>
          </a:prstGeom>
        </p:spPr>
      </p:pic>
      <p:pic>
        <p:nvPicPr>
          <p:cNvPr id="150" name="Picture 149" descr="LibraryFrag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59080" flipV="1">
            <a:off x="5509337" y="4133246"/>
            <a:ext cx="601776" cy="342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00857" y="2998768"/>
            <a:ext cx="5143500" cy="82981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37160" rIns="137160" rtlCol="0" anchor="ctr" anchorCtr="1">
            <a:noAutofit/>
          </a:bodyPr>
          <a:lstStyle/>
          <a:p>
            <a:r>
              <a:rPr lang="en-US" dirty="0"/>
              <a:t>Problem: How do I do PCR to amplify the fragments without having to use 1 tube for each reaction?</a:t>
            </a:r>
          </a:p>
        </p:txBody>
      </p:sp>
    </p:spTree>
    <p:extLst>
      <p:ext uri="{BB962C8B-B14F-4D97-AF65-F5344CB8AC3E}">
        <p14:creationId xmlns:p14="http://schemas.microsoft.com/office/powerpoint/2010/main" val="907874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72592" y="0"/>
            <a:ext cx="5628409" cy="51435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2" name="Oval 141"/>
          <p:cNvSpPr/>
          <p:nvPr/>
        </p:nvSpPr>
        <p:spPr>
          <a:xfrm>
            <a:off x="6840198" y="3970895"/>
            <a:ext cx="884776" cy="913133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1" name="Oval 150"/>
          <p:cNvSpPr/>
          <p:nvPr/>
        </p:nvSpPr>
        <p:spPr>
          <a:xfrm>
            <a:off x="6659145" y="2658106"/>
            <a:ext cx="884776" cy="913133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Oval 6"/>
          <p:cNvSpPr/>
          <p:nvPr/>
        </p:nvSpPr>
        <p:spPr>
          <a:xfrm>
            <a:off x="2681164" y="813955"/>
            <a:ext cx="1082387" cy="1027289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3" name="Oval 132"/>
          <p:cNvSpPr/>
          <p:nvPr/>
        </p:nvSpPr>
        <p:spPr>
          <a:xfrm>
            <a:off x="2427650" y="2033536"/>
            <a:ext cx="1082387" cy="1027289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4" name="Oval 133"/>
          <p:cNvSpPr/>
          <p:nvPr/>
        </p:nvSpPr>
        <p:spPr>
          <a:xfrm>
            <a:off x="3803418" y="1990111"/>
            <a:ext cx="1099916" cy="1086148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5" name="Oval 134"/>
          <p:cNvSpPr/>
          <p:nvPr/>
        </p:nvSpPr>
        <p:spPr>
          <a:xfrm>
            <a:off x="3175349" y="2912819"/>
            <a:ext cx="1082387" cy="886128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6" name="Oval 135"/>
          <p:cNvSpPr/>
          <p:nvPr/>
        </p:nvSpPr>
        <p:spPr>
          <a:xfrm>
            <a:off x="2524858" y="3798947"/>
            <a:ext cx="1082387" cy="1027289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7" name="Oval 136"/>
          <p:cNvSpPr/>
          <p:nvPr/>
        </p:nvSpPr>
        <p:spPr>
          <a:xfrm>
            <a:off x="3984115" y="3875276"/>
            <a:ext cx="1082387" cy="973293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8" name="Oval 137"/>
          <p:cNvSpPr/>
          <p:nvPr/>
        </p:nvSpPr>
        <p:spPr>
          <a:xfrm>
            <a:off x="4464673" y="703600"/>
            <a:ext cx="1082387" cy="1027289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9" name="Oval 138"/>
          <p:cNvSpPr/>
          <p:nvPr/>
        </p:nvSpPr>
        <p:spPr>
          <a:xfrm>
            <a:off x="5356390" y="2562615"/>
            <a:ext cx="1082387" cy="1027289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0" name="Oval 139"/>
          <p:cNvSpPr/>
          <p:nvPr/>
        </p:nvSpPr>
        <p:spPr>
          <a:xfrm>
            <a:off x="5197526" y="1615106"/>
            <a:ext cx="884776" cy="913133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1" name="Oval 140"/>
          <p:cNvSpPr/>
          <p:nvPr/>
        </p:nvSpPr>
        <p:spPr>
          <a:xfrm>
            <a:off x="6138925" y="1234860"/>
            <a:ext cx="1082387" cy="1027289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TextBox 11"/>
          <p:cNvSpPr txBox="1"/>
          <p:nvPr/>
        </p:nvSpPr>
        <p:spPr>
          <a:xfrm>
            <a:off x="2600857" y="178943"/>
            <a:ext cx="5109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Shotgun sequencing by PGM/454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4345957" y="2166788"/>
            <a:ext cx="324287" cy="322454"/>
            <a:chOff x="4157535" y="2399630"/>
            <a:chExt cx="1935667" cy="1924723"/>
          </a:xfrm>
        </p:grpSpPr>
        <p:sp>
          <p:nvSpPr>
            <p:cNvPr id="2" name="Oval 1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4" name="Curved Connector 3"/>
            <p:cNvCxnSpPr>
              <a:stCxn id="2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urved Connector 5"/>
            <p:cNvCxnSpPr>
              <a:stCxn id="2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urved Connector 7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urved Connector 12"/>
            <p:cNvCxnSpPr>
              <a:stCxn id="2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urved Connector 29"/>
            <p:cNvCxnSpPr>
              <a:stCxn id="2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urved Connector 32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urved Connector 34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urved Connector 36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urved Connector 42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 rot="3408812">
            <a:off x="4586072" y="3227103"/>
            <a:ext cx="354710" cy="352705"/>
            <a:chOff x="4157535" y="2399630"/>
            <a:chExt cx="1935667" cy="1924723"/>
          </a:xfrm>
        </p:grpSpPr>
        <p:sp>
          <p:nvSpPr>
            <p:cNvPr id="21" name="Oval 20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22" name="Curved Connector 21"/>
            <p:cNvCxnSpPr>
              <a:stCxn id="21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urved Connector 22"/>
            <p:cNvCxnSpPr>
              <a:stCxn id="21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2147483647"/>
                <a:gd name="adj2" fmla="val 9231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urved Connector 23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urved Connector 24"/>
            <p:cNvCxnSpPr>
              <a:stCxn id="21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urved Connector 25"/>
            <p:cNvCxnSpPr>
              <a:stCxn id="21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urved Connector 26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urved Connector 27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urved Connector 28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urved Connector 30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 rot="5779067">
            <a:off x="4102463" y="2598091"/>
            <a:ext cx="324287" cy="322454"/>
            <a:chOff x="4157535" y="2399630"/>
            <a:chExt cx="1935667" cy="1924723"/>
          </a:xfrm>
        </p:grpSpPr>
        <p:sp>
          <p:nvSpPr>
            <p:cNvPr id="38" name="Oval 37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39" name="Curved Connector 38"/>
            <p:cNvCxnSpPr>
              <a:stCxn id="38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urved Connector 39"/>
            <p:cNvCxnSpPr>
              <a:stCxn id="38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urved Connector 40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urved Connector 41"/>
            <p:cNvCxnSpPr>
              <a:stCxn id="38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urved Connector 43"/>
            <p:cNvCxnSpPr>
              <a:stCxn id="38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urved Connector 46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urved Connector 47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urved Connector 50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urved Connector 51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/>
          <p:cNvGrpSpPr/>
          <p:nvPr/>
        </p:nvGrpSpPr>
        <p:grpSpPr>
          <a:xfrm>
            <a:off x="5741035" y="3009561"/>
            <a:ext cx="324287" cy="322454"/>
            <a:chOff x="4157535" y="2399630"/>
            <a:chExt cx="1935667" cy="1924723"/>
          </a:xfrm>
        </p:grpSpPr>
        <p:sp>
          <p:nvSpPr>
            <p:cNvPr id="54" name="Oval 53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55" name="Curved Connector 54"/>
            <p:cNvCxnSpPr>
              <a:stCxn id="54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urved Connector 55"/>
            <p:cNvCxnSpPr>
              <a:stCxn id="54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urved Connector 56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urved Connector 58"/>
            <p:cNvCxnSpPr>
              <a:stCxn id="54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urved Connector 59"/>
            <p:cNvCxnSpPr>
              <a:stCxn id="54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urved Connector 60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urved Connector 61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urved Connector 62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urved Connector 64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/>
          <p:cNvGrpSpPr/>
          <p:nvPr/>
        </p:nvGrpSpPr>
        <p:grpSpPr>
          <a:xfrm>
            <a:off x="4973765" y="991267"/>
            <a:ext cx="324287" cy="322454"/>
            <a:chOff x="4157535" y="2399630"/>
            <a:chExt cx="1935667" cy="1924723"/>
          </a:xfrm>
        </p:grpSpPr>
        <p:sp>
          <p:nvSpPr>
            <p:cNvPr id="67" name="Oval 66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68" name="Curved Connector 67"/>
            <p:cNvCxnSpPr>
              <a:stCxn id="67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urved Connector 69"/>
            <p:cNvCxnSpPr>
              <a:stCxn id="67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urved Connector 70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urved Connector 71"/>
            <p:cNvCxnSpPr>
              <a:stCxn id="67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urved Connector 72"/>
            <p:cNvCxnSpPr>
              <a:stCxn id="67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urved Connector 73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urved Connector 74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urved Connector 75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urved Connector 76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77"/>
          <p:cNvGrpSpPr/>
          <p:nvPr/>
        </p:nvGrpSpPr>
        <p:grpSpPr>
          <a:xfrm>
            <a:off x="2898070" y="1055869"/>
            <a:ext cx="324287" cy="322454"/>
            <a:chOff x="4157535" y="2399630"/>
            <a:chExt cx="1935667" cy="1924723"/>
          </a:xfrm>
        </p:grpSpPr>
        <p:sp>
          <p:nvSpPr>
            <p:cNvPr id="79" name="Oval 78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80" name="Curved Connector 79"/>
            <p:cNvCxnSpPr>
              <a:stCxn id="79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urved Connector 80"/>
            <p:cNvCxnSpPr>
              <a:stCxn id="79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urved Connector 81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urved Connector 82"/>
            <p:cNvCxnSpPr>
              <a:stCxn id="79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urved Connector 83"/>
            <p:cNvCxnSpPr>
              <a:stCxn id="79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urved Connector 84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urved Connector 85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urved Connector 86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urved Connector 87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oup 88"/>
          <p:cNvGrpSpPr/>
          <p:nvPr/>
        </p:nvGrpSpPr>
        <p:grpSpPr>
          <a:xfrm>
            <a:off x="2955638" y="3858116"/>
            <a:ext cx="324287" cy="322454"/>
            <a:chOff x="4157535" y="2399630"/>
            <a:chExt cx="1935667" cy="1924723"/>
          </a:xfrm>
        </p:grpSpPr>
        <p:sp>
          <p:nvSpPr>
            <p:cNvPr id="90" name="Oval 89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91" name="Curved Connector 90"/>
            <p:cNvCxnSpPr>
              <a:stCxn id="90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urved Connector 91"/>
            <p:cNvCxnSpPr>
              <a:stCxn id="90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urved Connector 92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urved Connector 93"/>
            <p:cNvCxnSpPr>
              <a:stCxn id="90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urved Connector 94"/>
            <p:cNvCxnSpPr>
              <a:stCxn id="90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urved Connector 95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urved Connector 96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urved Connector 97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urved Connector 98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 99"/>
          <p:cNvGrpSpPr/>
          <p:nvPr/>
        </p:nvGrpSpPr>
        <p:grpSpPr>
          <a:xfrm>
            <a:off x="5657119" y="4380428"/>
            <a:ext cx="324287" cy="322454"/>
            <a:chOff x="4157535" y="2399630"/>
            <a:chExt cx="1935667" cy="1924723"/>
          </a:xfrm>
        </p:grpSpPr>
        <p:sp>
          <p:nvSpPr>
            <p:cNvPr id="101" name="Oval 100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02" name="Curved Connector 101"/>
            <p:cNvCxnSpPr>
              <a:stCxn id="101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urved Connector 102"/>
            <p:cNvCxnSpPr>
              <a:stCxn id="101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urved Connector 103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urved Connector 104"/>
            <p:cNvCxnSpPr>
              <a:stCxn id="101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urved Connector 105"/>
            <p:cNvCxnSpPr>
              <a:stCxn id="101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urved Connector 106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urved Connector 107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urved Connector 108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urved Connector 109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1" name="Group 110"/>
          <p:cNvGrpSpPr/>
          <p:nvPr/>
        </p:nvGrpSpPr>
        <p:grpSpPr>
          <a:xfrm>
            <a:off x="6531120" y="1485109"/>
            <a:ext cx="324287" cy="322454"/>
            <a:chOff x="4157535" y="2399630"/>
            <a:chExt cx="1935667" cy="1924723"/>
          </a:xfrm>
        </p:grpSpPr>
        <p:sp>
          <p:nvSpPr>
            <p:cNvPr id="112" name="Oval 111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13" name="Curved Connector 112"/>
            <p:cNvCxnSpPr>
              <a:stCxn id="112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urved Connector 113"/>
            <p:cNvCxnSpPr>
              <a:stCxn id="112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urved Connector 114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urved Connector 115"/>
            <p:cNvCxnSpPr>
              <a:stCxn id="112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urved Connector 116"/>
            <p:cNvCxnSpPr>
              <a:stCxn id="112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urved Connector 117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urved Connector 118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urved Connector 119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urved Connector 120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" name="Group 121"/>
          <p:cNvGrpSpPr/>
          <p:nvPr/>
        </p:nvGrpSpPr>
        <p:grpSpPr>
          <a:xfrm>
            <a:off x="7189211" y="4312591"/>
            <a:ext cx="324287" cy="322454"/>
            <a:chOff x="4157535" y="2399630"/>
            <a:chExt cx="1935667" cy="1924723"/>
          </a:xfrm>
        </p:grpSpPr>
        <p:sp>
          <p:nvSpPr>
            <p:cNvPr id="123" name="Oval 122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24" name="Curved Connector 123"/>
            <p:cNvCxnSpPr>
              <a:stCxn id="123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urved Connector 124"/>
            <p:cNvCxnSpPr>
              <a:stCxn id="123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urved Connector 125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urved Connector 126"/>
            <p:cNvCxnSpPr>
              <a:stCxn id="123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urved Connector 127"/>
            <p:cNvCxnSpPr>
              <a:stCxn id="123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urved Connector 128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Curved Connector 129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Curved Connector 130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Curved Connector 131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2943650" y="1009616"/>
            <a:ext cx="3824325" cy="3309081"/>
            <a:chOff x="2400866" y="1346154"/>
            <a:chExt cx="5099100" cy="4412108"/>
          </a:xfrm>
        </p:grpSpPr>
        <p:pic>
          <p:nvPicPr>
            <p:cNvPr id="14" name="Picture 13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2401368" y="1957285"/>
              <a:ext cx="802368" cy="45719"/>
            </a:xfrm>
            <a:prstGeom prst="rect">
              <a:avLst/>
            </a:prstGeom>
          </p:spPr>
        </p:pic>
        <p:pic>
          <p:nvPicPr>
            <p:cNvPr id="143" name="Picture 142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5849" flipV="1">
              <a:off x="2147641" y="3489833"/>
              <a:ext cx="802368" cy="45719"/>
            </a:xfrm>
            <a:prstGeom prst="rect">
              <a:avLst/>
            </a:prstGeom>
          </p:spPr>
        </p:pic>
        <p:pic>
          <p:nvPicPr>
            <p:cNvPr id="144" name="Picture 143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042617" flipV="1">
              <a:off x="4581220" y="1724478"/>
              <a:ext cx="802368" cy="45719"/>
            </a:xfrm>
            <a:prstGeom prst="rect">
              <a:avLst/>
            </a:prstGeom>
          </p:spPr>
        </p:pic>
        <p:pic>
          <p:nvPicPr>
            <p:cNvPr id="145" name="Picture 144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938234" flipV="1">
              <a:off x="3963789" y="3437597"/>
              <a:ext cx="802368" cy="45719"/>
            </a:xfrm>
            <a:prstGeom prst="rect">
              <a:avLst/>
            </a:prstGeom>
          </p:spPr>
        </p:pic>
        <p:pic>
          <p:nvPicPr>
            <p:cNvPr id="146" name="Picture 145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10131" flipV="1">
              <a:off x="2400866" y="5712543"/>
              <a:ext cx="802368" cy="45719"/>
            </a:xfrm>
            <a:prstGeom prst="rect">
              <a:avLst/>
            </a:prstGeom>
          </p:spPr>
        </p:pic>
        <p:pic>
          <p:nvPicPr>
            <p:cNvPr id="147" name="Picture 146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11208" flipV="1">
              <a:off x="7075923" y="2651931"/>
              <a:ext cx="802368" cy="45719"/>
            </a:xfrm>
            <a:prstGeom prst="rect">
              <a:avLst/>
            </a:prstGeom>
          </p:spPr>
        </p:pic>
        <p:pic>
          <p:nvPicPr>
            <p:cNvPr id="148" name="Picture 147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5945721" y="3852833"/>
              <a:ext cx="802368" cy="45719"/>
            </a:xfrm>
            <a:prstGeom prst="rect">
              <a:avLst/>
            </a:prstGeom>
          </p:spPr>
        </p:pic>
        <p:pic>
          <p:nvPicPr>
            <p:cNvPr id="149" name="Picture 148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014621" flipV="1">
              <a:off x="6659850" y="2155868"/>
              <a:ext cx="802368" cy="45719"/>
            </a:xfrm>
            <a:prstGeom prst="rect">
              <a:avLst/>
            </a:prstGeom>
          </p:spPr>
        </p:pic>
        <p:pic>
          <p:nvPicPr>
            <p:cNvPr id="150" name="Picture 149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59080" flipV="1">
              <a:off x="5821783" y="5510994"/>
              <a:ext cx="802368" cy="457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480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72592" y="0"/>
            <a:ext cx="5628409" cy="51435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2" name="Oval 141"/>
          <p:cNvSpPr/>
          <p:nvPr/>
        </p:nvSpPr>
        <p:spPr>
          <a:xfrm>
            <a:off x="6840198" y="3970895"/>
            <a:ext cx="884776" cy="913133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1" name="Oval 150"/>
          <p:cNvSpPr/>
          <p:nvPr/>
        </p:nvSpPr>
        <p:spPr>
          <a:xfrm>
            <a:off x="6659145" y="2658106"/>
            <a:ext cx="884776" cy="913133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Oval 6"/>
          <p:cNvSpPr/>
          <p:nvPr/>
        </p:nvSpPr>
        <p:spPr>
          <a:xfrm>
            <a:off x="2681164" y="813955"/>
            <a:ext cx="1082387" cy="1027289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3" name="Oval 132"/>
          <p:cNvSpPr/>
          <p:nvPr/>
        </p:nvSpPr>
        <p:spPr>
          <a:xfrm>
            <a:off x="2427650" y="2033536"/>
            <a:ext cx="1082387" cy="1027289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4" name="Oval 133"/>
          <p:cNvSpPr/>
          <p:nvPr/>
        </p:nvSpPr>
        <p:spPr>
          <a:xfrm>
            <a:off x="3803418" y="1990111"/>
            <a:ext cx="1099916" cy="1086148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5" name="Oval 134"/>
          <p:cNvSpPr/>
          <p:nvPr/>
        </p:nvSpPr>
        <p:spPr>
          <a:xfrm>
            <a:off x="3175349" y="2912819"/>
            <a:ext cx="1082387" cy="886128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6" name="Oval 135"/>
          <p:cNvSpPr/>
          <p:nvPr/>
        </p:nvSpPr>
        <p:spPr>
          <a:xfrm>
            <a:off x="2524858" y="3798947"/>
            <a:ext cx="1082387" cy="1027289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7" name="Oval 136"/>
          <p:cNvSpPr/>
          <p:nvPr/>
        </p:nvSpPr>
        <p:spPr>
          <a:xfrm>
            <a:off x="3984115" y="3875276"/>
            <a:ext cx="1082387" cy="973293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8" name="Oval 137"/>
          <p:cNvSpPr/>
          <p:nvPr/>
        </p:nvSpPr>
        <p:spPr>
          <a:xfrm>
            <a:off x="4464673" y="703600"/>
            <a:ext cx="1082387" cy="1027289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9" name="Oval 138"/>
          <p:cNvSpPr/>
          <p:nvPr/>
        </p:nvSpPr>
        <p:spPr>
          <a:xfrm>
            <a:off x="5356390" y="2562615"/>
            <a:ext cx="1082387" cy="1027289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0" name="Oval 139"/>
          <p:cNvSpPr/>
          <p:nvPr/>
        </p:nvSpPr>
        <p:spPr>
          <a:xfrm>
            <a:off x="5197526" y="1615106"/>
            <a:ext cx="884776" cy="913133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1" name="Oval 140"/>
          <p:cNvSpPr/>
          <p:nvPr/>
        </p:nvSpPr>
        <p:spPr>
          <a:xfrm>
            <a:off x="6138925" y="1234860"/>
            <a:ext cx="1082387" cy="1027289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TextBox 11"/>
          <p:cNvSpPr txBox="1"/>
          <p:nvPr/>
        </p:nvSpPr>
        <p:spPr>
          <a:xfrm>
            <a:off x="2600857" y="178943"/>
            <a:ext cx="5109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Shotgun sequencing by PGM/454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4345957" y="2166788"/>
            <a:ext cx="324287" cy="322454"/>
            <a:chOff x="4157535" y="2399630"/>
            <a:chExt cx="1935667" cy="1924723"/>
          </a:xfrm>
        </p:grpSpPr>
        <p:sp>
          <p:nvSpPr>
            <p:cNvPr id="2" name="Oval 1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4" name="Curved Connector 3"/>
            <p:cNvCxnSpPr>
              <a:stCxn id="2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urved Connector 5"/>
            <p:cNvCxnSpPr>
              <a:stCxn id="2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urved Connector 7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urved Connector 12"/>
            <p:cNvCxnSpPr>
              <a:stCxn id="2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urved Connector 29"/>
            <p:cNvCxnSpPr>
              <a:stCxn id="2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urved Connector 32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urved Connector 34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urved Connector 36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urved Connector 42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 rot="3408812">
            <a:off x="4586072" y="3227103"/>
            <a:ext cx="354710" cy="352705"/>
            <a:chOff x="4157535" y="2399630"/>
            <a:chExt cx="1935667" cy="1924723"/>
          </a:xfrm>
        </p:grpSpPr>
        <p:sp>
          <p:nvSpPr>
            <p:cNvPr id="21" name="Oval 20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22" name="Curved Connector 21"/>
            <p:cNvCxnSpPr>
              <a:stCxn id="21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urved Connector 22"/>
            <p:cNvCxnSpPr>
              <a:stCxn id="21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2147483647"/>
                <a:gd name="adj2" fmla="val 9231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urved Connector 23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urved Connector 24"/>
            <p:cNvCxnSpPr>
              <a:stCxn id="21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urved Connector 25"/>
            <p:cNvCxnSpPr>
              <a:stCxn id="21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urved Connector 26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urved Connector 27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urved Connector 28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urved Connector 30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 rot="5779067">
            <a:off x="4102463" y="2598091"/>
            <a:ext cx="324287" cy="322454"/>
            <a:chOff x="4157535" y="2399630"/>
            <a:chExt cx="1935667" cy="1924723"/>
          </a:xfrm>
        </p:grpSpPr>
        <p:sp>
          <p:nvSpPr>
            <p:cNvPr id="38" name="Oval 37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39" name="Curved Connector 38"/>
            <p:cNvCxnSpPr>
              <a:stCxn id="38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urved Connector 39"/>
            <p:cNvCxnSpPr>
              <a:stCxn id="38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urved Connector 40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urved Connector 41"/>
            <p:cNvCxnSpPr>
              <a:stCxn id="38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urved Connector 43"/>
            <p:cNvCxnSpPr>
              <a:stCxn id="38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urved Connector 46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urved Connector 47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urved Connector 50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urved Connector 51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 99"/>
          <p:cNvGrpSpPr/>
          <p:nvPr/>
        </p:nvGrpSpPr>
        <p:grpSpPr>
          <a:xfrm>
            <a:off x="5657119" y="4380428"/>
            <a:ext cx="324287" cy="322454"/>
            <a:chOff x="4157535" y="2399630"/>
            <a:chExt cx="1935667" cy="1924723"/>
          </a:xfrm>
        </p:grpSpPr>
        <p:sp>
          <p:nvSpPr>
            <p:cNvPr id="101" name="Oval 100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02" name="Curved Connector 101"/>
            <p:cNvCxnSpPr>
              <a:stCxn id="101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urved Connector 102"/>
            <p:cNvCxnSpPr>
              <a:stCxn id="101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urved Connector 103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urved Connector 104"/>
            <p:cNvCxnSpPr>
              <a:stCxn id="101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urved Connector 105"/>
            <p:cNvCxnSpPr>
              <a:stCxn id="101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urved Connector 106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urved Connector 107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urved Connector 108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urved Connector 109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" name="Group 121"/>
          <p:cNvGrpSpPr/>
          <p:nvPr/>
        </p:nvGrpSpPr>
        <p:grpSpPr>
          <a:xfrm>
            <a:off x="7189211" y="4312591"/>
            <a:ext cx="324287" cy="322454"/>
            <a:chOff x="4157535" y="2399630"/>
            <a:chExt cx="1935667" cy="1924723"/>
          </a:xfrm>
        </p:grpSpPr>
        <p:sp>
          <p:nvSpPr>
            <p:cNvPr id="123" name="Oval 122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24" name="Curved Connector 123"/>
            <p:cNvCxnSpPr>
              <a:stCxn id="123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urved Connector 124"/>
            <p:cNvCxnSpPr>
              <a:stCxn id="123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urved Connector 125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urved Connector 126"/>
            <p:cNvCxnSpPr>
              <a:stCxn id="123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urved Connector 127"/>
            <p:cNvCxnSpPr>
              <a:stCxn id="123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urved Connector 128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Curved Connector 129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Curved Connector 130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Curved Connector 131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3037474" y="2294455"/>
            <a:ext cx="3073640" cy="1873080"/>
            <a:chOff x="2525965" y="3059273"/>
            <a:chExt cx="4098186" cy="2497440"/>
          </a:xfrm>
        </p:grpSpPr>
        <p:pic>
          <p:nvPicPr>
            <p:cNvPr id="143" name="Picture 142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5849" flipV="1">
              <a:off x="2147641" y="3489833"/>
              <a:ext cx="802368" cy="45719"/>
            </a:xfrm>
            <a:prstGeom prst="rect">
              <a:avLst/>
            </a:prstGeom>
          </p:spPr>
        </p:pic>
        <p:pic>
          <p:nvPicPr>
            <p:cNvPr id="145" name="Picture 144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938234" flipV="1">
              <a:off x="3963789" y="3437597"/>
              <a:ext cx="802368" cy="45719"/>
            </a:xfrm>
            <a:prstGeom prst="rect">
              <a:avLst/>
            </a:prstGeom>
          </p:spPr>
        </p:pic>
        <p:pic>
          <p:nvPicPr>
            <p:cNvPr id="150" name="Picture 149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59080" flipV="1">
              <a:off x="5821783" y="5510994"/>
              <a:ext cx="802368" cy="45719"/>
            </a:xfrm>
            <a:prstGeom prst="rect">
              <a:avLst/>
            </a:prstGeom>
          </p:spPr>
        </p:pic>
      </p:grpSp>
      <p:grpSp>
        <p:nvGrpSpPr>
          <p:cNvPr id="64" name="Group 63"/>
          <p:cNvGrpSpPr/>
          <p:nvPr/>
        </p:nvGrpSpPr>
        <p:grpSpPr>
          <a:xfrm>
            <a:off x="2757312" y="972414"/>
            <a:ext cx="836074" cy="668559"/>
            <a:chOff x="2927350" y="4008692"/>
            <a:chExt cx="1114765" cy="891412"/>
          </a:xfrm>
        </p:grpSpPr>
        <p:grpSp>
          <p:nvGrpSpPr>
            <p:cNvPr id="152" name="Group 151"/>
            <p:cNvGrpSpPr/>
            <p:nvPr/>
          </p:nvGrpSpPr>
          <p:grpSpPr>
            <a:xfrm>
              <a:off x="3285659" y="4249367"/>
              <a:ext cx="470480" cy="447409"/>
              <a:chOff x="4069230" y="2399630"/>
              <a:chExt cx="2023972" cy="1924723"/>
            </a:xfrm>
          </p:grpSpPr>
          <p:sp>
            <p:nvSpPr>
              <p:cNvPr id="153" name="Oval 152"/>
              <p:cNvSpPr/>
              <p:nvPr/>
            </p:nvSpPr>
            <p:spPr>
              <a:xfrm>
                <a:off x="4349150" y="2566736"/>
                <a:ext cx="1532829" cy="1577475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154" name="Curved Connector 153"/>
              <p:cNvCxnSpPr>
                <a:stCxn id="153" idx="7"/>
              </p:cNvCxnSpPr>
              <p:nvPr/>
            </p:nvCxnSpPr>
            <p:spPr>
              <a:xfrm rot="5400000" flipH="1" flipV="1">
                <a:off x="5594075" y="2509848"/>
                <a:ext cx="351331" cy="224478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Curved Connector 154"/>
              <p:cNvCxnSpPr>
                <a:stCxn id="153" idx="1"/>
              </p:cNvCxnSpPr>
              <p:nvPr/>
            </p:nvCxnSpPr>
            <p:spPr>
              <a:xfrm rot="16200000" flipV="1">
                <a:off x="4314971" y="2539094"/>
                <a:ext cx="25831" cy="517313"/>
              </a:xfrm>
              <a:prstGeom prst="curvedConnector4">
                <a:avLst>
                  <a:gd name="adj1" fmla="val 50000"/>
                  <a:gd name="adj2" fmla="val 64206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Curved Connector 155"/>
              <p:cNvCxnSpPr/>
              <p:nvPr/>
            </p:nvCxnSpPr>
            <p:spPr>
              <a:xfrm rot="16200000" flipH="1">
                <a:off x="4692317" y="2419684"/>
                <a:ext cx="280737" cy="240630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Curved Connector 156"/>
              <p:cNvCxnSpPr>
                <a:stCxn id="153" idx="5"/>
              </p:cNvCxnSpPr>
              <p:nvPr/>
            </p:nvCxnSpPr>
            <p:spPr>
              <a:xfrm rot="16200000" flipH="1">
                <a:off x="5714453" y="3856242"/>
                <a:ext cx="231018" cy="344923"/>
              </a:xfrm>
              <a:prstGeom prst="curvedConnector2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Curved Connector 157"/>
              <p:cNvCxnSpPr>
                <a:stCxn id="153" idx="3"/>
              </p:cNvCxnSpPr>
              <p:nvPr/>
            </p:nvCxnSpPr>
            <p:spPr>
              <a:xfrm rot="5400000">
                <a:off x="4371226" y="4115597"/>
                <a:ext cx="404805" cy="12700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Curved Connector 158"/>
              <p:cNvCxnSpPr/>
              <p:nvPr/>
            </p:nvCxnSpPr>
            <p:spPr>
              <a:xfrm>
                <a:off x="5091976" y="3344458"/>
                <a:ext cx="377016" cy="114456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Curved Connector 159"/>
              <p:cNvCxnSpPr/>
              <p:nvPr/>
            </p:nvCxnSpPr>
            <p:spPr>
              <a:xfrm rot="10800000" flipV="1">
                <a:off x="4157535" y="3288634"/>
                <a:ext cx="422444" cy="226105"/>
              </a:xfrm>
              <a:prstGeom prst="curvedConnector3">
                <a:avLst>
                  <a:gd name="adj1" fmla="val 8797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Curved Connector 160"/>
              <p:cNvCxnSpPr/>
              <p:nvPr/>
            </p:nvCxnSpPr>
            <p:spPr>
              <a:xfrm rot="16200000" flipH="1">
                <a:off x="4863895" y="4028037"/>
                <a:ext cx="404808" cy="187824"/>
              </a:xfrm>
              <a:prstGeom prst="curvedConnector3">
                <a:avLst>
                  <a:gd name="adj1" fmla="val 86327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Curved Connector 161"/>
              <p:cNvCxnSpPr/>
              <p:nvPr/>
            </p:nvCxnSpPr>
            <p:spPr>
              <a:xfrm rot="10800000" flipV="1">
                <a:off x="5670758" y="3175581"/>
                <a:ext cx="422444" cy="226105"/>
              </a:xfrm>
              <a:prstGeom prst="curvedConnector3">
                <a:avLst>
                  <a:gd name="adj1" fmla="val 5316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3" name="Curved Connector 162"/>
            <p:cNvCxnSpPr/>
            <p:nvPr/>
          </p:nvCxnSpPr>
          <p:spPr>
            <a:xfrm rot="5400000">
              <a:off x="3294217" y="4690053"/>
              <a:ext cx="119185" cy="95247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Curved Connector 163"/>
            <p:cNvCxnSpPr/>
            <p:nvPr/>
          </p:nvCxnSpPr>
          <p:spPr>
            <a:xfrm rot="5400000">
              <a:off x="3633729" y="4123388"/>
              <a:ext cx="227737" cy="81113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urved Connector 164"/>
            <p:cNvCxnSpPr/>
            <p:nvPr/>
          </p:nvCxnSpPr>
          <p:spPr>
            <a:xfrm rot="10800000" flipV="1">
              <a:off x="3048000" y="4513435"/>
              <a:ext cx="258188" cy="141466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Curved Connector 165"/>
            <p:cNvCxnSpPr/>
            <p:nvPr/>
          </p:nvCxnSpPr>
          <p:spPr>
            <a:xfrm rot="10800000">
              <a:off x="3759116" y="4432161"/>
              <a:ext cx="282999" cy="149065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Curved Connector 166"/>
            <p:cNvCxnSpPr/>
            <p:nvPr/>
          </p:nvCxnSpPr>
          <p:spPr>
            <a:xfrm rot="16200000" flipV="1">
              <a:off x="3280134" y="4101344"/>
              <a:ext cx="251552" cy="66248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/>
            <p:nvPr/>
          </p:nvCxnSpPr>
          <p:spPr>
            <a:xfrm flipH="1">
              <a:off x="2927350" y="4341914"/>
              <a:ext cx="378835" cy="605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Curved Connector 168"/>
            <p:cNvCxnSpPr/>
            <p:nvPr/>
          </p:nvCxnSpPr>
          <p:spPr>
            <a:xfrm rot="16200000" flipV="1">
              <a:off x="3639588" y="4741204"/>
              <a:ext cx="251552" cy="66248"/>
            </a:xfrm>
            <a:prstGeom prst="curvedConnector3">
              <a:avLst>
                <a:gd name="adj1" fmla="val 90389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0" name="Group 169"/>
          <p:cNvGrpSpPr/>
          <p:nvPr/>
        </p:nvGrpSpPr>
        <p:grpSpPr>
          <a:xfrm rot="6830613">
            <a:off x="4593583" y="853505"/>
            <a:ext cx="836074" cy="668559"/>
            <a:chOff x="2927350" y="4008692"/>
            <a:chExt cx="1114765" cy="891412"/>
          </a:xfrm>
        </p:grpSpPr>
        <p:grpSp>
          <p:nvGrpSpPr>
            <p:cNvPr id="171" name="Group 170"/>
            <p:cNvGrpSpPr/>
            <p:nvPr/>
          </p:nvGrpSpPr>
          <p:grpSpPr>
            <a:xfrm>
              <a:off x="3285659" y="4249367"/>
              <a:ext cx="470480" cy="447409"/>
              <a:chOff x="4069230" y="2399630"/>
              <a:chExt cx="2023972" cy="1924723"/>
            </a:xfrm>
          </p:grpSpPr>
          <p:sp>
            <p:nvSpPr>
              <p:cNvPr id="179" name="Oval 178"/>
              <p:cNvSpPr/>
              <p:nvPr/>
            </p:nvSpPr>
            <p:spPr>
              <a:xfrm>
                <a:off x="4349150" y="2566736"/>
                <a:ext cx="1532829" cy="1577475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180" name="Curved Connector 179"/>
              <p:cNvCxnSpPr>
                <a:stCxn id="179" idx="7"/>
              </p:cNvCxnSpPr>
              <p:nvPr/>
            </p:nvCxnSpPr>
            <p:spPr>
              <a:xfrm rot="5400000" flipH="1" flipV="1">
                <a:off x="5594075" y="2509848"/>
                <a:ext cx="351331" cy="224478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Curved Connector 180"/>
              <p:cNvCxnSpPr>
                <a:stCxn id="179" idx="1"/>
              </p:cNvCxnSpPr>
              <p:nvPr/>
            </p:nvCxnSpPr>
            <p:spPr>
              <a:xfrm rot="16200000" flipV="1">
                <a:off x="4314971" y="2539094"/>
                <a:ext cx="25831" cy="517313"/>
              </a:xfrm>
              <a:prstGeom prst="curvedConnector4">
                <a:avLst>
                  <a:gd name="adj1" fmla="val 50000"/>
                  <a:gd name="adj2" fmla="val 64206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Curved Connector 181"/>
              <p:cNvCxnSpPr/>
              <p:nvPr/>
            </p:nvCxnSpPr>
            <p:spPr>
              <a:xfrm rot="16200000" flipH="1">
                <a:off x="4692317" y="2419684"/>
                <a:ext cx="280737" cy="240630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Curved Connector 182"/>
              <p:cNvCxnSpPr>
                <a:stCxn id="179" idx="5"/>
              </p:cNvCxnSpPr>
              <p:nvPr/>
            </p:nvCxnSpPr>
            <p:spPr>
              <a:xfrm rot="16200000" flipH="1">
                <a:off x="5714453" y="3856242"/>
                <a:ext cx="231018" cy="344923"/>
              </a:xfrm>
              <a:prstGeom prst="curvedConnector2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Curved Connector 183"/>
              <p:cNvCxnSpPr>
                <a:stCxn id="179" idx="3"/>
              </p:cNvCxnSpPr>
              <p:nvPr/>
            </p:nvCxnSpPr>
            <p:spPr>
              <a:xfrm rot="5400000">
                <a:off x="4371226" y="4115597"/>
                <a:ext cx="404805" cy="12700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Curved Connector 184"/>
              <p:cNvCxnSpPr/>
              <p:nvPr/>
            </p:nvCxnSpPr>
            <p:spPr>
              <a:xfrm>
                <a:off x="5091976" y="3344458"/>
                <a:ext cx="377016" cy="114456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Curved Connector 185"/>
              <p:cNvCxnSpPr/>
              <p:nvPr/>
            </p:nvCxnSpPr>
            <p:spPr>
              <a:xfrm rot="10800000" flipV="1">
                <a:off x="4157535" y="3288634"/>
                <a:ext cx="422444" cy="226105"/>
              </a:xfrm>
              <a:prstGeom prst="curvedConnector3">
                <a:avLst>
                  <a:gd name="adj1" fmla="val 8797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Curved Connector 186"/>
              <p:cNvCxnSpPr/>
              <p:nvPr/>
            </p:nvCxnSpPr>
            <p:spPr>
              <a:xfrm rot="16200000" flipH="1">
                <a:off x="4863895" y="4028037"/>
                <a:ext cx="404808" cy="187824"/>
              </a:xfrm>
              <a:prstGeom prst="curvedConnector3">
                <a:avLst>
                  <a:gd name="adj1" fmla="val 86327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Curved Connector 187"/>
              <p:cNvCxnSpPr/>
              <p:nvPr/>
            </p:nvCxnSpPr>
            <p:spPr>
              <a:xfrm rot="10800000" flipV="1">
                <a:off x="5670758" y="3175581"/>
                <a:ext cx="422444" cy="226105"/>
              </a:xfrm>
              <a:prstGeom prst="curvedConnector3">
                <a:avLst>
                  <a:gd name="adj1" fmla="val 5316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2" name="Curved Connector 171"/>
            <p:cNvCxnSpPr/>
            <p:nvPr/>
          </p:nvCxnSpPr>
          <p:spPr>
            <a:xfrm rot="5400000">
              <a:off x="3294217" y="4690053"/>
              <a:ext cx="119185" cy="95247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Curved Connector 172"/>
            <p:cNvCxnSpPr/>
            <p:nvPr/>
          </p:nvCxnSpPr>
          <p:spPr>
            <a:xfrm rot="5400000">
              <a:off x="3633729" y="4123388"/>
              <a:ext cx="227737" cy="81113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urved Connector 173"/>
            <p:cNvCxnSpPr/>
            <p:nvPr/>
          </p:nvCxnSpPr>
          <p:spPr>
            <a:xfrm rot="10800000" flipV="1">
              <a:off x="3048000" y="4513435"/>
              <a:ext cx="258188" cy="141466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urved Connector 174"/>
            <p:cNvCxnSpPr/>
            <p:nvPr/>
          </p:nvCxnSpPr>
          <p:spPr>
            <a:xfrm rot="10800000">
              <a:off x="3759116" y="4432161"/>
              <a:ext cx="282999" cy="149065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urved Connector 175"/>
            <p:cNvCxnSpPr/>
            <p:nvPr/>
          </p:nvCxnSpPr>
          <p:spPr>
            <a:xfrm rot="16200000" flipV="1">
              <a:off x="3280134" y="4101344"/>
              <a:ext cx="251552" cy="66248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flipH="1">
              <a:off x="2927350" y="4341914"/>
              <a:ext cx="378835" cy="605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Curved Connector 177"/>
            <p:cNvCxnSpPr/>
            <p:nvPr/>
          </p:nvCxnSpPr>
          <p:spPr>
            <a:xfrm rot="16200000" flipV="1">
              <a:off x="3639588" y="4741204"/>
              <a:ext cx="251552" cy="66248"/>
            </a:xfrm>
            <a:prstGeom prst="curvedConnector3">
              <a:avLst>
                <a:gd name="adj1" fmla="val 90389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9" name="Group 188"/>
          <p:cNvGrpSpPr/>
          <p:nvPr/>
        </p:nvGrpSpPr>
        <p:grpSpPr>
          <a:xfrm rot="14918907">
            <a:off x="2636502" y="3978531"/>
            <a:ext cx="836074" cy="668559"/>
            <a:chOff x="2927350" y="4008692"/>
            <a:chExt cx="1114765" cy="891412"/>
          </a:xfrm>
        </p:grpSpPr>
        <p:grpSp>
          <p:nvGrpSpPr>
            <p:cNvPr id="190" name="Group 189"/>
            <p:cNvGrpSpPr/>
            <p:nvPr/>
          </p:nvGrpSpPr>
          <p:grpSpPr>
            <a:xfrm>
              <a:off x="3285659" y="4249367"/>
              <a:ext cx="470480" cy="447409"/>
              <a:chOff x="4069230" y="2399630"/>
              <a:chExt cx="2023972" cy="1924723"/>
            </a:xfrm>
          </p:grpSpPr>
          <p:sp>
            <p:nvSpPr>
              <p:cNvPr id="198" name="Oval 197"/>
              <p:cNvSpPr/>
              <p:nvPr/>
            </p:nvSpPr>
            <p:spPr>
              <a:xfrm>
                <a:off x="4349150" y="2566736"/>
                <a:ext cx="1532829" cy="1577475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199" name="Curved Connector 198"/>
              <p:cNvCxnSpPr>
                <a:stCxn id="198" idx="7"/>
              </p:cNvCxnSpPr>
              <p:nvPr/>
            </p:nvCxnSpPr>
            <p:spPr>
              <a:xfrm rot="5400000" flipH="1" flipV="1">
                <a:off x="5594075" y="2509848"/>
                <a:ext cx="351331" cy="224478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Curved Connector 199"/>
              <p:cNvCxnSpPr>
                <a:stCxn id="198" idx="1"/>
              </p:cNvCxnSpPr>
              <p:nvPr/>
            </p:nvCxnSpPr>
            <p:spPr>
              <a:xfrm rot="16200000" flipV="1">
                <a:off x="4314971" y="2539094"/>
                <a:ext cx="25831" cy="517313"/>
              </a:xfrm>
              <a:prstGeom prst="curvedConnector4">
                <a:avLst>
                  <a:gd name="adj1" fmla="val 50000"/>
                  <a:gd name="adj2" fmla="val 64206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Curved Connector 200"/>
              <p:cNvCxnSpPr/>
              <p:nvPr/>
            </p:nvCxnSpPr>
            <p:spPr>
              <a:xfrm rot="16200000" flipH="1">
                <a:off x="4692317" y="2419684"/>
                <a:ext cx="280737" cy="240630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Curved Connector 201"/>
              <p:cNvCxnSpPr>
                <a:stCxn id="198" idx="5"/>
              </p:cNvCxnSpPr>
              <p:nvPr/>
            </p:nvCxnSpPr>
            <p:spPr>
              <a:xfrm rot="16200000" flipH="1">
                <a:off x="5714453" y="3856242"/>
                <a:ext cx="231018" cy="344923"/>
              </a:xfrm>
              <a:prstGeom prst="curvedConnector2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Curved Connector 202"/>
              <p:cNvCxnSpPr>
                <a:stCxn id="198" idx="3"/>
              </p:cNvCxnSpPr>
              <p:nvPr/>
            </p:nvCxnSpPr>
            <p:spPr>
              <a:xfrm rot="5400000">
                <a:off x="4371226" y="4115597"/>
                <a:ext cx="404805" cy="12700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Curved Connector 203"/>
              <p:cNvCxnSpPr/>
              <p:nvPr/>
            </p:nvCxnSpPr>
            <p:spPr>
              <a:xfrm>
                <a:off x="5091976" y="3344458"/>
                <a:ext cx="377016" cy="114456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Curved Connector 204"/>
              <p:cNvCxnSpPr/>
              <p:nvPr/>
            </p:nvCxnSpPr>
            <p:spPr>
              <a:xfrm rot="10800000" flipV="1">
                <a:off x="4157535" y="3288634"/>
                <a:ext cx="422444" cy="226105"/>
              </a:xfrm>
              <a:prstGeom prst="curvedConnector3">
                <a:avLst>
                  <a:gd name="adj1" fmla="val 8797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Curved Connector 205"/>
              <p:cNvCxnSpPr/>
              <p:nvPr/>
            </p:nvCxnSpPr>
            <p:spPr>
              <a:xfrm rot="16200000" flipH="1">
                <a:off x="4863895" y="4028037"/>
                <a:ext cx="404808" cy="187824"/>
              </a:xfrm>
              <a:prstGeom prst="curvedConnector3">
                <a:avLst>
                  <a:gd name="adj1" fmla="val 86327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Curved Connector 206"/>
              <p:cNvCxnSpPr/>
              <p:nvPr/>
            </p:nvCxnSpPr>
            <p:spPr>
              <a:xfrm rot="10800000" flipV="1">
                <a:off x="5670758" y="3175581"/>
                <a:ext cx="422444" cy="226105"/>
              </a:xfrm>
              <a:prstGeom prst="curvedConnector3">
                <a:avLst>
                  <a:gd name="adj1" fmla="val 5316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1" name="Curved Connector 190"/>
            <p:cNvCxnSpPr/>
            <p:nvPr/>
          </p:nvCxnSpPr>
          <p:spPr>
            <a:xfrm rot="5400000">
              <a:off x="3294217" y="4690053"/>
              <a:ext cx="119185" cy="95247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Curved Connector 191"/>
            <p:cNvCxnSpPr/>
            <p:nvPr/>
          </p:nvCxnSpPr>
          <p:spPr>
            <a:xfrm rot="5400000">
              <a:off x="3633729" y="4123388"/>
              <a:ext cx="227737" cy="81113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Curved Connector 192"/>
            <p:cNvCxnSpPr/>
            <p:nvPr/>
          </p:nvCxnSpPr>
          <p:spPr>
            <a:xfrm rot="10800000" flipV="1">
              <a:off x="3048000" y="4513435"/>
              <a:ext cx="258188" cy="141466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Curved Connector 193"/>
            <p:cNvCxnSpPr/>
            <p:nvPr/>
          </p:nvCxnSpPr>
          <p:spPr>
            <a:xfrm rot="10800000">
              <a:off x="3759116" y="4432161"/>
              <a:ext cx="282999" cy="149065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Curved Connector 194"/>
            <p:cNvCxnSpPr/>
            <p:nvPr/>
          </p:nvCxnSpPr>
          <p:spPr>
            <a:xfrm rot="16200000" flipV="1">
              <a:off x="3280134" y="4101344"/>
              <a:ext cx="251552" cy="66248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/>
            <p:cNvCxnSpPr/>
            <p:nvPr/>
          </p:nvCxnSpPr>
          <p:spPr>
            <a:xfrm flipH="1">
              <a:off x="2927350" y="4341914"/>
              <a:ext cx="378835" cy="605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Curved Connector 196"/>
            <p:cNvCxnSpPr/>
            <p:nvPr/>
          </p:nvCxnSpPr>
          <p:spPr>
            <a:xfrm rot="16200000" flipV="1">
              <a:off x="3639588" y="4741204"/>
              <a:ext cx="251552" cy="66248"/>
            </a:xfrm>
            <a:prstGeom prst="curvedConnector3">
              <a:avLst>
                <a:gd name="adj1" fmla="val 90389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8" name="Group 207"/>
          <p:cNvGrpSpPr/>
          <p:nvPr/>
        </p:nvGrpSpPr>
        <p:grpSpPr>
          <a:xfrm flipH="1">
            <a:off x="5532344" y="2765108"/>
            <a:ext cx="679263" cy="591433"/>
            <a:chOff x="2927350" y="4008692"/>
            <a:chExt cx="1114765" cy="891412"/>
          </a:xfrm>
        </p:grpSpPr>
        <p:grpSp>
          <p:nvGrpSpPr>
            <p:cNvPr id="209" name="Group 208"/>
            <p:cNvGrpSpPr/>
            <p:nvPr/>
          </p:nvGrpSpPr>
          <p:grpSpPr>
            <a:xfrm>
              <a:off x="3285659" y="4249367"/>
              <a:ext cx="470480" cy="447409"/>
              <a:chOff x="4069230" y="2399630"/>
              <a:chExt cx="2023972" cy="1924723"/>
            </a:xfrm>
          </p:grpSpPr>
          <p:sp>
            <p:nvSpPr>
              <p:cNvPr id="217" name="Oval 216"/>
              <p:cNvSpPr/>
              <p:nvPr/>
            </p:nvSpPr>
            <p:spPr>
              <a:xfrm>
                <a:off x="4349150" y="2566736"/>
                <a:ext cx="1532829" cy="1577475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218" name="Curved Connector 217"/>
              <p:cNvCxnSpPr>
                <a:stCxn id="217" idx="7"/>
              </p:cNvCxnSpPr>
              <p:nvPr/>
            </p:nvCxnSpPr>
            <p:spPr>
              <a:xfrm rot="5400000" flipH="1" flipV="1">
                <a:off x="5594075" y="2509848"/>
                <a:ext cx="351331" cy="224478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Curved Connector 218"/>
              <p:cNvCxnSpPr>
                <a:stCxn id="217" idx="1"/>
              </p:cNvCxnSpPr>
              <p:nvPr/>
            </p:nvCxnSpPr>
            <p:spPr>
              <a:xfrm rot="16200000" flipV="1">
                <a:off x="4314971" y="2539094"/>
                <a:ext cx="25831" cy="517313"/>
              </a:xfrm>
              <a:prstGeom prst="curvedConnector4">
                <a:avLst>
                  <a:gd name="adj1" fmla="val 50000"/>
                  <a:gd name="adj2" fmla="val 64206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Curved Connector 219"/>
              <p:cNvCxnSpPr/>
              <p:nvPr/>
            </p:nvCxnSpPr>
            <p:spPr>
              <a:xfrm rot="16200000" flipH="1">
                <a:off x="4692317" y="2419684"/>
                <a:ext cx="280737" cy="240630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Curved Connector 220"/>
              <p:cNvCxnSpPr>
                <a:stCxn id="217" idx="5"/>
              </p:cNvCxnSpPr>
              <p:nvPr/>
            </p:nvCxnSpPr>
            <p:spPr>
              <a:xfrm rot="16200000" flipH="1">
                <a:off x="5714453" y="3856242"/>
                <a:ext cx="231018" cy="344923"/>
              </a:xfrm>
              <a:prstGeom prst="curvedConnector2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Curved Connector 221"/>
              <p:cNvCxnSpPr>
                <a:stCxn id="217" idx="3"/>
              </p:cNvCxnSpPr>
              <p:nvPr/>
            </p:nvCxnSpPr>
            <p:spPr>
              <a:xfrm rot="5400000">
                <a:off x="4371226" y="4115597"/>
                <a:ext cx="404805" cy="12700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Curved Connector 222"/>
              <p:cNvCxnSpPr/>
              <p:nvPr/>
            </p:nvCxnSpPr>
            <p:spPr>
              <a:xfrm>
                <a:off x="5091976" y="3344458"/>
                <a:ext cx="377016" cy="114456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Curved Connector 223"/>
              <p:cNvCxnSpPr/>
              <p:nvPr/>
            </p:nvCxnSpPr>
            <p:spPr>
              <a:xfrm rot="10800000" flipV="1">
                <a:off x="4157535" y="3288634"/>
                <a:ext cx="422444" cy="226105"/>
              </a:xfrm>
              <a:prstGeom prst="curvedConnector3">
                <a:avLst>
                  <a:gd name="adj1" fmla="val 8797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Curved Connector 224"/>
              <p:cNvCxnSpPr/>
              <p:nvPr/>
            </p:nvCxnSpPr>
            <p:spPr>
              <a:xfrm rot="16200000" flipH="1">
                <a:off x="4863895" y="4028037"/>
                <a:ext cx="404808" cy="187824"/>
              </a:xfrm>
              <a:prstGeom prst="curvedConnector3">
                <a:avLst>
                  <a:gd name="adj1" fmla="val 86327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Curved Connector 225"/>
              <p:cNvCxnSpPr/>
              <p:nvPr/>
            </p:nvCxnSpPr>
            <p:spPr>
              <a:xfrm rot="10800000" flipV="1">
                <a:off x="5670758" y="3175581"/>
                <a:ext cx="422444" cy="226105"/>
              </a:xfrm>
              <a:prstGeom prst="curvedConnector3">
                <a:avLst>
                  <a:gd name="adj1" fmla="val 5316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0" name="Curved Connector 209"/>
            <p:cNvCxnSpPr/>
            <p:nvPr/>
          </p:nvCxnSpPr>
          <p:spPr>
            <a:xfrm rot="5400000">
              <a:off x="3294217" y="4690053"/>
              <a:ext cx="119185" cy="95247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Curved Connector 210"/>
            <p:cNvCxnSpPr/>
            <p:nvPr/>
          </p:nvCxnSpPr>
          <p:spPr>
            <a:xfrm rot="5400000">
              <a:off x="3633729" y="4123388"/>
              <a:ext cx="227737" cy="81113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Curved Connector 211"/>
            <p:cNvCxnSpPr/>
            <p:nvPr/>
          </p:nvCxnSpPr>
          <p:spPr>
            <a:xfrm rot="10800000" flipV="1">
              <a:off x="3048000" y="4513435"/>
              <a:ext cx="258188" cy="141466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Curved Connector 212"/>
            <p:cNvCxnSpPr/>
            <p:nvPr/>
          </p:nvCxnSpPr>
          <p:spPr>
            <a:xfrm rot="10800000">
              <a:off x="3759116" y="4432161"/>
              <a:ext cx="282999" cy="149065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Curved Connector 213"/>
            <p:cNvCxnSpPr/>
            <p:nvPr/>
          </p:nvCxnSpPr>
          <p:spPr>
            <a:xfrm rot="16200000" flipV="1">
              <a:off x="3280134" y="4101344"/>
              <a:ext cx="251552" cy="66248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flipH="1">
              <a:off x="2927350" y="4341914"/>
              <a:ext cx="378835" cy="605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Curved Connector 215"/>
            <p:cNvCxnSpPr/>
            <p:nvPr/>
          </p:nvCxnSpPr>
          <p:spPr>
            <a:xfrm rot="16200000" flipV="1">
              <a:off x="3639588" y="4741204"/>
              <a:ext cx="251552" cy="66248"/>
            </a:xfrm>
            <a:prstGeom prst="curvedConnector3">
              <a:avLst>
                <a:gd name="adj1" fmla="val 90389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6288602" y="1364977"/>
            <a:ext cx="760983" cy="668559"/>
            <a:chOff x="6860802" y="1819969"/>
            <a:chExt cx="1014644" cy="891412"/>
          </a:xfrm>
        </p:grpSpPr>
        <p:grpSp>
          <p:nvGrpSpPr>
            <p:cNvPr id="246" name="Group 245"/>
            <p:cNvGrpSpPr/>
            <p:nvPr/>
          </p:nvGrpSpPr>
          <p:grpSpPr>
            <a:xfrm>
              <a:off x="6881331" y="1819969"/>
              <a:ext cx="994115" cy="891412"/>
              <a:chOff x="3048000" y="4008692"/>
              <a:chExt cx="994115" cy="891412"/>
            </a:xfrm>
          </p:grpSpPr>
          <p:grpSp>
            <p:nvGrpSpPr>
              <p:cNvPr id="247" name="Group 246"/>
              <p:cNvGrpSpPr/>
              <p:nvPr/>
            </p:nvGrpSpPr>
            <p:grpSpPr>
              <a:xfrm>
                <a:off x="3285659" y="4249367"/>
                <a:ext cx="470480" cy="447409"/>
                <a:chOff x="4069230" y="2399630"/>
                <a:chExt cx="2023972" cy="1924723"/>
              </a:xfrm>
            </p:grpSpPr>
            <p:sp>
              <p:nvSpPr>
                <p:cNvPr id="255" name="Oval 254"/>
                <p:cNvSpPr/>
                <p:nvPr/>
              </p:nvSpPr>
              <p:spPr>
                <a:xfrm>
                  <a:off x="4349150" y="2566736"/>
                  <a:ext cx="1532829" cy="1577475"/>
                </a:xfrm>
                <a:prstGeom prst="ellipse">
                  <a:avLst/>
                </a:prstGeom>
                <a:gradFill>
                  <a:gsLst>
                    <a:gs pos="0">
                      <a:schemeClr val="tx2">
                        <a:lumMod val="40000"/>
                        <a:lumOff val="60000"/>
                      </a:schemeClr>
                    </a:gs>
                    <a:gs pos="100000">
                      <a:schemeClr val="accent1">
                        <a:lumMod val="20000"/>
                        <a:lumOff val="80000"/>
                      </a:schemeClr>
                    </a:gs>
                  </a:gsLst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cxnSp>
              <p:nvCxnSpPr>
                <p:cNvPr id="256" name="Curved Connector 255"/>
                <p:cNvCxnSpPr>
                  <a:stCxn id="255" idx="7"/>
                </p:cNvCxnSpPr>
                <p:nvPr/>
              </p:nvCxnSpPr>
              <p:spPr>
                <a:xfrm rot="5400000" flipH="1" flipV="1">
                  <a:off x="5594075" y="2509848"/>
                  <a:ext cx="351331" cy="224478"/>
                </a:xfrm>
                <a:prstGeom prst="curvedConnector3">
                  <a:avLst/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7" name="Curved Connector 256"/>
                <p:cNvCxnSpPr>
                  <a:stCxn id="255" idx="1"/>
                </p:cNvCxnSpPr>
                <p:nvPr/>
              </p:nvCxnSpPr>
              <p:spPr>
                <a:xfrm rot="16200000" flipV="1">
                  <a:off x="4314971" y="2539094"/>
                  <a:ext cx="25831" cy="517313"/>
                </a:xfrm>
                <a:prstGeom prst="curvedConnector4">
                  <a:avLst>
                    <a:gd name="adj1" fmla="val 50000"/>
                    <a:gd name="adj2" fmla="val 64206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8" name="Curved Connector 257"/>
                <p:cNvCxnSpPr/>
                <p:nvPr/>
              </p:nvCxnSpPr>
              <p:spPr>
                <a:xfrm rot="16200000" flipH="1">
                  <a:off x="4692317" y="2419684"/>
                  <a:ext cx="280737" cy="240630"/>
                </a:xfrm>
                <a:prstGeom prst="curvedConnector3">
                  <a:avLst/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9" name="Curved Connector 258"/>
                <p:cNvCxnSpPr>
                  <a:stCxn id="255" idx="5"/>
                </p:cNvCxnSpPr>
                <p:nvPr/>
              </p:nvCxnSpPr>
              <p:spPr>
                <a:xfrm rot="16200000" flipH="1">
                  <a:off x="5714453" y="3856242"/>
                  <a:ext cx="231018" cy="344923"/>
                </a:xfrm>
                <a:prstGeom prst="curvedConnector2">
                  <a:avLst/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" name="Curved Connector 259"/>
                <p:cNvCxnSpPr>
                  <a:stCxn id="255" idx="3"/>
                </p:cNvCxnSpPr>
                <p:nvPr/>
              </p:nvCxnSpPr>
              <p:spPr>
                <a:xfrm rot="5400000">
                  <a:off x="4371226" y="4115597"/>
                  <a:ext cx="404805" cy="12700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1" name="Curved Connector 260"/>
                <p:cNvCxnSpPr/>
                <p:nvPr/>
              </p:nvCxnSpPr>
              <p:spPr>
                <a:xfrm>
                  <a:off x="5091976" y="3344458"/>
                  <a:ext cx="377016" cy="114456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2" name="Curved Connector 261"/>
                <p:cNvCxnSpPr/>
                <p:nvPr/>
              </p:nvCxnSpPr>
              <p:spPr>
                <a:xfrm rot="10800000" flipV="1">
                  <a:off x="4157535" y="3288634"/>
                  <a:ext cx="422444" cy="226105"/>
                </a:xfrm>
                <a:prstGeom prst="curvedConnector3">
                  <a:avLst>
                    <a:gd name="adj1" fmla="val 87975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3" name="Curved Connector 262"/>
                <p:cNvCxnSpPr/>
                <p:nvPr/>
              </p:nvCxnSpPr>
              <p:spPr>
                <a:xfrm rot="16200000" flipH="1">
                  <a:off x="4863895" y="4028037"/>
                  <a:ext cx="404808" cy="187824"/>
                </a:xfrm>
                <a:prstGeom prst="curvedConnector3">
                  <a:avLst>
                    <a:gd name="adj1" fmla="val 86327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4" name="Curved Connector 263"/>
                <p:cNvCxnSpPr/>
                <p:nvPr/>
              </p:nvCxnSpPr>
              <p:spPr>
                <a:xfrm rot="10800000" flipV="1">
                  <a:off x="5670758" y="3175581"/>
                  <a:ext cx="422444" cy="226105"/>
                </a:xfrm>
                <a:prstGeom prst="curvedConnector3">
                  <a:avLst>
                    <a:gd name="adj1" fmla="val 53165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48" name="Curved Connector 247"/>
              <p:cNvCxnSpPr/>
              <p:nvPr/>
            </p:nvCxnSpPr>
            <p:spPr>
              <a:xfrm rot="5400000">
                <a:off x="3294217" y="4690053"/>
                <a:ext cx="119185" cy="95247"/>
              </a:xfrm>
              <a:prstGeom prst="curvedConnector3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Curved Connector 248"/>
              <p:cNvCxnSpPr/>
              <p:nvPr/>
            </p:nvCxnSpPr>
            <p:spPr>
              <a:xfrm rot="5400000">
                <a:off x="3633729" y="4123388"/>
                <a:ext cx="227737" cy="81113"/>
              </a:xfrm>
              <a:prstGeom prst="curvedConnector3">
                <a:avLst/>
              </a:prstGeom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Curved Connector 249"/>
              <p:cNvCxnSpPr/>
              <p:nvPr/>
            </p:nvCxnSpPr>
            <p:spPr>
              <a:xfrm rot="10800000" flipV="1">
                <a:off x="3048000" y="4513435"/>
                <a:ext cx="258188" cy="141466"/>
              </a:xfrm>
              <a:prstGeom prst="curvedConnector3">
                <a:avLst>
                  <a:gd name="adj1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Curved Connector 250"/>
              <p:cNvCxnSpPr/>
              <p:nvPr/>
            </p:nvCxnSpPr>
            <p:spPr>
              <a:xfrm rot="10800000">
                <a:off x="3759116" y="4432161"/>
                <a:ext cx="282999" cy="149065"/>
              </a:xfrm>
              <a:prstGeom prst="curvedConnector3">
                <a:avLst>
                  <a:gd name="adj1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Curved Connector 251"/>
              <p:cNvCxnSpPr/>
              <p:nvPr/>
            </p:nvCxnSpPr>
            <p:spPr>
              <a:xfrm rot="16200000" flipV="1">
                <a:off x="3280134" y="4101344"/>
                <a:ext cx="251552" cy="66248"/>
              </a:xfrm>
              <a:prstGeom prst="curvedConnector3">
                <a:avLst>
                  <a:gd name="adj1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Curved Connector 253"/>
              <p:cNvCxnSpPr/>
              <p:nvPr/>
            </p:nvCxnSpPr>
            <p:spPr>
              <a:xfrm rot="16200000" flipV="1">
                <a:off x="3639588" y="4741204"/>
                <a:ext cx="251552" cy="66248"/>
              </a:xfrm>
              <a:prstGeom prst="curvedConnector3">
                <a:avLst>
                  <a:gd name="adj1" fmla="val 90389"/>
                </a:avLst>
              </a:prstGeom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5" name="Curved Connector 264"/>
            <p:cNvCxnSpPr/>
            <p:nvPr/>
          </p:nvCxnSpPr>
          <p:spPr>
            <a:xfrm rot="10800000" flipV="1">
              <a:off x="6860802" y="2150186"/>
              <a:ext cx="258188" cy="141466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129556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600857" y="178943"/>
            <a:ext cx="5109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Shotgun sequencing by PGM/454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4345957" y="2166788"/>
            <a:ext cx="324287" cy="322454"/>
            <a:chOff x="4157535" y="2399630"/>
            <a:chExt cx="1935667" cy="1924723"/>
          </a:xfrm>
        </p:grpSpPr>
        <p:sp>
          <p:nvSpPr>
            <p:cNvPr id="2" name="Oval 1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4" name="Curved Connector 3"/>
            <p:cNvCxnSpPr>
              <a:stCxn id="2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urved Connector 5"/>
            <p:cNvCxnSpPr>
              <a:stCxn id="2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urved Connector 7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urved Connector 12"/>
            <p:cNvCxnSpPr>
              <a:stCxn id="2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urved Connector 29"/>
            <p:cNvCxnSpPr>
              <a:stCxn id="2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urved Connector 32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urved Connector 34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urved Connector 36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urved Connector 42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 rot="3408812">
            <a:off x="4586072" y="3227103"/>
            <a:ext cx="354710" cy="352705"/>
            <a:chOff x="4157535" y="2399630"/>
            <a:chExt cx="1935667" cy="1924723"/>
          </a:xfrm>
        </p:grpSpPr>
        <p:sp>
          <p:nvSpPr>
            <p:cNvPr id="21" name="Oval 20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22" name="Curved Connector 21"/>
            <p:cNvCxnSpPr>
              <a:stCxn id="21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urved Connector 22"/>
            <p:cNvCxnSpPr>
              <a:stCxn id="21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2147483647"/>
                <a:gd name="adj2" fmla="val 9231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urved Connector 23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urved Connector 24"/>
            <p:cNvCxnSpPr>
              <a:stCxn id="21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urved Connector 25"/>
            <p:cNvCxnSpPr>
              <a:stCxn id="21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urved Connector 26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urved Connector 27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urved Connector 28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urved Connector 30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 rot="5779067">
            <a:off x="4102463" y="2598091"/>
            <a:ext cx="324287" cy="322454"/>
            <a:chOff x="4157535" y="2399630"/>
            <a:chExt cx="1935667" cy="1924723"/>
          </a:xfrm>
        </p:grpSpPr>
        <p:sp>
          <p:nvSpPr>
            <p:cNvPr id="38" name="Oval 37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39" name="Curved Connector 38"/>
            <p:cNvCxnSpPr>
              <a:stCxn id="38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urved Connector 39"/>
            <p:cNvCxnSpPr>
              <a:stCxn id="38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urved Connector 40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urved Connector 41"/>
            <p:cNvCxnSpPr>
              <a:stCxn id="38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urved Connector 43"/>
            <p:cNvCxnSpPr>
              <a:stCxn id="38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urved Connector 46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urved Connector 47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urved Connector 50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urved Connector 51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 99"/>
          <p:cNvGrpSpPr/>
          <p:nvPr/>
        </p:nvGrpSpPr>
        <p:grpSpPr>
          <a:xfrm>
            <a:off x="5657119" y="4380428"/>
            <a:ext cx="324287" cy="322454"/>
            <a:chOff x="4157535" y="2399630"/>
            <a:chExt cx="1935667" cy="1924723"/>
          </a:xfrm>
        </p:grpSpPr>
        <p:sp>
          <p:nvSpPr>
            <p:cNvPr id="101" name="Oval 100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02" name="Curved Connector 101"/>
            <p:cNvCxnSpPr>
              <a:stCxn id="101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urved Connector 102"/>
            <p:cNvCxnSpPr>
              <a:stCxn id="101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urved Connector 103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urved Connector 104"/>
            <p:cNvCxnSpPr>
              <a:stCxn id="101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urved Connector 105"/>
            <p:cNvCxnSpPr>
              <a:stCxn id="101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urved Connector 106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urved Connector 107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urved Connector 108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urved Connector 109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" name="Group 121"/>
          <p:cNvGrpSpPr/>
          <p:nvPr/>
        </p:nvGrpSpPr>
        <p:grpSpPr>
          <a:xfrm>
            <a:off x="7189211" y="4312591"/>
            <a:ext cx="324287" cy="322454"/>
            <a:chOff x="4157535" y="2399630"/>
            <a:chExt cx="1935667" cy="1924723"/>
          </a:xfrm>
        </p:grpSpPr>
        <p:sp>
          <p:nvSpPr>
            <p:cNvPr id="123" name="Oval 122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24" name="Curved Connector 123"/>
            <p:cNvCxnSpPr>
              <a:stCxn id="123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urved Connector 124"/>
            <p:cNvCxnSpPr>
              <a:stCxn id="123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urved Connector 125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urved Connector 126"/>
            <p:cNvCxnSpPr>
              <a:stCxn id="123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urved Connector 127"/>
            <p:cNvCxnSpPr>
              <a:stCxn id="123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urved Connector 128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Curved Connector 129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Curved Connector 130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Curved Connector 131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3037474" y="2294455"/>
            <a:ext cx="3073640" cy="1873080"/>
            <a:chOff x="2525965" y="3059273"/>
            <a:chExt cx="4098186" cy="2497440"/>
          </a:xfrm>
        </p:grpSpPr>
        <p:pic>
          <p:nvPicPr>
            <p:cNvPr id="143" name="Picture 142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5849" flipV="1">
              <a:off x="2147641" y="3489833"/>
              <a:ext cx="802368" cy="45719"/>
            </a:xfrm>
            <a:prstGeom prst="rect">
              <a:avLst/>
            </a:prstGeom>
          </p:spPr>
        </p:pic>
        <p:pic>
          <p:nvPicPr>
            <p:cNvPr id="145" name="Picture 144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938234" flipV="1">
              <a:off x="3963789" y="3437597"/>
              <a:ext cx="802368" cy="45719"/>
            </a:xfrm>
            <a:prstGeom prst="rect">
              <a:avLst/>
            </a:prstGeom>
          </p:spPr>
        </p:pic>
        <p:pic>
          <p:nvPicPr>
            <p:cNvPr id="150" name="Picture 149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59080" flipV="1">
              <a:off x="5821783" y="5510994"/>
              <a:ext cx="802368" cy="45719"/>
            </a:xfrm>
            <a:prstGeom prst="rect">
              <a:avLst/>
            </a:prstGeom>
          </p:spPr>
        </p:pic>
      </p:grpSp>
      <p:grpSp>
        <p:nvGrpSpPr>
          <p:cNvPr id="64" name="Group 63"/>
          <p:cNvGrpSpPr/>
          <p:nvPr/>
        </p:nvGrpSpPr>
        <p:grpSpPr>
          <a:xfrm>
            <a:off x="2757312" y="972414"/>
            <a:ext cx="836074" cy="668559"/>
            <a:chOff x="2927350" y="4008692"/>
            <a:chExt cx="1114765" cy="891412"/>
          </a:xfrm>
        </p:grpSpPr>
        <p:grpSp>
          <p:nvGrpSpPr>
            <p:cNvPr id="152" name="Group 151"/>
            <p:cNvGrpSpPr/>
            <p:nvPr/>
          </p:nvGrpSpPr>
          <p:grpSpPr>
            <a:xfrm>
              <a:off x="3285659" y="4249367"/>
              <a:ext cx="470480" cy="447409"/>
              <a:chOff x="4069230" y="2399630"/>
              <a:chExt cx="2023972" cy="1924723"/>
            </a:xfrm>
          </p:grpSpPr>
          <p:sp>
            <p:nvSpPr>
              <p:cNvPr id="153" name="Oval 152"/>
              <p:cNvSpPr/>
              <p:nvPr/>
            </p:nvSpPr>
            <p:spPr>
              <a:xfrm>
                <a:off x="4349150" y="2566736"/>
                <a:ext cx="1532829" cy="1577475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154" name="Curved Connector 153"/>
              <p:cNvCxnSpPr>
                <a:stCxn id="153" idx="7"/>
              </p:cNvCxnSpPr>
              <p:nvPr/>
            </p:nvCxnSpPr>
            <p:spPr>
              <a:xfrm rot="5400000" flipH="1" flipV="1">
                <a:off x="5594075" y="2509848"/>
                <a:ext cx="351331" cy="224478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Curved Connector 154"/>
              <p:cNvCxnSpPr>
                <a:stCxn id="153" idx="1"/>
              </p:cNvCxnSpPr>
              <p:nvPr/>
            </p:nvCxnSpPr>
            <p:spPr>
              <a:xfrm rot="16200000" flipV="1">
                <a:off x="4314971" y="2539094"/>
                <a:ext cx="25831" cy="517313"/>
              </a:xfrm>
              <a:prstGeom prst="curvedConnector4">
                <a:avLst>
                  <a:gd name="adj1" fmla="val 50000"/>
                  <a:gd name="adj2" fmla="val 64206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Curved Connector 155"/>
              <p:cNvCxnSpPr/>
              <p:nvPr/>
            </p:nvCxnSpPr>
            <p:spPr>
              <a:xfrm rot="16200000" flipH="1">
                <a:off x="4692317" y="2419684"/>
                <a:ext cx="280737" cy="240630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Curved Connector 156"/>
              <p:cNvCxnSpPr>
                <a:stCxn id="153" idx="5"/>
              </p:cNvCxnSpPr>
              <p:nvPr/>
            </p:nvCxnSpPr>
            <p:spPr>
              <a:xfrm rot="16200000" flipH="1">
                <a:off x="5714453" y="3856242"/>
                <a:ext cx="231018" cy="344923"/>
              </a:xfrm>
              <a:prstGeom prst="curvedConnector2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Curved Connector 157"/>
              <p:cNvCxnSpPr>
                <a:stCxn id="153" idx="3"/>
              </p:cNvCxnSpPr>
              <p:nvPr/>
            </p:nvCxnSpPr>
            <p:spPr>
              <a:xfrm rot="5400000">
                <a:off x="4371226" y="4115597"/>
                <a:ext cx="404805" cy="12700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Curved Connector 158"/>
              <p:cNvCxnSpPr/>
              <p:nvPr/>
            </p:nvCxnSpPr>
            <p:spPr>
              <a:xfrm>
                <a:off x="5091976" y="3344458"/>
                <a:ext cx="377016" cy="114456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Curved Connector 159"/>
              <p:cNvCxnSpPr/>
              <p:nvPr/>
            </p:nvCxnSpPr>
            <p:spPr>
              <a:xfrm rot="10800000" flipV="1">
                <a:off x="4157535" y="3288634"/>
                <a:ext cx="422444" cy="226105"/>
              </a:xfrm>
              <a:prstGeom prst="curvedConnector3">
                <a:avLst>
                  <a:gd name="adj1" fmla="val 8797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Curved Connector 160"/>
              <p:cNvCxnSpPr/>
              <p:nvPr/>
            </p:nvCxnSpPr>
            <p:spPr>
              <a:xfrm rot="16200000" flipH="1">
                <a:off x="4863895" y="4028037"/>
                <a:ext cx="404808" cy="187824"/>
              </a:xfrm>
              <a:prstGeom prst="curvedConnector3">
                <a:avLst>
                  <a:gd name="adj1" fmla="val 86327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Curved Connector 161"/>
              <p:cNvCxnSpPr/>
              <p:nvPr/>
            </p:nvCxnSpPr>
            <p:spPr>
              <a:xfrm rot="10800000" flipV="1">
                <a:off x="5670758" y="3175581"/>
                <a:ext cx="422444" cy="226105"/>
              </a:xfrm>
              <a:prstGeom prst="curvedConnector3">
                <a:avLst>
                  <a:gd name="adj1" fmla="val 5316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3" name="Curved Connector 162"/>
            <p:cNvCxnSpPr/>
            <p:nvPr/>
          </p:nvCxnSpPr>
          <p:spPr>
            <a:xfrm rot="5400000">
              <a:off x="3294217" y="4690053"/>
              <a:ext cx="119185" cy="95247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Curved Connector 163"/>
            <p:cNvCxnSpPr/>
            <p:nvPr/>
          </p:nvCxnSpPr>
          <p:spPr>
            <a:xfrm rot="5400000">
              <a:off x="3633729" y="4123388"/>
              <a:ext cx="227737" cy="81113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urved Connector 164"/>
            <p:cNvCxnSpPr/>
            <p:nvPr/>
          </p:nvCxnSpPr>
          <p:spPr>
            <a:xfrm rot="10800000" flipV="1">
              <a:off x="3048000" y="4513435"/>
              <a:ext cx="258188" cy="141466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Curved Connector 165"/>
            <p:cNvCxnSpPr/>
            <p:nvPr/>
          </p:nvCxnSpPr>
          <p:spPr>
            <a:xfrm rot="10800000">
              <a:off x="3759116" y="4432161"/>
              <a:ext cx="282999" cy="149065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Curved Connector 166"/>
            <p:cNvCxnSpPr/>
            <p:nvPr/>
          </p:nvCxnSpPr>
          <p:spPr>
            <a:xfrm rot="16200000" flipV="1">
              <a:off x="3280134" y="4101344"/>
              <a:ext cx="251552" cy="66248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/>
            <p:nvPr/>
          </p:nvCxnSpPr>
          <p:spPr>
            <a:xfrm flipH="1">
              <a:off x="2927350" y="4341914"/>
              <a:ext cx="378835" cy="605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Curved Connector 168"/>
            <p:cNvCxnSpPr/>
            <p:nvPr/>
          </p:nvCxnSpPr>
          <p:spPr>
            <a:xfrm rot="16200000" flipV="1">
              <a:off x="3639588" y="4741204"/>
              <a:ext cx="251552" cy="66248"/>
            </a:xfrm>
            <a:prstGeom prst="curvedConnector3">
              <a:avLst>
                <a:gd name="adj1" fmla="val 90389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0" name="Group 169"/>
          <p:cNvGrpSpPr/>
          <p:nvPr/>
        </p:nvGrpSpPr>
        <p:grpSpPr>
          <a:xfrm rot="6830613">
            <a:off x="4593583" y="853505"/>
            <a:ext cx="836074" cy="668559"/>
            <a:chOff x="2927350" y="4008692"/>
            <a:chExt cx="1114765" cy="891412"/>
          </a:xfrm>
        </p:grpSpPr>
        <p:grpSp>
          <p:nvGrpSpPr>
            <p:cNvPr id="171" name="Group 170"/>
            <p:cNvGrpSpPr/>
            <p:nvPr/>
          </p:nvGrpSpPr>
          <p:grpSpPr>
            <a:xfrm>
              <a:off x="3285659" y="4249367"/>
              <a:ext cx="470480" cy="447409"/>
              <a:chOff x="4069230" y="2399630"/>
              <a:chExt cx="2023972" cy="1924723"/>
            </a:xfrm>
          </p:grpSpPr>
          <p:sp>
            <p:nvSpPr>
              <p:cNvPr id="179" name="Oval 178"/>
              <p:cNvSpPr/>
              <p:nvPr/>
            </p:nvSpPr>
            <p:spPr>
              <a:xfrm>
                <a:off x="4349150" y="2566736"/>
                <a:ext cx="1532829" cy="1577475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180" name="Curved Connector 179"/>
              <p:cNvCxnSpPr>
                <a:stCxn id="179" idx="7"/>
              </p:cNvCxnSpPr>
              <p:nvPr/>
            </p:nvCxnSpPr>
            <p:spPr>
              <a:xfrm rot="5400000" flipH="1" flipV="1">
                <a:off x="5594075" y="2509848"/>
                <a:ext cx="351331" cy="224478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Curved Connector 180"/>
              <p:cNvCxnSpPr>
                <a:stCxn id="179" idx="1"/>
              </p:cNvCxnSpPr>
              <p:nvPr/>
            </p:nvCxnSpPr>
            <p:spPr>
              <a:xfrm rot="16200000" flipV="1">
                <a:off x="4314971" y="2539094"/>
                <a:ext cx="25831" cy="517313"/>
              </a:xfrm>
              <a:prstGeom prst="curvedConnector4">
                <a:avLst>
                  <a:gd name="adj1" fmla="val 50000"/>
                  <a:gd name="adj2" fmla="val 64206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Curved Connector 181"/>
              <p:cNvCxnSpPr/>
              <p:nvPr/>
            </p:nvCxnSpPr>
            <p:spPr>
              <a:xfrm rot="16200000" flipH="1">
                <a:off x="4692317" y="2419684"/>
                <a:ext cx="280737" cy="240630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Curved Connector 182"/>
              <p:cNvCxnSpPr>
                <a:stCxn id="179" idx="5"/>
              </p:cNvCxnSpPr>
              <p:nvPr/>
            </p:nvCxnSpPr>
            <p:spPr>
              <a:xfrm rot="16200000" flipH="1">
                <a:off x="5714453" y="3856242"/>
                <a:ext cx="231018" cy="344923"/>
              </a:xfrm>
              <a:prstGeom prst="curvedConnector2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Curved Connector 183"/>
              <p:cNvCxnSpPr>
                <a:stCxn id="179" idx="3"/>
              </p:cNvCxnSpPr>
              <p:nvPr/>
            </p:nvCxnSpPr>
            <p:spPr>
              <a:xfrm rot="5400000">
                <a:off x="4371226" y="4115597"/>
                <a:ext cx="404805" cy="12700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Curved Connector 184"/>
              <p:cNvCxnSpPr/>
              <p:nvPr/>
            </p:nvCxnSpPr>
            <p:spPr>
              <a:xfrm>
                <a:off x="5091976" y="3344458"/>
                <a:ext cx="377016" cy="114456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Curved Connector 185"/>
              <p:cNvCxnSpPr/>
              <p:nvPr/>
            </p:nvCxnSpPr>
            <p:spPr>
              <a:xfrm rot="10800000" flipV="1">
                <a:off x="4157535" y="3288634"/>
                <a:ext cx="422444" cy="226105"/>
              </a:xfrm>
              <a:prstGeom prst="curvedConnector3">
                <a:avLst>
                  <a:gd name="adj1" fmla="val 8797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Curved Connector 186"/>
              <p:cNvCxnSpPr/>
              <p:nvPr/>
            </p:nvCxnSpPr>
            <p:spPr>
              <a:xfrm rot="16200000" flipH="1">
                <a:off x="4863895" y="4028037"/>
                <a:ext cx="404808" cy="187824"/>
              </a:xfrm>
              <a:prstGeom prst="curvedConnector3">
                <a:avLst>
                  <a:gd name="adj1" fmla="val 86327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Curved Connector 187"/>
              <p:cNvCxnSpPr/>
              <p:nvPr/>
            </p:nvCxnSpPr>
            <p:spPr>
              <a:xfrm rot="10800000" flipV="1">
                <a:off x="5670758" y="3175581"/>
                <a:ext cx="422444" cy="226105"/>
              </a:xfrm>
              <a:prstGeom prst="curvedConnector3">
                <a:avLst>
                  <a:gd name="adj1" fmla="val 5316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2" name="Curved Connector 171"/>
            <p:cNvCxnSpPr/>
            <p:nvPr/>
          </p:nvCxnSpPr>
          <p:spPr>
            <a:xfrm rot="5400000">
              <a:off x="3294217" y="4690053"/>
              <a:ext cx="119185" cy="95247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Curved Connector 172"/>
            <p:cNvCxnSpPr/>
            <p:nvPr/>
          </p:nvCxnSpPr>
          <p:spPr>
            <a:xfrm rot="5400000">
              <a:off x="3633729" y="4123388"/>
              <a:ext cx="227737" cy="81113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urved Connector 173"/>
            <p:cNvCxnSpPr/>
            <p:nvPr/>
          </p:nvCxnSpPr>
          <p:spPr>
            <a:xfrm rot="10800000" flipV="1">
              <a:off x="3048000" y="4513435"/>
              <a:ext cx="258188" cy="141466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urved Connector 174"/>
            <p:cNvCxnSpPr/>
            <p:nvPr/>
          </p:nvCxnSpPr>
          <p:spPr>
            <a:xfrm rot="10800000">
              <a:off x="3759116" y="4432161"/>
              <a:ext cx="282999" cy="149065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urved Connector 175"/>
            <p:cNvCxnSpPr/>
            <p:nvPr/>
          </p:nvCxnSpPr>
          <p:spPr>
            <a:xfrm rot="16200000" flipV="1">
              <a:off x="3280134" y="4101344"/>
              <a:ext cx="251552" cy="66248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flipH="1">
              <a:off x="2927350" y="4341914"/>
              <a:ext cx="378835" cy="605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Curved Connector 177"/>
            <p:cNvCxnSpPr/>
            <p:nvPr/>
          </p:nvCxnSpPr>
          <p:spPr>
            <a:xfrm rot="16200000" flipV="1">
              <a:off x="3639588" y="4741204"/>
              <a:ext cx="251552" cy="66248"/>
            </a:xfrm>
            <a:prstGeom prst="curvedConnector3">
              <a:avLst>
                <a:gd name="adj1" fmla="val 90389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9" name="Group 188"/>
          <p:cNvGrpSpPr/>
          <p:nvPr/>
        </p:nvGrpSpPr>
        <p:grpSpPr>
          <a:xfrm rot="14918907">
            <a:off x="2636502" y="3978531"/>
            <a:ext cx="836074" cy="668559"/>
            <a:chOff x="2927350" y="4008692"/>
            <a:chExt cx="1114765" cy="891412"/>
          </a:xfrm>
        </p:grpSpPr>
        <p:grpSp>
          <p:nvGrpSpPr>
            <p:cNvPr id="190" name="Group 189"/>
            <p:cNvGrpSpPr/>
            <p:nvPr/>
          </p:nvGrpSpPr>
          <p:grpSpPr>
            <a:xfrm>
              <a:off x="3285659" y="4249367"/>
              <a:ext cx="470480" cy="447409"/>
              <a:chOff x="4069230" y="2399630"/>
              <a:chExt cx="2023972" cy="1924723"/>
            </a:xfrm>
          </p:grpSpPr>
          <p:sp>
            <p:nvSpPr>
              <p:cNvPr id="198" name="Oval 197"/>
              <p:cNvSpPr/>
              <p:nvPr/>
            </p:nvSpPr>
            <p:spPr>
              <a:xfrm>
                <a:off x="4349150" y="2566736"/>
                <a:ext cx="1532829" cy="1577475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199" name="Curved Connector 198"/>
              <p:cNvCxnSpPr>
                <a:stCxn id="198" idx="7"/>
              </p:cNvCxnSpPr>
              <p:nvPr/>
            </p:nvCxnSpPr>
            <p:spPr>
              <a:xfrm rot="5400000" flipH="1" flipV="1">
                <a:off x="5594075" y="2509848"/>
                <a:ext cx="351331" cy="224478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Curved Connector 199"/>
              <p:cNvCxnSpPr>
                <a:stCxn id="198" idx="1"/>
              </p:cNvCxnSpPr>
              <p:nvPr/>
            </p:nvCxnSpPr>
            <p:spPr>
              <a:xfrm rot="16200000" flipV="1">
                <a:off x="4314971" y="2539094"/>
                <a:ext cx="25831" cy="517313"/>
              </a:xfrm>
              <a:prstGeom prst="curvedConnector4">
                <a:avLst>
                  <a:gd name="adj1" fmla="val 50000"/>
                  <a:gd name="adj2" fmla="val 64206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Curved Connector 200"/>
              <p:cNvCxnSpPr/>
              <p:nvPr/>
            </p:nvCxnSpPr>
            <p:spPr>
              <a:xfrm rot="16200000" flipH="1">
                <a:off x="4692317" y="2419684"/>
                <a:ext cx="280737" cy="240630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Curved Connector 201"/>
              <p:cNvCxnSpPr>
                <a:stCxn id="198" idx="5"/>
              </p:cNvCxnSpPr>
              <p:nvPr/>
            </p:nvCxnSpPr>
            <p:spPr>
              <a:xfrm rot="16200000" flipH="1">
                <a:off x="5714453" y="3856242"/>
                <a:ext cx="231018" cy="344923"/>
              </a:xfrm>
              <a:prstGeom prst="curvedConnector2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Curved Connector 202"/>
              <p:cNvCxnSpPr>
                <a:stCxn id="198" idx="3"/>
              </p:cNvCxnSpPr>
              <p:nvPr/>
            </p:nvCxnSpPr>
            <p:spPr>
              <a:xfrm rot="5400000">
                <a:off x="4371226" y="4115597"/>
                <a:ext cx="404805" cy="12700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Curved Connector 203"/>
              <p:cNvCxnSpPr/>
              <p:nvPr/>
            </p:nvCxnSpPr>
            <p:spPr>
              <a:xfrm>
                <a:off x="5091976" y="3344458"/>
                <a:ext cx="377016" cy="114456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Curved Connector 204"/>
              <p:cNvCxnSpPr/>
              <p:nvPr/>
            </p:nvCxnSpPr>
            <p:spPr>
              <a:xfrm rot="10800000" flipV="1">
                <a:off x="4157535" y="3288634"/>
                <a:ext cx="422444" cy="226105"/>
              </a:xfrm>
              <a:prstGeom prst="curvedConnector3">
                <a:avLst>
                  <a:gd name="adj1" fmla="val 8797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Curved Connector 205"/>
              <p:cNvCxnSpPr/>
              <p:nvPr/>
            </p:nvCxnSpPr>
            <p:spPr>
              <a:xfrm rot="16200000" flipH="1">
                <a:off x="4863895" y="4028037"/>
                <a:ext cx="404808" cy="187824"/>
              </a:xfrm>
              <a:prstGeom prst="curvedConnector3">
                <a:avLst>
                  <a:gd name="adj1" fmla="val 86327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Curved Connector 206"/>
              <p:cNvCxnSpPr/>
              <p:nvPr/>
            </p:nvCxnSpPr>
            <p:spPr>
              <a:xfrm rot="10800000" flipV="1">
                <a:off x="5670758" y="3175581"/>
                <a:ext cx="422444" cy="226105"/>
              </a:xfrm>
              <a:prstGeom prst="curvedConnector3">
                <a:avLst>
                  <a:gd name="adj1" fmla="val 5316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1" name="Curved Connector 190"/>
            <p:cNvCxnSpPr/>
            <p:nvPr/>
          </p:nvCxnSpPr>
          <p:spPr>
            <a:xfrm rot="5400000">
              <a:off x="3294217" y="4690053"/>
              <a:ext cx="119185" cy="95247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Curved Connector 191"/>
            <p:cNvCxnSpPr/>
            <p:nvPr/>
          </p:nvCxnSpPr>
          <p:spPr>
            <a:xfrm rot="5400000">
              <a:off x="3633729" y="4123388"/>
              <a:ext cx="227737" cy="81113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Curved Connector 192"/>
            <p:cNvCxnSpPr/>
            <p:nvPr/>
          </p:nvCxnSpPr>
          <p:spPr>
            <a:xfrm rot="10800000" flipV="1">
              <a:off x="3048000" y="4513435"/>
              <a:ext cx="258188" cy="141466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Curved Connector 193"/>
            <p:cNvCxnSpPr/>
            <p:nvPr/>
          </p:nvCxnSpPr>
          <p:spPr>
            <a:xfrm rot="10800000">
              <a:off x="3759116" y="4432161"/>
              <a:ext cx="282999" cy="149065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Curved Connector 194"/>
            <p:cNvCxnSpPr/>
            <p:nvPr/>
          </p:nvCxnSpPr>
          <p:spPr>
            <a:xfrm rot="16200000" flipV="1">
              <a:off x="3280134" y="4101344"/>
              <a:ext cx="251552" cy="66248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/>
            <p:cNvCxnSpPr/>
            <p:nvPr/>
          </p:nvCxnSpPr>
          <p:spPr>
            <a:xfrm flipH="1">
              <a:off x="2927350" y="4341914"/>
              <a:ext cx="378835" cy="605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Curved Connector 196"/>
            <p:cNvCxnSpPr/>
            <p:nvPr/>
          </p:nvCxnSpPr>
          <p:spPr>
            <a:xfrm rot="16200000" flipV="1">
              <a:off x="3639588" y="4741204"/>
              <a:ext cx="251552" cy="66248"/>
            </a:xfrm>
            <a:prstGeom prst="curvedConnector3">
              <a:avLst>
                <a:gd name="adj1" fmla="val 90389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8" name="Group 207"/>
          <p:cNvGrpSpPr/>
          <p:nvPr/>
        </p:nvGrpSpPr>
        <p:grpSpPr>
          <a:xfrm flipH="1">
            <a:off x="5532344" y="2765108"/>
            <a:ext cx="679263" cy="591433"/>
            <a:chOff x="2927350" y="4008692"/>
            <a:chExt cx="1114765" cy="891412"/>
          </a:xfrm>
        </p:grpSpPr>
        <p:grpSp>
          <p:nvGrpSpPr>
            <p:cNvPr id="209" name="Group 208"/>
            <p:cNvGrpSpPr/>
            <p:nvPr/>
          </p:nvGrpSpPr>
          <p:grpSpPr>
            <a:xfrm>
              <a:off x="3285659" y="4249367"/>
              <a:ext cx="470480" cy="447409"/>
              <a:chOff x="4069230" y="2399630"/>
              <a:chExt cx="2023972" cy="1924723"/>
            </a:xfrm>
          </p:grpSpPr>
          <p:sp>
            <p:nvSpPr>
              <p:cNvPr id="217" name="Oval 216"/>
              <p:cNvSpPr/>
              <p:nvPr/>
            </p:nvSpPr>
            <p:spPr>
              <a:xfrm>
                <a:off x="4349150" y="2566736"/>
                <a:ext cx="1532829" cy="1577475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218" name="Curved Connector 217"/>
              <p:cNvCxnSpPr>
                <a:stCxn id="217" idx="7"/>
              </p:cNvCxnSpPr>
              <p:nvPr/>
            </p:nvCxnSpPr>
            <p:spPr>
              <a:xfrm rot="5400000" flipH="1" flipV="1">
                <a:off x="5594075" y="2509848"/>
                <a:ext cx="351331" cy="224478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Curved Connector 218"/>
              <p:cNvCxnSpPr>
                <a:stCxn id="217" idx="1"/>
              </p:cNvCxnSpPr>
              <p:nvPr/>
            </p:nvCxnSpPr>
            <p:spPr>
              <a:xfrm rot="16200000" flipV="1">
                <a:off x="4314971" y="2539094"/>
                <a:ext cx="25831" cy="517313"/>
              </a:xfrm>
              <a:prstGeom prst="curvedConnector4">
                <a:avLst>
                  <a:gd name="adj1" fmla="val 50000"/>
                  <a:gd name="adj2" fmla="val 64206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Curved Connector 219"/>
              <p:cNvCxnSpPr/>
              <p:nvPr/>
            </p:nvCxnSpPr>
            <p:spPr>
              <a:xfrm rot="16200000" flipH="1">
                <a:off x="4692317" y="2419684"/>
                <a:ext cx="280737" cy="240630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Curved Connector 220"/>
              <p:cNvCxnSpPr>
                <a:stCxn id="217" idx="5"/>
              </p:cNvCxnSpPr>
              <p:nvPr/>
            </p:nvCxnSpPr>
            <p:spPr>
              <a:xfrm rot="16200000" flipH="1">
                <a:off x="5714453" y="3856242"/>
                <a:ext cx="231018" cy="344923"/>
              </a:xfrm>
              <a:prstGeom prst="curvedConnector2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Curved Connector 221"/>
              <p:cNvCxnSpPr>
                <a:stCxn id="217" idx="3"/>
              </p:cNvCxnSpPr>
              <p:nvPr/>
            </p:nvCxnSpPr>
            <p:spPr>
              <a:xfrm rot="5400000">
                <a:off x="4371226" y="4115597"/>
                <a:ext cx="404805" cy="12700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Curved Connector 222"/>
              <p:cNvCxnSpPr/>
              <p:nvPr/>
            </p:nvCxnSpPr>
            <p:spPr>
              <a:xfrm>
                <a:off x="5091976" y="3344458"/>
                <a:ext cx="377016" cy="114456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Curved Connector 223"/>
              <p:cNvCxnSpPr/>
              <p:nvPr/>
            </p:nvCxnSpPr>
            <p:spPr>
              <a:xfrm rot="10800000" flipV="1">
                <a:off x="4157535" y="3288634"/>
                <a:ext cx="422444" cy="226105"/>
              </a:xfrm>
              <a:prstGeom prst="curvedConnector3">
                <a:avLst>
                  <a:gd name="adj1" fmla="val 8797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Curved Connector 224"/>
              <p:cNvCxnSpPr/>
              <p:nvPr/>
            </p:nvCxnSpPr>
            <p:spPr>
              <a:xfrm rot="16200000" flipH="1">
                <a:off x="4863895" y="4028037"/>
                <a:ext cx="404808" cy="187824"/>
              </a:xfrm>
              <a:prstGeom prst="curvedConnector3">
                <a:avLst>
                  <a:gd name="adj1" fmla="val 86327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Curved Connector 225"/>
              <p:cNvCxnSpPr/>
              <p:nvPr/>
            </p:nvCxnSpPr>
            <p:spPr>
              <a:xfrm rot="10800000" flipV="1">
                <a:off x="5670758" y="3175581"/>
                <a:ext cx="422444" cy="226105"/>
              </a:xfrm>
              <a:prstGeom prst="curvedConnector3">
                <a:avLst>
                  <a:gd name="adj1" fmla="val 5316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0" name="Curved Connector 209"/>
            <p:cNvCxnSpPr/>
            <p:nvPr/>
          </p:nvCxnSpPr>
          <p:spPr>
            <a:xfrm rot="5400000">
              <a:off x="3294217" y="4690053"/>
              <a:ext cx="119185" cy="95247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Curved Connector 210"/>
            <p:cNvCxnSpPr/>
            <p:nvPr/>
          </p:nvCxnSpPr>
          <p:spPr>
            <a:xfrm rot="5400000">
              <a:off x="3633729" y="4123388"/>
              <a:ext cx="227737" cy="81113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Curved Connector 211"/>
            <p:cNvCxnSpPr/>
            <p:nvPr/>
          </p:nvCxnSpPr>
          <p:spPr>
            <a:xfrm rot="10800000" flipV="1">
              <a:off x="3048000" y="4513435"/>
              <a:ext cx="258188" cy="141466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Curved Connector 212"/>
            <p:cNvCxnSpPr/>
            <p:nvPr/>
          </p:nvCxnSpPr>
          <p:spPr>
            <a:xfrm rot="10800000">
              <a:off x="3759116" y="4432161"/>
              <a:ext cx="282999" cy="149065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Curved Connector 213"/>
            <p:cNvCxnSpPr/>
            <p:nvPr/>
          </p:nvCxnSpPr>
          <p:spPr>
            <a:xfrm rot="16200000" flipV="1">
              <a:off x="3280134" y="4101344"/>
              <a:ext cx="251552" cy="66248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flipH="1">
              <a:off x="2927350" y="4341914"/>
              <a:ext cx="378835" cy="605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Curved Connector 215"/>
            <p:cNvCxnSpPr/>
            <p:nvPr/>
          </p:nvCxnSpPr>
          <p:spPr>
            <a:xfrm rot="16200000" flipV="1">
              <a:off x="3639588" y="4741204"/>
              <a:ext cx="251552" cy="66248"/>
            </a:xfrm>
            <a:prstGeom prst="curvedConnector3">
              <a:avLst>
                <a:gd name="adj1" fmla="val 90389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7" name="Group 226"/>
          <p:cNvGrpSpPr/>
          <p:nvPr/>
        </p:nvGrpSpPr>
        <p:grpSpPr>
          <a:xfrm>
            <a:off x="6288602" y="1364977"/>
            <a:ext cx="760983" cy="668559"/>
            <a:chOff x="6860802" y="1819969"/>
            <a:chExt cx="1014644" cy="891412"/>
          </a:xfrm>
        </p:grpSpPr>
        <p:grpSp>
          <p:nvGrpSpPr>
            <p:cNvPr id="228" name="Group 227"/>
            <p:cNvGrpSpPr/>
            <p:nvPr/>
          </p:nvGrpSpPr>
          <p:grpSpPr>
            <a:xfrm>
              <a:off x="6881331" y="1819969"/>
              <a:ext cx="994115" cy="891412"/>
              <a:chOff x="3048000" y="4008692"/>
              <a:chExt cx="994115" cy="891412"/>
            </a:xfrm>
          </p:grpSpPr>
          <p:grpSp>
            <p:nvGrpSpPr>
              <p:cNvPr id="230" name="Group 229"/>
              <p:cNvGrpSpPr/>
              <p:nvPr/>
            </p:nvGrpSpPr>
            <p:grpSpPr>
              <a:xfrm>
                <a:off x="3285659" y="4249367"/>
                <a:ext cx="470480" cy="447409"/>
                <a:chOff x="4069230" y="2399630"/>
                <a:chExt cx="2023972" cy="1924723"/>
              </a:xfrm>
            </p:grpSpPr>
            <p:sp>
              <p:nvSpPr>
                <p:cNvPr id="237" name="Oval 236"/>
                <p:cNvSpPr/>
                <p:nvPr/>
              </p:nvSpPr>
              <p:spPr>
                <a:xfrm>
                  <a:off x="4349150" y="2566736"/>
                  <a:ext cx="1532829" cy="1577475"/>
                </a:xfrm>
                <a:prstGeom prst="ellipse">
                  <a:avLst/>
                </a:prstGeom>
                <a:gradFill>
                  <a:gsLst>
                    <a:gs pos="0">
                      <a:schemeClr val="tx2">
                        <a:lumMod val="40000"/>
                        <a:lumOff val="60000"/>
                      </a:schemeClr>
                    </a:gs>
                    <a:gs pos="100000">
                      <a:schemeClr val="accent1">
                        <a:lumMod val="20000"/>
                        <a:lumOff val="80000"/>
                      </a:schemeClr>
                    </a:gs>
                  </a:gsLst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cxnSp>
              <p:nvCxnSpPr>
                <p:cNvPr id="238" name="Curved Connector 237"/>
                <p:cNvCxnSpPr>
                  <a:stCxn id="237" idx="7"/>
                </p:cNvCxnSpPr>
                <p:nvPr/>
              </p:nvCxnSpPr>
              <p:spPr>
                <a:xfrm rot="5400000" flipH="1" flipV="1">
                  <a:off x="5594075" y="2509848"/>
                  <a:ext cx="351331" cy="224478"/>
                </a:xfrm>
                <a:prstGeom prst="curvedConnector3">
                  <a:avLst/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Curved Connector 238"/>
                <p:cNvCxnSpPr>
                  <a:stCxn id="237" idx="1"/>
                </p:cNvCxnSpPr>
                <p:nvPr/>
              </p:nvCxnSpPr>
              <p:spPr>
                <a:xfrm rot="16200000" flipV="1">
                  <a:off x="4314971" y="2539094"/>
                  <a:ext cx="25831" cy="517313"/>
                </a:xfrm>
                <a:prstGeom prst="curvedConnector4">
                  <a:avLst>
                    <a:gd name="adj1" fmla="val 50000"/>
                    <a:gd name="adj2" fmla="val 64206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0" name="Curved Connector 239"/>
                <p:cNvCxnSpPr/>
                <p:nvPr/>
              </p:nvCxnSpPr>
              <p:spPr>
                <a:xfrm rot="16200000" flipH="1">
                  <a:off x="4692317" y="2419684"/>
                  <a:ext cx="280737" cy="240630"/>
                </a:xfrm>
                <a:prstGeom prst="curvedConnector3">
                  <a:avLst/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Curved Connector 240"/>
                <p:cNvCxnSpPr>
                  <a:stCxn id="237" idx="5"/>
                </p:cNvCxnSpPr>
                <p:nvPr/>
              </p:nvCxnSpPr>
              <p:spPr>
                <a:xfrm rot="16200000" flipH="1">
                  <a:off x="5714453" y="3856242"/>
                  <a:ext cx="231018" cy="344923"/>
                </a:xfrm>
                <a:prstGeom prst="curvedConnector2">
                  <a:avLst/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2" name="Curved Connector 241"/>
                <p:cNvCxnSpPr>
                  <a:stCxn id="237" idx="3"/>
                </p:cNvCxnSpPr>
                <p:nvPr/>
              </p:nvCxnSpPr>
              <p:spPr>
                <a:xfrm rot="5400000">
                  <a:off x="4371226" y="4115597"/>
                  <a:ext cx="404805" cy="12700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Curved Connector 242"/>
                <p:cNvCxnSpPr/>
                <p:nvPr/>
              </p:nvCxnSpPr>
              <p:spPr>
                <a:xfrm>
                  <a:off x="5091976" y="3344458"/>
                  <a:ext cx="377016" cy="114456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4" name="Curved Connector 243"/>
                <p:cNvCxnSpPr/>
                <p:nvPr/>
              </p:nvCxnSpPr>
              <p:spPr>
                <a:xfrm rot="10800000" flipV="1">
                  <a:off x="4157535" y="3288634"/>
                  <a:ext cx="422444" cy="226105"/>
                </a:xfrm>
                <a:prstGeom prst="curvedConnector3">
                  <a:avLst>
                    <a:gd name="adj1" fmla="val 87975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5" name="Curved Connector 244"/>
                <p:cNvCxnSpPr/>
                <p:nvPr/>
              </p:nvCxnSpPr>
              <p:spPr>
                <a:xfrm rot="16200000" flipH="1">
                  <a:off x="4863895" y="4028037"/>
                  <a:ext cx="404808" cy="187824"/>
                </a:xfrm>
                <a:prstGeom prst="curvedConnector3">
                  <a:avLst>
                    <a:gd name="adj1" fmla="val 86327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6" name="Curved Connector 245"/>
                <p:cNvCxnSpPr/>
                <p:nvPr/>
              </p:nvCxnSpPr>
              <p:spPr>
                <a:xfrm rot="10800000" flipV="1">
                  <a:off x="5670758" y="3175581"/>
                  <a:ext cx="422444" cy="226105"/>
                </a:xfrm>
                <a:prstGeom prst="curvedConnector3">
                  <a:avLst>
                    <a:gd name="adj1" fmla="val 53165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31" name="Curved Connector 230"/>
              <p:cNvCxnSpPr/>
              <p:nvPr/>
            </p:nvCxnSpPr>
            <p:spPr>
              <a:xfrm rot="5400000">
                <a:off x="3294217" y="4690053"/>
                <a:ext cx="119185" cy="95247"/>
              </a:xfrm>
              <a:prstGeom prst="curvedConnector3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Curved Connector 231"/>
              <p:cNvCxnSpPr/>
              <p:nvPr/>
            </p:nvCxnSpPr>
            <p:spPr>
              <a:xfrm rot="5400000">
                <a:off x="3633729" y="4123388"/>
                <a:ext cx="227737" cy="81113"/>
              </a:xfrm>
              <a:prstGeom prst="curvedConnector3">
                <a:avLst/>
              </a:prstGeom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Curved Connector 232"/>
              <p:cNvCxnSpPr/>
              <p:nvPr/>
            </p:nvCxnSpPr>
            <p:spPr>
              <a:xfrm rot="10800000" flipV="1">
                <a:off x="3048000" y="4513435"/>
                <a:ext cx="258188" cy="141466"/>
              </a:xfrm>
              <a:prstGeom prst="curvedConnector3">
                <a:avLst>
                  <a:gd name="adj1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Curved Connector 233"/>
              <p:cNvCxnSpPr/>
              <p:nvPr/>
            </p:nvCxnSpPr>
            <p:spPr>
              <a:xfrm rot="10800000">
                <a:off x="3759116" y="4432161"/>
                <a:ext cx="282999" cy="149065"/>
              </a:xfrm>
              <a:prstGeom prst="curvedConnector3">
                <a:avLst>
                  <a:gd name="adj1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Curved Connector 234"/>
              <p:cNvCxnSpPr/>
              <p:nvPr/>
            </p:nvCxnSpPr>
            <p:spPr>
              <a:xfrm rot="16200000" flipV="1">
                <a:off x="3280134" y="4101344"/>
                <a:ext cx="251552" cy="66248"/>
              </a:xfrm>
              <a:prstGeom prst="curvedConnector3">
                <a:avLst>
                  <a:gd name="adj1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Curved Connector 235"/>
              <p:cNvCxnSpPr/>
              <p:nvPr/>
            </p:nvCxnSpPr>
            <p:spPr>
              <a:xfrm rot="16200000" flipV="1">
                <a:off x="3639588" y="4741204"/>
                <a:ext cx="251552" cy="66248"/>
              </a:xfrm>
              <a:prstGeom prst="curvedConnector3">
                <a:avLst>
                  <a:gd name="adj1" fmla="val 90389"/>
                </a:avLst>
              </a:prstGeom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29" name="Curved Connector 228"/>
            <p:cNvCxnSpPr/>
            <p:nvPr/>
          </p:nvCxnSpPr>
          <p:spPr>
            <a:xfrm rot="10800000" flipV="1">
              <a:off x="6860802" y="2150186"/>
              <a:ext cx="258188" cy="141466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6511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90824" y="398836"/>
            <a:ext cx="597418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entury Gothic"/>
                <a:cs typeface="Century Gothic"/>
              </a:rPr>
              <a:t>Overview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cs typeface="Century Gothic"/>
              </a:rPr>
              <a:t>The Winter Break Black Box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cs typeface="Century Gothic"/>
              </a:rPr>
              <a:t>Sequencing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cs typeface="Century Gothic"/>
              </a:rPr>
              <a:t>Assembly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cs typeface="Century Gothic"/>
              </a:rPr>
              <a:t>Finishing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cs typeface="Century Gothic"/>
              </a:rPr>
              <a:t>What’s new?</a:t>
            </a:r>
          </a:p>
          <a:p>
            <a:pPr marL="342900" indent="-342900">
              <a:buFont typeface="Arial"/>
              <a:buChar char="•"/>
            </a:pPr>
            <a:endParaRPr lang="en-US" sz="2400" b="1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9006325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267712" y="3345180"/>
            <a:ext cx="6044184" cy="1798320"/>
            <a:chOff x="1645920" y="4460240"/>
            <a:chExt cx="7498080" cy="2397760"/>
          </a:xfrm>
        </p:grpSpPr>
        <p:sp>
          <p:nvSpPr>
            <p:cNvPr id="5" name="Rectangle 4"/>
            <p:cNvSpPr/>
            <p:nvPr/>
          </p:nvSpPr>
          <p:spPr>
            <a:xfrm flipV="1">
              <a:off x="1645920" y="4470400"/>
              <a:ext cx="7498080" cy="23876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3" name="Snip Same Side Corner Rectangle 2"/>
            <p:cNvSpPr/>
            <p:nvPr/>
          </p:nvSpPr>
          <p:spPr>
            <a:xfrm flipV="1">
              <a:off x="6878090" y="4460240"/>
              <a:ext cx="908783" cy="1361440"/>
            </a:xfrm>
            <a:prstGeom prst="snip2SameRect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47" name="Snip Same Side Corner Rectangle 246"/>
            <p:cNvSpPr/>
            <p:nvPr/>
          </p:nvSpPr>
          <p:spPr>
            <a:xfrm flipV="1">
              <a:off x="5605687" y="4460240"/>
              <a:ext cx="908783" cy="1361440"/>
            </a:xfrm>
            <a:prstGeom prst="snip2SameRect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48" name="Snip Same Side Corner Rectangle 247"/>
            <p:cNvSpPr/>
            <p:nvPr/>
          </p:nvSpPr>
          <p:spPr>
            <a:xfrm flipV="1">
              <a:off x="8148234" y="4460240"/>
              <a:ext cx="908783" cy="1361440"/>
            </a:xfrm>
            <a:prstGeom prst="snip2SameRect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49" name="Snip Same Side Corner Rectangle 248"/>
            <p:cNvSpPr/>
            <p:nvPr/>
          </p:nvSpPr>
          <p:spPr>
            <a:xfrm flipV="1">
              <a:off x="3060563" y="4460240"/>
              <a:ext cx="908783" cy="1361440"/>
            </a:xfrm>
            <a:prstGeom prst="snip2SameRect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50" name="Snip Same Side Corner Rectangle 249"/>
            <p:cNvSpPr/>
            <p:nvPr/>
          </p:nvSpPr>
          <p:spPr>
            <a:xfrm flipV="1">
              <a:off x="1788160" y="4460240"/>
              <a:ext cx="908783" cy="1361440"/>
            </a:xfrm>
            <a:prstGeom prst="snip2SameRect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51" name="Snip Same Side Corner Rectangle 250"/>
            <p:cNvSpPr/>
            <p:nvPr/>
          </p:nvSpPr>
          <p:spPr>
            <a:xfrm flipV="1">
              <a:off x="4330707" y="4460240"/>
              <a:ext cx="908783" cy="1361440"/>
            </a:xfrm>
            <a:prstGeom prst="snip2SameRect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600857" y="178943"/>
            <a:ext cx="5109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Shotgun sequencing by PGM/454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4345957" y="2166788"/>
            <a:ext cx="324287" cy="322454"/>
            <a:chOff x="4157535" y="2399630"/>
            <a:chExt cx="1935667" cy="1924723"/>
          </a:xfrm>
        </p:grpSpPr>
        <p:sp>
          <p:nvSpPr>
            <p:cNvPr id="2" name="Oval 1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4" name="Curved Connector 3"/>
            <p:cNvCxnSpPr>
              <a:stCxn id="2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urved Connector 5"/>
            <p:cNvCxnSpPr>
              <a:stCxn id="2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urved Connector 7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urved Connector 12"/>
            <p:cNvCxnSpPr>
              <a:stCxn id="2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urved Connector 29"/>
            <p:cNvCxnSpPr>
              <a:stCxn id="2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urved Connector 32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urved Connector 34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urved Connector 36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urved Connector 42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/>
          <p:cNvGrpSpPr/>
          <p:nvPr/>
        </p:nvGrpSpPr>
        <p:grpSpPr>
          <a:xfrm rot="5867352">
            <a:off x="2875898" y="1064661"/>
            <a:ext cx="700906" cy="560473"/>
            <a:chOff x="2927350" y="4008692"/>
            <a:chExt cx="1114765" cy="891412"/>
          </a:xfrm>
        </p:grpSpPr>
        <p:grpSp>
          <p:nvGrpSpPr>
            <p:cNvPr id="152" name="Group 151"/>
            <p:cNvGrpSpPr/>
            <p:nvPr/>
          </p:nvGrpSpPr>
          <p:grpSpPr>
            <a:xfrm>
              <a:off x="3285659" y="4249367"/>
              <a:ext cx="470480" cy="447409"/>
              <a:chOff x="4069230" y="2399630"/>
              <a:chExt cx="2023972" cy="1924723"/>
            </a:xfrm>
          </p:grpSpPr>
          <p:sp>
            <p:nvSpPr>
              <p:cNvPr id="153" name="Oval 152"/>
              <p:cNvSpPr/>
              <p:nvPr/>
            </p:nvSpPr>
            <p:spPr>
              <a:xfrm>
                <a:off x="4349150" y="2566736"/>
                <a:ext cx="1532829" cy="1577475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154" name="Curved Connector 153"/>
              <p:cNvCxnSpPr>
                <a:stCxn id="153" idx="7"/>
              </p:cNvCxnSpPr>
              <p:nvPr/>
            </p:nvCxnSpPr>
            <p:spPr>
              <a:xfrm rot="5400000" flipH="1" flipV="1">
                <a:off x="5594075" y="2509848"/>
                <a:ext cx="351331" cy="224478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Curved Connector 154"/>
              <p:cNvCxnSpPr>
                <a:stCxn id="153" idx="1"/>
              </p:cNvCxnSpPr>
              <p:nvPr/>
            </p:nvCxnSpPr>
            <p:spPr>
              <a:xfrm rot="16200000" flipV="1">
                <a:off x="4314971" y="2539094"/>
                <a:ext cx="25831" cy="517313"/>
              </a:xfrm>
              <a:prstGeom prst="curvedConnector4">
                <a:avLst>
                  <a:gd name="adj1" fmla="val 50000"/>
                  <a:gd name="adj2" fmla="val 64206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Curved Connector 155"/>
              <p:cNvCxnSpPr/>
              <p:nvPr/>
            </p:nvCxnSpPr>
            <p:spPr>
              <a:xfrm rot="16200000" flipH="1">
                <a:off x="4692317" y="2419684"/>
                <a:ext cx="280737" cy="240630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Curved Connector 156"/>
              <p:cNvCxnSpPr>
                <a:stCxn id="153" idx="5"/>
              </p:cNvCxnSpPr>
              <p:nvPr/>
            </p:nvCxnSpPr>
            <p:spPr>
              <a:xfrm rot="16200000" flipH="1">
                <a:off x="5714453" y="3856242"/>
                <a:ext cx="231018" cy="344923"/>
              </a:xfrm>
              <a:prstGeom prst="curvedConnector2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Curved Connector 157"/>
              <p:cNvCxnSpPr>
                <a:stCxn id="153" idx="3"/>
              </p:cNvCxnSpPr>
              <p:nvPr/>
            </p:nvCxnSpPr>
            <p:spPr>
              <a:xfrm rot="5400000">
                <a:off x="4371226" y="4115597"/>
                <a:ext cx="404805" cy="12700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Curved Connector 158"/>
              <p:cNvCxnSpPr/>
              <p:nvPr/>
            </p:nvCxnSpPr>
            <p:spPr>
              <a:xfrm>
                <a:off x="5091976" y="3344458"/>
                <a:ext cx="377016" cy="114456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Curved Connector 159"/>
              <p:cNvCxnSpPr/>
              <p:nvPr/>
            </p:nvCxnSpPr>
            <p:spPr>
              <a:xfrm rot="10800000" flipV="1">
                <a:off x="4157535" y="3288634"/>
                <a:ext cx="422444" cy="226105"/>
              </a:xfrm>
              <a:prstGeom prst="curvedConnector3">
                <a:avLst>
                  <a:gd name="adj1" fmla="val 8797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Curved Connector 160"/>
              <p:cNvCxnSpPr/>
              <p:nvPr/>
            </p:nvCxnSpPr>
            <p:spPr>
              <a:xfrm rot="16200000" flipH="1">
                <a:off x="4863895" y="4028037"/>
                <a:ext cx="404808" cy="187824"/>
              </a:xfrm>
              <a:prstGeom prst="curvedConnector3">
                <a:avLst>
                  <a:gd name="adj1" fmla="val 86327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Curved Connector 161"/>
              <p:cNvCxnSpPr/>
              <p:nvPr/>
            </p:nvCxnSpPr>
            <p:spPr>
              <a:xfrm rot="10800000" flipV="1">
                <a:off x="5670758" y="3175581"/>
                <a:ext cx="422444" cy="226105"/>
              </a:xfrm>
              <a:prstGeom prst="curvedConnector3">
                <a:avLst>
                  <a:gd name="adj1" fmla="val 5316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3" name="Curved Connector 162"/>
            <p:cNvCxnSpPr/>
            <p:nvPr/>
          </p:nvCxnSpPr>
          <p:spPr>
            <a:xfrm rot="5400000">
              <a:off x="3294217" y="4690053"/>
              <a:ext cx="119185" cy="95247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Curved Connector 163"/>
            <p:cNvCxnSpPr/>
            <p:nvPr/>
          </p:nvCxnSpPr>
          <p:spPr>
            <a:xfrm rot="5400000">
              <a:off x="3633729" y="4123388"/>
              <a:ext cx="227737" cy="81113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urved Connector 164"/>
            <p:cNvCxnSpPr/>
            <p:nvPr/>
          </p:nvCxnSpPr>
          <p:spPr>
            <a:xfrm rot="10800000" flipV="1">
              <a:off x="3048000" y="4513435"/>
              <a:ext cx="258188" cy="141466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Curved Connector 165"/>
            <p:cNvCxnSpPr/>
            <p:nvPr/>
          </p:nvCxnSpPr>
          <p:spPr>
            <a:xfrm rot="10800000">
              <a:off x="3759116" y="4432161"/>
              <a:ext cx="282999" cy="149065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Curved Connector 166"/>
            <p:cNvCxnSpPr/>
            <p:nvPr/>
          </p:nvCxnSpPr>
          <p:spPr>
            <a:xfrm rot="16200000" flipV="1">
              <a:off x="3280134" y="4101344"/>
              <a:ext cx="251552" cy="66248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/>
            <p:nvPr/>
          </p:nvCxnSpPr>
          <p:spPr>
            <a:xfrm flipH="1">
              <a:off x="2927350" y="4341914"/>
              <a:ext cx="378835" cy="605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Curved Connector 168"/>
            <p:cNvCxnSpPr/>
            <p:nvPr/>
          </p:nvCxnSpPr>
          <p:spPr>
            <a:xfrm rot="16200000" flipV="1">
              <a:off x="3639588" y="4741204"/>
              <a:ext cx="251552" cy="66248"/>
            </a:xfrm>
            <a:prstGeom prst="curvedConnector3">
              <a:avLst>
                <a:gd name="adj1" fmla="val 90389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0" name="Group 169"/>
          <p:cNvGrpSpPr/>
          <p:nvPr/>
        </p:nvGrpSpPr>
        <p:grpSpPr>
          <a:xfrm rot="17715770">
            <a:off x="4743098" y="1083053"/>
            <a:ext cx="610755" cy="488385"/>
            <a:chOff x="2927350" y="4008692"/>
            <a:chExt cx="1114765" cy="891412"/>
          </a:xfrm>
        </p:grpSpPr>
        <p:grpSp>
          <p:nvGrpSpPr>
            <p:cNvPr id="171" name="Group 170"/>
            <p:cNvGrpSpPr/>
            <p:nvPr/>
          </p:nvGrpSpPr>
          <p:grpSpPr>
            <a:xfrm>
              <a:off x="3285659" y="4249367"/>
              <a:ext cx="470480" cy="447409"/>
              <a:chOff x="4069230" y="2399630"/>
              <a:chExt cx="2023972" cy="1924723"/>
            </a:xfrm>
          </p:grpSpPr>
          <p:sp>
            <p:nvSpPr>
              <p:cNvPr id="179" name="Oval 178"/>
              <p:cNvSpPr/>
              <p:nvPr/>
            </p:nvSpPr>
            <p:spPr>
              <a:xfrm>
                <a:off x="4349150" y="2566736"/>
                <a:ext cx="1532829" cy="1577475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180" name="Curved Connector 179"/>
              <p:cNvCxnSpPr>
                <a:stCxn id="179" idx="7"/>
              </p:cNvCxnSpPr>
              <p:nvPr/>
            </p:nvCxnSpPr>
            <p:spPr>
              <a:xfrm rot="5400000" flipH="1" flipV="1">
                <a:off x="5594075" y="2509848"/>
                <a:ext cx="351331" cy="224478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Curved Connector 180"/>
              <p:cNvCxnSpPr>
                <a:stCxn id="179" idx="1"/>
              </p:cNvCxnSpPr>
              <p:nvPr/>
            </p:nvCxnSpPr>
            <p:spPr>
              <a:xfrm rot="16200000" flipV="1">
                <a:off x="4314971" y="2539094"/>
                <a:ext cx="25831" cy="517313"/>
              </a:xfrm>
              <a:prstGeom prst="curvedConnector4">
                <a:avLst>
                  <a:gd name="adj1" fmla="val 50000"/>
                  <a:gd name="adj2" fmla="val 64206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Curved Connector 181"/>
              <p:cNvCxnSpPr/>
              <p:nvPr/>
            </p:nvCxnSpPr>
            <p:spPr>
              <a:xfrm rot="16200000" flipH="1">
                <a:off x="4692317" y="2419684"/>
                <a:ext cx="280737" cy="240630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Curved Connector 182"/>
              <p:cNvCxnSpPr>
                <a:stCxn id="179" idx="5"/>
              </p:cNvCxnSpPr>
              <p:nvPr/>
            </p:nvCxnSpPr>
            <p:spPr>
              <a:xfrm rot="16200000" flipH="1">
                <a:off x="5714453" y="3856242"/>
                <a:ext cx="231018" cy="344923"/>
              </a:xfrm>
              <a:prstGeom prst="curvedConnector2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Curved Connector 183"/>
              <p:cNvCxnSpPr>
                <a:stCxn id="179" idx="3"/>
              </p:cNvCxnSpPr>
              <p:nvPr/>
            </p:nvCxnSpPr>
            <p:spPr>
              <a:xfrm rot="5400000">
                <a:off x="4371226" y="4115597"/>
                <a:ext cx="404805" cy="12700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Curved Connector 184"/>
              <p:cNvCxnSpPr/>
              <p:nvPr/>
            </p:nvCxnSpPr>
            <p:spPr>
              <a:xfrm>
                <a:off x="5091976" y="3344458"/>
                <a:ext cx="377016" cy="114456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Curved Connector 185"/>
              <p:cNvCxnSpPr/>
              <p:nvPr/>
            </p:nvCxnSpPr>
            <p:spPr>
              <a:xfrm rot="10800000" flipV="1">
                <a:off x="4157535" y="3288634"/>
                <a:ext cx="422444" cy="226105"/>
              </a:xfrm>
              <a:prstGeom prst="curvedConnector3">
                <a:avLst>
                  <a:gd name="adj1" fmla="val 8797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Curved Connector 186"/>
              <p:cNvCxnSpPr/>
              <p:nvPr/>
            </p:nvCxnSpPr>
            <p:spPr>
              <a:xfrm rot="16200000" flipH="1">
                <a:off x="4863895" y="4028037"/>
                <a:ext cx="404808" cy="187824"/>
              </a:xfrm>
              <a:prstGeom prst="curvedConnector3">
                <a:avLst>
                  <a:gd name="adj1" fmla="val 86327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Curved Connector 187"/>
              <p:cNvCxnSpPr/>
              <p:nvPr/>
            </p:nvCxnSpPr>
            <p:spPr>
              <a:xfrm rot="10800000" flipV="1">
                <a:off x="5670758" y="3175581"/>
                <a:ext cx="422444" cy="226105"/>
              </a:xfrm>
              <a:prstGeom prst="curvedConnector3">
                <a:avLst>
                  <a:gd name="adj1" fmla="val 5316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2" name="Curved Connector 171"/>
            <p:cNvCxnSpPr/>
            <p:nvPr/>
          </p:nvCxnSpPr>
          <p:spPr>
            <a:xfrm rot="5400000">
              <a:off x="3294217" y="4690053"/>
              <a:ext cx="119185" cy="95247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Curved Connector 172"/>
            <p:cNvCxnSpPr/>
            <p:nvPr/>
          </p:nvCxnSpPr>
          <p:spPr>
            <a:xfrm rot="5400000">
              <a:off x="3633729" y="4123388"/>
              <a:ext cx="227737" cy="81113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urved Connector 173"/>
            <p:cNvCxnSpPr/>
            <p:nvPr/>
          </p:nvCxnSpPr>
          <p:spPr>
            <a:xfrm rot="10800000" flipV="1">
              <a:off x="3048000" y="4513435"/>
              <a:ext cx="258188" cy="141466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urved Connector 174"/>
            <p:cNvCxnSpPr/>
            <p:nvPr/>
          </p:nvCxnSpPr>
          <p:spPr>
            <a:xfrm rot="10800000">
              <a:off x="3759116" y="4432161"/>
              <a:ext cx="282999" cy="149065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urved Connector 175"/>
            <p:cNvCxnSpPr/>
            <p:nvPr/>
          </p:nvCxnSpPr>
          <p:spPr>
            <a:xfrm rot="16200000" flipV="1">
              <a:off x="3280134" y="4101344"/>
              <a:ext cx="251552" cy="66248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flipH="1">
              <a:off x="2927350" y="4341914"/>
              <a:ext cx="378835" cy="605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Curved Connector 177"/>
            <p:cNvCxnSpPr/>
            <p:nvPr/>
          </p:nvCxnSpPr>
          <p:spPr>
            <a:xfrm rot="16200000" flipV="1">
              <a:off x="3639588" y="4741204"/>
              <a:ext cx="251552" cy="66248"/>
            </a:xfrm>
            <a:prstGeom prst="curvedConnector3">
              <a:avLst>
                <a:gd name="adj1" fmla="val 90389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7" name="Group 226"/>
          <p:cNvGrpSpPr/>
          <p:nvPr/>
        </p:nvGrpSpPr>
        <p:grpSpPr>
          <a:xfrm rot="17919662">
            <a:off x="6460581" y="1516069"/>
            <a:ext cx="589003" cy="517466"/>
            <a:chOff x="6860802" y="1819969"/>
            <a:chExt cx="1014644" cy="891412"/>
          </a:xfrm>
        </p:grpSpPr>
        <p:grpSp>
          <p:nvGrpSpPr>
            <p:cNvPr id="228" name="Group 227"/>
            <p:cNvGrpSpPr/>
            <p:nvPr/>
          </p:nvGrpSpPr>
          <p:grpSpPr>
            <a:xfrm>
              <a:off x="6881331" y="1819969"/>
              <a:ext cx="994115" cy="891412"/>
              <a:chOff x="3048000" y="4008692"/>
              <a:chExt cx="994115" cy="891412"/>
            </a:xfrm>
          </p:grpSpPr>
          <p:grpSp>
            <p:nvGrpSpPr>
              <p:cNvPr id="230" name="Group 229"/>
              <p:cNvGrpSpPr/>
              <p:nvPr/>
            </p:nvGrpSpPr>
            <p:grpSpPr>
              <a:xfrm>
                <a:off x="3285659" y="4249367"/>
                <a:ext cx="470480" cy="447409"/>
                <a:chOff x="4069230" y="2399630"/>
                <a:chExt cx="2023972" cy="1924723"/>
              </a:xfrm>
            </p:grpSpPr>
            <p:sp>
              <p:nvSpPr>
                <p:cNvPr id="237" name="Oval 236"/>
                <p:cNvSpPr/>
                <p:nvPr/>
              </p:nvSpPr>
              <p:spPr>
                <a:xfrm>
                  <a:off x="4349150" y="2566736"/>
                  <a:ext cx="1532829" cy="1577475"/>
                </a:xfrm>
                <a:prstGeom prst="ellipse">
                  <a:avLst/>
                </a:prstGeom>
                <a:gradFill>
                  <a:gsLst>
                    <a:gs pos="0">
                      <a:schemeClr val="tx2">
                        <a:lumMod val="40000"/>
                        <a:lumOff val="60000"/>
                      </a:schemeClr>
                    </a:gs>
                    <a:gs pos="100000">
                      <a:schemeClr val="accent1">
                        <a:lumMod val="20000"/>
                        <a:lumOff val="80000"/>
                      </a:schemeClr>
                    </a:gs>
                  </a:gsLst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cxnSp>
              <p:nvCxnSpPr>
                <p:cNvPr id="238" name="Curved Connector 237"/>
                <p:cNvCxnSpPr>
                  <a:stCxn id="237" idx="7"/>
                </p:cNvCxnSpPr>
                <p:nvPr/>
              </p:nvCxnSpPr>
              <p:spPr>
                <a:xfrm rot="5400000" flipH="1" flipV="1">
                  <a:off x="5594075" y="2509848"/>
                  <a:ext cx="351331" cy="224478"/>
                </a:xfrm>
                <a:prstGeom prst="curvedConnector3">
                  <a:avLst/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Curved Connector 238"/>
                <p:cNvCxnSpPr>
                  <a:stCxn id="237" idx="1"/>
                </p:cNvCxnSpPr>
                <p:nvPr/>
              </p:nvCxnSpPr>
              <p:spPr>
                <a:xfrm rot="16200000" flipV="1">
                  <a:off x="4314971" y="2539094"/>
                  <a:ext cx="25831" cy="517313"/>
                </a:xfrm>
                <a:prstGeom prst="curvedConnector4">
                  <a:avLst>
                    <a:gd name="adj1" fmla="val 50000"/>
                    <a:gd name="adj2" fmla="val 64206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0" name="Curved Connector 239"/>
                <p:cNvCxnSpPr/>
                <p:nvPr/>
              </p:nvCxnSpPr>
              <p:spPr>
                <a:xfrm rot="16200000" flipH="1">
                  <a:off x="4692317" y="2419684"/>
                  <a:ext cx="280737" cy="240630"/>
                </a:xfrm>
                <a:prstGeom prst="curvedConnector3">
                  <a:avLst/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Curved Connector 240"/>
                <p:cNvCxnSpPr>
                  <a:stCxn id="237" idx="5"/>
                </p:cNvCxnSpPr>
                <p:nvPr/>
              </p:nvCxnSpPr>
              <p:spPr>
                <a:xfrm rot="16200000" flipH="1">
                  <a:off x="5714453" y="3856242"/>
                  <a:ext cx="231018" cy="344923"/>
                </a:xfrm>
                <a:prstGeom prst="curvedConnector2">
                  <a:avLst/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2" name="Curved Connector 241"/>
                <p:cNvCxnSpPr>
                  <a:stCxn id="237" idx="3"/>
                </p:cNvCxnSpPr>
                <p:nvPr/>
              </p:nvCxnSpPr>
              <p:spPr>
                <a:xfrm rot="5400000">
                  <a:off x="4371226" y="4115597"/>
                  <a:ext cx="404805" cy="12700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Curved Connector 242"/>
                <p:cNvCxnSpPr/>
                <p:nvPr/>
              </p:nvCxnSpPr>
              <p:spPr>
                <a:xfrm>
                  <a:off x="5091976" y="3344458"/>
                  <a:ext cx="377016" cy="114456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4" name="Curved Connector 243"/>
                <p:cNvCxnSpPr/>
                <p:nvPr/>
              </p:nvCxnSpPr>
              <p:spPr>
                <a:xfrm rot="10800000" flipV="1">
                  <a:off x="4157535" y="3288634"/>
                  <a:ext cx="422444" cy="226105"/>
                </a:xfrm>
                <a:prstGeom prst="curvedConnector3">
                  <a:avLst>
                    <a:gd name="adj1" fmla="val 87975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5" name="Curved Connector 244"/>
                <p:cNvCxnSpPr/>
                <p:nvPr/>
              </p:nvCxnSpPr>
              <p:spPr>
                <a:xfrm rot="16200000" flipH="1">
                  <a:off x="4863895" y="4028037"/>
                  <a:ext cx="404808" cy="187824"/>
                </a:xfrm>
                <a:prstGeom prst="curvedConnector3">
                  <a:avLst>
                    <a:gd name="adj1" fmla="val 86327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6" name="Curved Connector 245"/>
                <p:cNvCxnSpPr/>
                <p:nvPr/>
              </p:nvCxnSpPr>
              <p:spPr>
                <a:xfrm rot="10800000" flipV="1">
                  <a:off x="5670758" y="3175581"/>
                  <a:ext cx="422444" cy="226105"/>
                </a:xfrm>
                <a:prstGeom prst="curvedConnector3">
                  <a:avLst>
                    <a:gd name="adj1" fmla="val 53165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31" name="Curved Connector 230"/>
              <p:cNvCxnSpPr/>
              <p:nvPr/>
            </p:nvCxnSpPr>
            <p:spPr>
              <a:xfrm rot="5400000">
                <a:off x="3294217" y="4690053"/>
                <a:ext cx="119185" cy="95247"/>
              </a:xfrm>
              <a:prstGeom prst="curvedConnector3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Curved Connector 231"/>
              <p:cNvCxnSpPr/>
              <p:nvPr/>
            </p:nvCxnSpPr>
            <p:spPr>
              <a:xfrm rot="5400000">
                <a:off x="3633729" y="4123388"/>
                <a:ext cx="227737" cy="81113"/>
              </a:xfrm>
              <a:prstGeom prst="curvedConnector3">
                <a:avLst/>
              </a:prstGeom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Curved Connector 232"/>
              <p:cNvCxnSpPr/>
              <p:nvPr/>
            </p:nvCxnSpPr>
            <p:spPr>
              <a:xfrm rot="10800000" flipV="1">
                <a:off x="3048000" y="4513435"/>
                <a:ext cx="258188" cy="141466"/>
              </a:xfrm>
              <a:prstGeom prst="curvedConnector3">
                <a:avLst>
                  <a:gd name="adj1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Curved Connector 233"/>
              <p:cNvCxnSpPr/>
              <p:nvPr/>
            </p:nvCxnSpPr>
            <p:spPr>
              <a:xfrm rot="10800000">
                <a:off x="3759116" y="4432161"/>
                <a:ext cx="282999" cy="149065"/>
              </a:xfrm>
              <a:prstGeom prst="curvedConnector3">
                <a:avLst>
                  <a:gd name="adj1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Curved Connector 234"/>
              <p:cNvCxnSpPr/>
              <p:nvPr/>
            </p:nvCxnSpPr>
            <p:spPr>
              <a:xfrm rot="16200000" flipV="1">
                <a:off x="3280134" y="4101344"/>
                <a:ext cx="251552" cy="66248"/>
              </a:xfrm>
              <a:prstGeom prst="curvedConnector3">
                <a:avLst>
                  <a:gd name="adj1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Curved Connector 235"/>
              <p:cNvCxnSpPr/>
              <p:nvPr/>
            </p:nvCxnSpPr>
            <p:spPr>
              <a:xfrm rot="16200000" flipV="1">
                <a:off x="3639588" y="4741204"/>
                <a:ext cx="251552" cy="66248"/>
              </a:xfrm>
              <a:prstGeom prst="curvedConnector3">
                <a:avLst>
                  <a:gd name="adj1" fmla="val 90389"/>
                </a:avLst>
              </a:prstGeom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29" name="Curved Connector 228"/>
            <p:cNvCxnSpPr/>
            <p:nvPr/>
          </p:nvCxnSpPr>
          <p:spPr>
            <a:xfrm rot="10800000" flipV="1">
              <a:off x="6860802" y="2150186"/>
              <a:ext cx="258188" cy="141466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5" name="Group 254"/>
          <p:cNvGrpSpPr/>
          <p:nvPr/>
        </p:nvGrpSpPr>
        <p:grpSpPr>
          <a:xfrm>
            <a:off x="4459066" y="4533216"/>
            <a:ext cx="686177" cy="121920"/>
            <a:chOff x="5599568" y="6106160"/>
            <a:chExt cx="914902" cy="162560"/>
          </a:xfrm>
        </p:grpSpPr>
        <p:cxnSp>
          <p:nvCxnSpPr>
            <p:cNvPr id="256" name="Straight Connector 255"/>
            <p:cNvCxnSpPr/>
            <p:nvPr/>
          </p:nvCxnSpPr>
          <p:spPr>
            <a:xfrm>
              <a:off x="5599568" y="6187440"/>
              <a:ext cx="91490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>
              <a:off x="6504310" y="6116320"/>
              <a:ext cx="0" cy="1524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>
              <a:off x="5605687" y="6106160"/>
              <a:ext cx="0" cy="1524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3217171" y="4724400"/>
            <a:ext cx="297837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~3.5 µm for Ion Torrent, ~30 µm for 454</a:t>
            </a:r>
          </a:p>
        </p:txBody>
      </p:sp>
    </p:spTree>
    <p:extLst>
      <p:ext uri="{BB962C8B-B14F-4D97-AF65-F5344CB8AC3E}">
        <p14:creationId xmlns:p14="http://schemas.microsoft.com/office/powerpoint/2010/main" val="313329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-0.00069 C -0.03177 0.07408 -0.06371 0.14908 -0.07187 0.23056 C -0.08003 0.31181 -0.05382 0.43889 -0.04861 0.48797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8" y="2442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85185E-6 C 0.02587 0.01505 0.05191 0.03009 0.06667 0.11551 C 0.08142 0.20093 0.08507 0.35671 0.08889 0.5125 " pathEditMode="relative" ptsTypes="aaA">
                                      <p:cBhvr>
                                        <p:cTn id="8" dur="2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5.55556E-6 -6.66667E-6 C 0.01771 0.01458 0.03541 0.02939 0.04115 0.08425 C 0.04688 0.13911 0.04062 0.23379 0.03454 0.3287 " pathEditMode="relative" ptsTypes="aaA">
                                      <p:cBhvr>
                                        <p:cTn id="1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0052 0.00023 C 0.04444 0.01643 0.08958 0.03287 0.11059 0.10555 C 0.1316 0.17824 0.1283 0.30694 0.12517 0.43588 " pathEditMode="relative" ptsTypes="aaA">
                                      <p:cBhvr>
                                        <p:cTn id="12" dur="2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" name="Straight Connector 66"/>
          <p:cNvCxnSpPr/>
          <p:nvPr/>
        </p:nvCxnSpPr>
        <p:spPr>
          <a:xfrm>
            <a:off x="2372617" y="2063907"/>
            <a:ext cx="4808026" cy="119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2372617" y="1809992"/>
            <a:ext cx="49249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A C G C G C C G G G T C A G A A C C C G A T C G C G 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7180643" y="1961223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2197163" y="1961223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3’</a:t>
            </a:r>
          </a:p>
        </p:txBody>
      </p:sp>
      <p:grpSp>
        <p:nvGrpSpPr>
          <p:cNvPr id="3" name="Group 105"/>
          <p:cNvGrpSpPr/>
          <p:nvPr/>
        </p:nvGrpSpPr>
        <p:grpSpPr>
          <a:xfrm>
            <a:off x="2197163" y="1421367"/>
            <a:ext cx="4231730" cy="497482"/>
            <a:chOff x="1432560" y="2030187"/>
            <a:chExt cx="5642307" cy="663309"/>
          </a:xfrm>
        </p:grpSpPr>
        <p:sp>
          <p:nvSpPr>
            <p:cNvPr id="19" name="TextBox 18"/>
            <p:cNvSpPr txBox="1"/>
            <p:nvPr/>
          </p:nvSpPr>
          <p:spPr>
            <a:xfrm>
              <a:off x="1432560" y="2184076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4" name="Group 104"/>
            <p:cNvGrpSpPr/>
            <p:nvPr/>
          </p:nvGrpSpPr>
          <p:grpSpPr>
            <a:xfrm>
              <a:off x="1666499" y="2030187"/>
              <a:ext cx="5408368" cy="663309"/>
              <a:chOff x="1666499" y="2030187"/>
              <a:chExt cx="5408368" cy="663309"/>
            </a:xfrm>
          </p:grpSpPr>
          <p:grpSp>
            <p:nvGrpSpPr>
              <p:cNvPr id="5" name="Group 96"/>
              <p:cNvGrpSpPr/>
              <p:nvPr/>
            </p:nvGrpSpPr>
            <p:grpSpPr>
              <a:xfrm>
                <a:off x="1666499" y="2322576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23" name="Straight Connector 22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TextBox 23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sp>
            <p:nvSpPr>
              <p:cNvPr id="22" name="TextBox 21"/>
              <p:cNvSpPr txBox="1"/>
              <p:nvPr/>
            </p:nvSpPr>
            <p:spPr>
              <a:xfrm>
                <a:off x="2590800" y="2030187"/>
                <a:ext cx="701040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prstClr val="black"/>
                    </a:solidFill>
                    <a:latin typeface="Gill Sans MT"/>
                  </a:rPr>
                  <a:t>Primer</a:t>
                </a:r>
              </a:p>
            </p:txBody>
          </p:sp>
        </p:grpSp>
      </p:grpSp>
      <p:sp>
        <p:nvSpPr>
          <p:cNvPr id="28" name="TextBox 27"/>
          <p:cNvSpPr txBox="1"/>
          <p:nvPr/>
        </p:nvSpPr>
        <p:spPr>
          <a:xfrm>
            <a:off x="2372617" y="971550"/>
            <a:ext cx="509778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  <a:latin typeface="Gill Sans MT"/>
              </a:rPr>
              <a:t>Only give polymerase one nucleotide at a time: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372623" y="2286000"/>
            <a:ext cx="509778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  <a:latin typeface="Gill Sans MT"/>
              </a:rPr>
              <a:t>If that nucleotide is incorporated, enzymes turn by-products into light:</a:t>
            </a:r>
          </a:p>
        </p:txBody>
      </p:sp>
      <p:grpSp>
        <p:nvGrpSpPr>
          <p:cNvPr id="6" name="Group 37"/>
          <p:cNvGrpSpPr/>
          <p:nvPr/>
        </p:nvGrpSpPr>
        <p:grpSpPr>
          <a:xfrm>
            <a:off x="2057400" y="2684858"/>
            <a:ext cx="5240173" cy="2222483"/>
            <a:chOff x="1219200" y="3579810"/>
            <a:chExt cx="6986897" cy="2963310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1639493" y="6172200"/>
              <a:ext cx="4456507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343302" y="4876005"/>
              <a:ext cx="2592388" cy="1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1639489" y="6173788"/>
              <a:ext cx="65666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 T  C  A  G  T  C  A  G  T  C  A  G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219200" y="3579810"/>
              <a:ext cx="492443" cy="2593977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   1   2   3   4   5</a:t>
              </a:r>
            </a:p>
          </p:txBody>
        </p:sp>
      </p:grpSp>
      <p:sp>
        <p:nvSpPr>
          <p:cNvPr id="39" name="Rectangle 38"/>
          <p:cNvSpPr/>
          <p:nvPr/>
        </p:nvSpPr>
        <p:spPr>
          <a:xfrm>
            <a:off x="2507743" y="4588002"/>
            <a:ext cx="141983" cy="20574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788921" y="4601718"/>
            <a:ext cx="141983" cy="6858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4437442" y="1641849"/>
            <a:ext cx="162809" cy="119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4393692" y="1639063"/>
            <a:ext cx="2958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</a:t>
            </a:r>
          </a:p>
        </p:txBody>
      </p:sp>
      <p:sp>
        <p:nvSpPr>
          <p:cNvPr id="43" name="Rectangle 42"/>
          <p:cNvSpPr/>
          <p:nvPr/>
        </p:nvSpPr>
        <p:spPr>
          <a:xfrm>
            <a:off x="3337561" y="4286250"/>
            <a:ext cx="141983" cy="325755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grpSp>
        <p:nvGrpSpPr>
          <p:cNvPr id="7" name="Group 51"/>
          <p:cNvGrpSpPr/>
          <p:nvPr/>
        </p:nvGrpSpPr>
        <p:grpSpPr>
          <a:xfrm>
            <a:off x="4572000" y="1639065"/>
            <a:ext cx="295806" cy="276999"/>
            <a:chOff x="4572000" y="2185416"/>
            <a:chExt cx="394408" cy="369332"/>
          </a:xfrm>
        </p:grpSpPr>
        <p:cxnSp>
          <p:nvCxnSpPr>
            <p:cNvPr id="48" name="Straight Connector 47"/>
            <p:cNvCxnSpPr/>
            <p:nvPr/>
          </p:nvCxnSpPr>
          <p:spPr>
            <a:xfrm>
              <a:off x="4586694" y="2190720"/>
              <a:ext cx="275412" cy="5304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4572000" y="2185416"/>
              <a:ext cx="394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</a:t>
              </a:r>
            </a:p>
          </p:txBody>
        </p:sp>
      </p:grpSp>
      <p:sp>
        <p:nvSpPr>
          <p:cNvPr id="53" name="Rectangle 52"/>
          <p:cNvSpPr/>
          <p:nvPr/>
        </p:nvSpPr>
        <p:spPr>
          <a:xfrm>
            <a:off x="3611881" y="4245102"/>
            <a:ext cx="141983" cy="363474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>
            <a:off x="4768240" y="1647018"/>
            <a:ext cx="199133" cy="119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4750308" y="1645921"/>
            <a:ext cx="2958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C</a:t>
            </a:r>
          </a:p>
        </p:txBody>
      </p:sp>
      <p:sp>
        <p:nvSpPr>
          <p:cNvPr id="63" name="Rectangle 62"/>
          <p:cNvSpPr/>
          <p:nvPr/>
        </p:nvSpPr>
        <p:spPr>
          <a:xfrm>
            <a:off x="3886201" y="4286250"/>
            <a:ext cx="141983" cy="325755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4430017" y="4601718"/>
            <a:ext cx="141983" cy="6858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grpSp>
        <p:nvGrpSpPr>
          <p:cNvPr id="8" name="Group 64"/>
          <p:cNvGrpSpPr/>
          <p:nvPr/>
        </p:nvGrpSpPr>
        <p:grpSpPr>
          <a:xfrm>
            <a:off x="4898211" y="1645923"/>
            <a:ext cx="559614" cy="276999"/>
            <a:chOff x="5006948" y="2194560"/>
            <a:chExt cx="746152" cy="369332"/>
          </a:xfrm>
        </p:grpSpPr>
        <p:cxnSp>
          <p:nvCxnSpPr>
            <p:cNvPr id="58" name="Straight Connector 57"/>
            <p:cNvCxnSpPr>
              <a:stCxn id="61" idx="0"/>
            </p:cNvCxnSpPr>
            <p:nvPr/>
          </p:nvCxnSpPr>
          <p:spPr>
            <a:xfrm>
              <a:off x="5006948" y="2194560"/>
              <a:ext cx="555652" cy="3052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/>
            <p:cNvSpPr txBox="1"/>
            <p:nvPr/>
          </p:nvSpPr>
          <p:spPr>
            <a:xfrm>
              <a:off x="5067300" y="2194560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T</a:t>
              </a:r>
            </a:p>
          </p:txBody>
        </p:sp>
      </p:grpSp>
      <p:sp>
        <p:nvSpPr>
          <p:cNvPr id="66" name="Rectangle 65"/>
          <p:cNvSpPr/>
          <p:nvPr/>
        </p:nvSpPr>
        <p:spPr>
          <a:xfrm>
            <a:off x="4702303" y="3943350"/>
            <a:ext cx="141983" cy="668655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5257801" y="4594860"/>
            <a:ext cx="141983" cy="20574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grpSp>
        <p:nvGrpSpPr>
          <p:cNvPr id="9" name="Group 36"/>
          <p:cNvGrpSpPr/>
          <p:nvPr/>
        </p:nvGrpSpPr>
        <p:grpSpPr>
          <a:xfrm>
            <a:off x="4686300" y="1259785"/>
            <a:ext cx="2038399" cy="505600"/>
            <a:chOff x="4724400" y="1679713"/>
            <a:chExt cx="2717865" cy="674134"/>
          </a:xfrm>
        </p:grpSpPr>
        <p:sp>
          <p:nvSpPr>
            <p:cNvPr id="51" name="TextBox 50"/>
            <p:cNvSpPr txBox="1"/>
            <p:nvPr/>
          </p:nvSpPr>
          <p:spPr>
            <a:xfrm>
              <a:off x="5759804" y="1815236"/>
              <a:ext cx="394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6400800" y="1679713"/>
              <a:ext cx="394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724400" y="1710490"/>
              <a:ext cx="394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257800" y="1895154"/>
              <a:ext cx="394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7047857" y="1984514"/>
              <a:ext cx="394408" cy="369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</a:t>
              </a:r>
            </a:p>
          </p:txBody>
        </p:sp>
      </p:grpSp>
      <p:grpSp>
        <p:nvGrpSpPr>
          <p:cNvPr id="10" name="Group 77"/>
          <p:cNvGrpSpPr/>
          <p:nvPr/>
        </p:nvGrpSpPr>
        <p:grpSpPr>
          <a:xfrm>
            <a:off x="5257800" y="1641852"/>
            <a:ext cx="1090422" cy="276999"/>
            <a:chOff x="5486400" y="2189132"/>
            <a:chExt cx="1453896" cy="369332"/>
          </a:xfrm>
        </p:grpSpPr>
        <p:sp>
          <p:nvSpPr>
            <p:cNvPr id="71" name="TextBox 70"/>
            <p:cNvSpPr txBox="1"/>
            <p:nvPr/>
          </p:nvSpPr>
          <p:spPr>
            <a:xfrm>
              <a:off x="5559552" y="2189132"/>
              <a:ext cx="13807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G G</a:t>
              </a:r>
            </a:p>
          </p:txBody>
        </p:sp>
        <p:cxnSp>
          <p:nvCxnSpPr>
            <p:cNvPr id="72" name="Straight Connector 71"/>
            <p:cNvCxnSpPr/>
            <p:nvPr/>
          </p:nvCxnSpPr>
          <p:spPr>
            <a:xfrm>
              <a:off x="5486400" y="2204520"/>
              <a:ext cx="838200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" name="Rectangle 78"/>
          <p:cNvSpPr/>
          <p:nvPr/>
        </p:nvSpPr>
        <p:spPr>
          <a:xfrm>
            <a:off x="5532121" y="3429000"/>
            <a:ext cx="141983" cy="1183005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115051" y="3086101"/>
            <a:ext cx="1490498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  <a:latin typeface="Gill Sans MT"/>
              </a:rPr>
              <a:t>The real power of this method is that it can take place in millions of tiny wells in a single plate at once.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197163" y="178943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Raw 454 data</a:t>
            </a:r>
          </a:p>
        </p:txBody>
      </p:sp>
      <p:pic>
        <p:nvPicPr>
          <p:cNvPr id="2" name="Picture 1" descr="Illegal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002" y="782078"/>
            <a:ext cx="6096000" cy="40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93031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Illumina</a:t>
            </a:r>
            <a:r>
              <a:rPr lang="en-US" dirty="0"/>
              <a:t> Sequencing</a:t>
            </a:r>
          </a:p>
        </p:txBody>
      </p:sp>
      <p:pic>
        <p:nvPicPr>
          <p:cNvPr id="3" name="Picture 2" descr="photo.JPG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8030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1897380" y="25468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Illumina</a:t>
            </a:r>
            <a:r>
              <a:rPr lang="en-US" dirty="0"/>
              <a:t> Sequencing</a:t>
            </a:r>
          </a:p>
        </p:txBody>
      </p:sp>
      <p:pic>
        <p:nvPicPr>
          <p:cNvPr id="6" name="Picture 5" descr="ilmn-step1-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9732" y="1"/>
            <a:ext cx="3858709" cy="506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797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1897380" y="25468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Illumina</a:t>
            </a:r>
            <a:r>
              <a:rPr lang="en-US" dirty="0"/>
              <a:t> Sequencing</a:t>
            </a:r>
          </a:p>
        </p:txBody>
      </p:sp>
      <p:pic>
        <p:nvPicPr>
          <p:cNvPr id="4" name="Picture 3" descr="ilmn-step7-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5580" y="0"/>
            <a:ext cx="3738998" cy="505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57489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1897380" y="25468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Illumina</a:t>
            </a:r>
            <a:r>
              <a:rPr lang="en-US" dirty="0"/>
              <a:t> Sequencing</a:t>
            </a:r>
          </a:p>
        </p:txBody>
      </p:sp>
      <p:pic>
        <p:nvPicPr>
          <p:cNvPr id="2" name="Picture 1" descr="IlluminaRaw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" t="1577" r="962" b="1585"/>
          <a:stretch/>
        </p:blipFill>
        <p:spPr>
          <a:xfrm>
            <a:off x="1130429" y="0"/>
            <a:ext cx="690339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94630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4-12-11 at 6.58.3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000" y="200632"/>
            <a:ext cx="6858000" cy="465218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136CF97-E141-634E-857D-960C0712C22A}"/>
              </a:ext>
            </a:extLst>
          </p:cNvPr>
          <p:cNvGrpSpPr/>
          <p:nvPr/>
        </p:nvGrpSpPr>
        <p:grpSpPr>
          <a:xfrm>
            <a:off x="2783920" y="3107836"/>
            <a:ext cx="1996440" cy="358140"/>
            <a:chOff x="2783920" y="3107836"/>
            <a:chExt cx="1996440" cy="358140"/>
          </a:xfrm>
        </p:grpSpPr>
        <p:sp>
          <p:nvSpPr>
            <p:cNvPr id="6" name="Frame 5"/>
            <p:cNvSpPr/>
            <p:nvPr/>
          </p:nvSpPr>
          <p:spPr>
            <a:xfrm>
              <a:off x="2783920" y="3107836"/>
              <a:ext cx="502920" cy="358140"/>
            </a:xfrm>
            <a:prstGeom prst="frame">
              <a:avLst>
                <a:gd name="adj1" fmla="val 6117"/>
              </a:avLst>
            </a:prstGeom>
            <a:gradFill>
              <a:gsLst>
                <a:gs pos="0">
                  <a:srgbClr val="328000"/>
                </a:gs>
                <a:gs pos="100000">
                  <a:srgbClr val="00FF00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7" name="Frame 6"/>
            <p:cNvSpPr/>
            <p:nvPr/>
          </p:nvSpPr>
          <p:spPr>
            <a:xfrm>
              <a:off x="4277440" y="3107836"/>
              <a:ext cx="502920" cy="358140"/>
            </a:xfrm>
            <a:prstGeom prst="frame">
              <a:avLst>
                <a:gd name="adj1" fmla="val 6117"/>
              </a:avLst>
            </a:prstGeom>
            <a:gradFill>
              <a:gsLst>
                <a:gs pos="0">
                  <a:srgbClr val="328000"/>
                </a:gs>
                <a:gs pos="100000">
                  <a:srgbClr val="00FF00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485837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142" y="319678"/>
            <a:ext cx="5925813" cy="44428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DC52F4-AB24-2D4D-BD66-27C03DAD0B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57" y="105611"/>
            <a:ext cx="959123" cy="26375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694151-BF02-BD41-B8C8-A4E2152AAA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748" y="1504253"/>
            <a:ext cx="1718652" cy="307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69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894840" y="300403"/>
            <a:ext cx="5554980" cy="58732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300" dirty="0"/>
              <a:t>Next-Gen Sequencing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02677" y="1017270"/>
            <a:ext cx="5139305" cy="1033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en-US" sz="2100" dirty="0">
                <a:solidFill>
                  <a:prstClr val="black"/>
                </a:solidFill>
                <a:cs typeface="Myriad Pro"/>
              </a:rPr>
              <a:t>Take home message: </a:t>
            </a:r>
            <a:r>
              <a:rPr lang="en-US" sz="2100" b="1" dirty="0">
                <a:solidFill>
                  <a:prstClr val="black"/>
                </a:solidFill>
                <a:cs typeface="Myriad Pro"/>
              </a:rPr>
              <a:t>Massively Parallel</a:t>
            </a:r>
          </a:p>
          <a:p>
            <a:pPr>
              <a:spcAft>
                <a:spcPts val="450"/>
              </a:spcAft>
            </a:pPr>
            <a:r>
              <a:rPr lang="en-US" dirty="0">
                <a:solidFill>
                  <a:prstClr val="black"/>
                </a:solidFill>
                <a:cs typeface="Myriad Pro"/>
              </a:rPr>
              <a:t>We’re talking millions or billions of concurrent reads, but without separate tubes</a:t>
            </a:r>
          </a:p>
        </p:txBody>
      </p:sp>
    </p:spTree>
    <p:extLst>
      <p:ext uri="{BB962C8B-B14F-4D97-AF65-F5344CB8AC3E}">
        <p14:creationId xmlns:p14="http://schemas.microsoft.com/office/powerpoint/2010/main" val="326132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90824" y="398836"/>
            <a:ext cx="597418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entury Gothic"/>
                <a:cs typeface="Century Gothic"/>
              </a:rPr>
              <a:t>Overview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The Winter Break Black Box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Sequencing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cs typeface="Century Gothic"/>
              </a:rPr>
              <a:t>Assembly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Finishing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What’s new?</a:t>
            </a:r>
          </a:p>
          <a:p>
            <a:pPr marL="342900" indent="-342900">
              <a:buFont typeface="Arial"/>
              <a:buChar char="•"/>
            </a:pPr>
            <a:endParaRPr lang="en-US" sz="2400" b="1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2324381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90824" y="398836"/>
            <a:ext cx="597418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entury Gothic"/>
                <a:cs typeface="Century Gothic"/>
              </a:rPr>
              <a:t>Overview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cs typeface="Century Gothic"/>
              </a:rPr>
              <a:t>The Winter Break Black Box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Sequencing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Assembly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Finishing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What’s new?</a:t>
            </a:r>
          </a:p>
          <a:p>
            <a:pPr marL="342900" indent="-342900">
              <a:buFont typeface="Arial"/>
              <a:buChar char="•"/>
            </a:pPr>
            <a:endParaRPr lang="en-US" sz="2400" b="1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56321534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2007182"/>
              </p:ext>
            </p:extLst>
          </p:nvPr>
        </p:nvGraphicFramePr>
        <p:xfrm>
          <a:off x="3684270" y="435050"/>
          <a:ext cx="3048000" cy="29468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113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Method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Read Length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113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Sanger</a:t>
                      </a:r>
                      <a:endParaRPr lang="en-US" sz="1400" b="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600-1000 bp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113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454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400-800 bp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113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/>
                        <a:t>Illumina</a:t>
                      </a:r>
                      <a:endParaRPr lang="en-US" sz="1400" b="1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75-300 bp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113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Ion Torrent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~200 bp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113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PacBio/Nanopore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~10,000 bp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600857" y="3485444"/>
            <a:ext cx="52782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Century Gothic"/>
                <a:cs typeface="Century Gothic"/>
              </a:rPr>
              <a:t>But…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cs typeface="Century Gothic"/>
              </a:rPr>
              <a:t>Phage Genome: ~5,000 to ~500,000 bp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cs typeface="Century Gothic"/>
              </a:rPr>
              <a:t>Bacteria: Several million bp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cs typeface="Century Gothic"/>
              </a:rPr>
              <a:t>Human: 3 billion bp</a:t>
            </a:r>
          </a:p>
        </p:txBody>
      </p:sp>
    </p:spTree>
    <p:extLst>
      <p:ext uri="{BB962C8B-B14F-4D97-AF65-F5344CB8AC3E}">
        <p14:creationId xmlns:p14="http://schemas.microsoft.com/office/powerpoint/2010/main" val="73441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ubtitle 2"/>
          <p:cNvSpPr txBox="1">
            <a:spLocks/>
          </p:cNvSpPr>
          <p:nvPr/>
        </p:nvSpPr>
        <p:spPr>
          <a:xfrm>
            <a:off x="2209182" y="1289150"/>
            <a:ext cx="5554980" cy="971550"/>
          </a:xfrm>
          <a:prstGeom prst="rect">
            <a:avLst/>
          </a:prstGeom>
        </p:spPr>
        <p:txBody>
          <a:bodyPr tIns="0">
            <a:normAutofit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endParaRPr lang="en-US" sz="1950" dirty="0">
              <a:solidFill>
                <a:srgbClr val="0000FF"/>
              </a:solidFill>
              <a:latin typeface="Gill Sans MT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2217420" y="1289150"/>
            <a:ext cx="5554980" cy="971550"/>
          </a:xfrm>
          <a:prstGeom prst="rect">
            <a:avLst/>
          </a:prstGeom>
        </p:spPr>
        <p:txBody>
          <a:bodyPr tIns="0">
            <a:normAutofit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endParaRPr lang="en-US" sz="1350" dirty="0">
              <a:solidFill>
                <a:srgbClr val="0000FF"/>
              </a:solidFill>
              <a:latin typeface="Gill Sans MT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3829050" y="1371600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ATTGTTCCCACAGACCG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3074280" y="1500188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CGGCGAAGCATTGTTCC</a:t>
            </a: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4927152" y="1500188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ACCGTGTTTTCCGACCG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5522376" y="1628775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TTTCCGACCGAAATGGC</a:t>
            </a: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3920490" y="1628775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TTGTTCCCACAGACCGTG</a:t>
            </a: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2228070" y="1628775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G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CTCGATGCCGGCGAAG</a:t>
            </a: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2735520" y="1757363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ATGCCGGCGAAGCATTGT</a:t>
            </a: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1649321" y="1885950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TAATGCGACCTCGATGCC</a:t>
            </a:r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4596630" y="1757363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ACAGACCGTGTTT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</a:t>
            </a:r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3492576" y="1885950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AAGCATTGTTCCCACAG</a:t>
            </a:r>
          </a:p>
        </p:txBody>
      </p:sp>
      <p:sp>
        <p:nvSpPr>
          <p:cNvPr id="21" name="Subtitle 2"/>
          <p:cNvSpPr txBox="1">
            <a:spLocks/>
          </p:cNvSpPr>
          <p:nvPr/>
        </p:nvSpPr>
        <p:spPr>
          <a:xfrm>
            <a:off x="5272770" y="1885950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TGTTTTCCGACCGAAAT</a:t>
            </a:r>
          </a:p>
        </p:txBody>
      </p:sp>
      <p:sp>
        <p:nvSpPr>
          <p:cNvPr id="22" name="Subtitle 2"/>
          <p:cNvSpPr txBox="1">
            <a:spLocks/>
          </p:cNvSpPr>
          <p:nvPr/>
        </p:nvSpPr>
        <p:spPr>
          <a:xfrm>
            <a:off x="5778840" y="2014538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CCGACCGAAATGGCTCC</a:t>
            </a:r>
          </a:p>
        </p:txBody>
      </p:sp>
      <p:sp>
        <p:nvSpPr>
          <p:cNvPr id="23" name="Subtitle 2"/>
          <p:cNvSpPr txBox="1">
            <a:spLocks/>
          </p:cNvSpPr>
          <p:nvPr/>
        </p:nvSpPr>
        <p:spPr>
          <a:xfrm>
            <a:off x="2824674" y="200939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TGCCGGCGAAGC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19590" y="232244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Assembly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895776" y="992309"/>
            <a:ext cx="1508862" cy="351859"/>
            <a:chOff x="3684016" y="1359654"/>
            <a:chExt cx="2097024" cy="469145"/>
          </a:xfrm>
        </p:grpSpPr>
        <p:sp>
          <p:nvSpPr>
            <p:cNvPr id="24" name="Left Bracket 23"/>
            <p:cNvSpPr/>
            <p:nvPr/>
          </p:nvSpPr>
          <p:spPr>
            <a:xfrm rot="5400000">
              <a:off x="4677561" y="725321"/>
              <a:ext cx="109933" cy="2097024"/>
            </a:xfrm>
            <a:prstGeom prst="leftBracket">
              <a:avLst>
                <a:gd name="adj" fmla="val 38333"/>
              </a:avLst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135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351528" y="1359654"/>
              <a:ext cx="776281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17 bp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729946" y="2235134"/>
            <a:ext cx="5618205" cy="389230"/>
            <a:chOff x="521208" y="3028950"/>
            <a:chExt cx="8104632" cy="518973"/>
          </a:xfrm>
        </p:grpSpPr>
        <p:sp>
          <p:nvSpPr>
            <p:cNvPr id="29" name="TextBox 28"/>
            <p:cNvSpPr txBox="1"/>
            <p:nvPr/>
          </p:nvSpPr>
          <p:spPr>
            <a:xfrm>
              <a:off x="4351528" y="3147814"/>
              <a:ext cx="776281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66 bp</a:t>
              </a:r>
            </a:p>
          </p:txBody>
        </p:sp>
        <p:sp>
          <p:nvSpPr>
            <p:cNvPr id="30" name="Left Bracket 29"/>
            <p:cNvSpPr/>
            <p:nvPr/>
          </p:nvSpPr>
          <p:spPr>
            <a:xfrm rot="16200000">
              <a:off x="4513199" y="-963041"/>
              <a:ext cx="120650" cy="8104632"/>
            </a:xfrm>
            <a:prstGeom prst="leftBracket">
              <a:avLst>
                <a:gd name="adj" fmla="val 61666"/>
              </a:avLst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3315678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0"/>
                            </p:stCondLst>
                            <p:childTnLst>
                              <p:par>
                                <p:cTn id="5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000"/>
                            </p:stCondLst>
                            <p:childTnLst>
                              <p:par>
                                <p:cTn id="60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500"/>
                            </p:stCondLst>
                            <p:childTnLst>
                              <p:par>
                                <p:cTn id="6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000"/>
                            </p:stCondLst>
                            <p:childTnLst>
                              <p:par>
                                <p:cTn id="70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6" grpId="0"/>
      <p:bldP spid="19" grpId="0"/>
      <p:bldP spid="20" grpId="0"/>
      <p:bldP spid="21" grpId="0"/>
      <p:bldP spid="22" grpId="0"/>
      <p:bldP spid="2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533907" y="308024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Assembly</a:t>
            </a:r>
          </a:p>
        </p:txBody>
      </p:sp>
      <p:sp>
        <p:nvSpPr>
          <p:cNvPr id="28" name="Subtitle 2"/>
          <p:cNvSpPr txBox="1">
            <a:spLocks/>
          </p:cNvSpPr>
          <p:nvPr/>
        </p:nvSpPr>
        <p:spPr>
          <a:xfrm>
            <a:off x="1451610" y="1049120"/>
            <a:ext cx="621792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20C01B"/>
                </a:solidFill>
                <a:latin typeface="Courier"/>
              </a:rPr>
              <a:t>TAATGCGACCTCGATGCCGGCGAAGCATTGTTCCCACAGACCGTGTTTTCCGACCGAAATGGCTCC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66851" y="838262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Consensus:</a:t>
            </a:r>
          </a:p>
        </p:txBody>
      </p:sp>
      <p:sp>
        <p:nvSpPr>
          <p:cNvPr id="24" name="Subtitle 2"/>
          <p:cNvSpPr txBox="1">
            <a:spLocks/>
          </p:cNvSpPr>
          <p:nvPr/>
        </p:nvSpPr>
        <p:spPr>
          <a:xfrm>
            <a:off x="3639576" y="144573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ATTGTTCCCACAGACCG</a:t>
            </a:r>
          </a:p>
        </p:txBody>
      </p:sp>
      <p:sp>
        <p:nvSpPr>
          <p:cNvPr id="25" name="Subtitle 2"/>
          <p:cNvSpPr txBox="1">
            <a:spLocks/>
          </p:cNvSpPr>
          <p:nvPr/>
        </p:nvSpPr>
        <p:spPr>
          <a:xfrm>
            <a:off x="2884806" y="157432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CGGCGAAGCATTGTTCC</a:t>
            </a:r>
          </a:p>
        </p:txBody>
      </p:sp>
      <p:sp>
        <p:nvSpPr>
          <p:cNvPr id="26" name="Subtitle 2"/>
          <p:cNvSpPr txBox="1">
            <a:spLocks/>
          </p:cNvSpPr>
          <p:nvPr/>
        </p:nvSpPr>
        <p:spPr>
          <a:xfrm>
            <a:off x="4737678" y="157432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ACCGTGTTTTCCGACCG</a:t>
            </a:r>
          </a:p>
        </p:txBody>
      </p:sp>
      <p:sp>
        <p:nvSpPr>
          <p:cNvPr id="29" name="Subtitle 2"/>
          <p:cNvSpPr txBox="1">
            <a:spLocks/>
          </p:cNvSpPr>
          <p:nvPr/>
        </p:nvSpPr>
        <p:spPr>
          <a:xfrm>
            <a:off x="5332902" y="1702911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TTTCCGACCGAAATGGC</a:t>
            </a:r>
          </a:p>
        </p:txBody>
      </p:sp>
      <p:sp>
        <p:nvSpPr>
          <p:cNvPr id="30" name="Subtitle 2"/>
          <p:cNvSpPr txBox="1">
            <a:spLocks/>
          </p:cNvSpPr>
          <p:nvPr/>
        </p:nvSpPr>
        <p:spPr>
          <a:xfrm>
            <a:off x="3731016" y="1702911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TTGTTCCCACAGACCGTG</a:t>
            </a:r>
          </a:p>
        </p:txBody>
      </p:sp>
      <p:sp>
        <p:nvSpPr>
          <p:cNvPr id="31" name="Subtitle 2"/>
          <p:cNvSpPr txBox="1">
            <a:spLocks/>
          </p:cNvSpPr>
          <p:nvPr/>
        </p:nvSpPr>
        <p:spPr>
          <a:xfrm>
            <a:off x="2038596" y="1702911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G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CTCGATGCCGGCGAAG</a:t>
            </a:r>
          </a:p>
        </p:txBody>
      </p:sp>
      <p:sp>
        <p:nvSpPr>
          <p:cNvPr id="32" name="Subtitle 2"/>
          <p:cNvSpPr txBox="1">
            <a:spLocks/>
          </p:cNvSpPr>
          <p:nvPr/>
        </p:nvSpPr>
        <p:spPr>
          <a:xfrm>
            <a:off x="2546046" y="1831499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ATGCCGGCGAAGCATTGT</a:t>
            </a:r>
          </a:p>
        </p:txBody>
      </p:sp>
      <p:sp>
        <p:nvSpPr>
          <p:cNvPr id="33" name="Subtitle 2"/>
          <p:cNvSpPr txBox="1">
            <a:spLocks/>
          </p:cNvSpPr>
          <p:nvPr/>
        </p:nvSpPr>
        <p:spPr>
          <a:xfrm>
            <a:off x="1459847" y="1960086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TAATGCGACCTCGATGCC</a:t>
            </a:r>
          </a:p>
        </p:txBody>
      </p:sp>
      <p:sp>
        <p:nvSpPr>
          <p:cNvPr id="34" name="Subtitle 2"/>
          <p:cNvSpPr txBox="1">
            <a:spLocks/>
          </p:cNvSpPr>
          <p:nvPr/>
        </p:nvSpPr>
        <p:spPr>
          <a:xfrm>
            <a:off x="4407156" y="1831499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ACAGACCGTGTTT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</a:t>
            </a:r>
          </a:p>
        </p:txBody>
      </p:sp>
      <p:sp>
        <p:nvSpPr>
          <p:cNvPr id="35" name="Subtitle 2"/>
          <p:cNvSpPr txBox="1">
            <a:spLocks/>
          </p:cNvSpPr>
          <p:nvPr/>
        </p:nvSpPr>
        <p:spPr>
          <a:xfrm>
            <a:off x="3303102" y="196008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AAGCATTGTTCCCACAG</a:t>
            </a:r>
          </a:p>
        </p:txBody>
      </p:sp>
      <p:sp>
        <p:nvSpPr>
          <p:cNvPr id="36" name="Subtitle 2"/>
          <p:cNvSpPr txBox="1">
            <a:spLocks/>
          </p:cNvSpPr>
          <p:nvPr/>
        </p:nvSpPr>
        <p:spPr>
          <a:xfrm>
            <a:off x="5083296" y="196008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TGTTTTCCGACCGAAAT</a:t>
            </a:r>
          </a:p>
        </p:txBody>
      </p:sp>
      <p:sp>
        <p:nvSpPr>
          <p:cNvPr id="37" name="Subtitle 2"/>
          <p:cNvSpPr txBox="1">
            <a:spLocks/>
          </p:cNvSpPr>
          <p:nvPr/>
        </p:nvSpPr>
        <p:spPr>
          <a:xfrm>
            <a:off x="5589366" y="208867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CCGACCGAAATGGCTCC</a:t>
            </a:r>
          </a:p>
        </p:txBody>
      </p:sp>
      <p:sp>
        <p:nvSpPr>
          <p:cNvPr id="38" name="Subtitle 2"/>
          <p:cNvSpPr txBox="1">
            <a:spLocks/>
          </p:cNvSpPr>
          <p:nvPr/>
        </p:nvSpPr>
        <p:spPr>
          <a:xfrm>
            <a:off x="2635200" y="2083530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TGCCGGCGAAGC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</a:t>
            </a:r>
          </a:p>
        </p:txBody>
      </p:sp>
    </p:spTree>
    <p:extLst>
      <p:ext uri="{BB962C8B-B14F-4D97-AF65-F5344CB8AC3E}">
        <p14:creationId xmlns:p14="http://schemas.microsoft.com/office/powerpoint/2010/main" val="245974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ubtitle 2"/>
          <p:cNvSpPr txBox="1">
            <a:spLocks/>
          </p:cNvSpPr>
          <p:nvPr/>
        </p:nvSpPr>
        <p:spPr>
          <a:xfrm>
            <a:off x="2217420" y="1289150"/>
            <a:ext cx="5554980" cy="971550"/>
          </a:xfrm>
          <a:prstGeom prst="rect">
            <a:avLst/>
          </a:prstGeom>
        </p:spPr>
        <p:txBody>
          <a:bodyPr tIns="0">
            <a:normAutofit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endParaRPr lang="en-US" sz="1950" dirty="0">
              <a:solidFill>
                <a:srgbClr val="0000FF"/>
              </a:solidFill>
              <a:latin typeface="Gill Sans MT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2217420" y="1289150"/>
            <a:ext cx="5554980" cy="971550"/>
          </a:xfrm>
          <a:prstGeom prst="rect">
            <a:avLst/>
          </a:prstGeom>
        </p:spPr>
        <p:txBody>
          <a:bodyPr tIns="0">
            <a:normAutofit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endParaRPr lang="en-US" sz="1350" dirty="0">
              <a:solidFill>
                <a:srgbClr val="0000FF"/>
              </a:solidFill>
              <a:latin typeface="Gill Sans M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533907" y="308024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Assembly</a:t>
            </a:r>
          </a:p>
        </p:txBody>
      </p:sp>
      <p:sp>
        <p:nvSpPr>
          <p:cNvPr id="28" name="Subtitle 2"/>
          <p:cNvSpPr txBox="1">
            <a:spLocks/>
          </p:cNvSpPr>
          <p:nvPr/>
        </p:nvSpPr>
        <p:spPr>
          <a:xfrm>
            <a:off x="1451610" y="1049120"/>
            <a:ext cx="621792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20C01B"/>
                </a:solidFill>
                <a:latin typeface="Courier"/>
              </a:rPr>
              <a:t>TAATGCGACCTCGATGCCGGCGAAGCATTGTTCCCACAGACCGTGTTTTCCGACCGAAATGGCTCC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66851" y="838262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Consensus:</a:t>
            </a:r>
          </a:p>
        </p:txBody>
      </p:sp>
      <p:sp>
        <p:nvSpPr>
          <p:cNvPr id="26" name="Subtitle 2"/>
          <p:cNvSpPr txBox="1">
            <a:spLocks/>
          </p:cNvSpPr>
          <p:nvPr/>
        </p:nvSpPr>
        <p:spPr>
          <a:xfrm>
            <a:off x="3639576" y="144573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ATTGTTCCCACAGACCG</a:t>
            </a:r>
          </a:p>
        </p:txBody>
      </p:sp>
      <p:sp>
        <p:nvSpPr>
          <p:cNvPr id="29" name="Subtitle 2"/>
          <p:cNvSpPr txBox="1">
            <a:spLocks/>
          </p:cNvSpPr>
          <p:nvPr/>
        </p:nvSpPr>
        <p:spPr>
          <a:xfrm>
            <a:off x="2884806" y="157432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CGGCGAAGCATTGTTCC</a:t>
            </a:r>
          </a:p>
        </p:txBody>
      </p:sp>
      <p:sp>
        <p:nvSpPr>
          <p:cNvPr id="30" name="Subtitle 2"/>
          <p:cNvSpPr txBox="1">
            <a:spLocks/>
          </p:cNvSpPr>
          <p:nvPr/>
        </p:nvSpPr>
        <p:spPr>
          <a:xfrm>
            <a:off x="4737678" y="157432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ACCGTGTTTTCCGACCG</a:t>
            </a:r>
          </a:p>
        </p:txBody>
      </p:sp>
      <p:sp>
        <p:nvSpPr>
          <p:cNvPr id="31" name="Subtitle 2"/>
          <p:cNvSpPr txBox="1">
            <a:spLocks/>
          </p:cNvSpPr>
          <p:nvPr/>
        </p:nvSpPr>
        <p:spPr>
          <a:xfrm>
            <a:off x="5332902" y="1702911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TTTCCGACCGAAATGGC</a:t>
            </a:r>
          </a:p>
        </p:txBody>
      </p:sp>
      <p:sp>
        <p:nvSpPr>
          <p:cNvPr id="32" name="Subtitle 2"/>
          <p:cNvSpPr txBox="1">
            <a:spLocks/>
          </p:cNvSpPr>
          <p:nvPr/>
        </p:nvSpPr>
        <p:spPr>
          <a:xfrm>
            <a:off x="3731016" y="1702911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TTGTTCCCACAGACCGTG</a:t>
            </a:r>
          </a:p>
        </p:txBody>
      </p:sp>
      <p:sp>
        <p:nvSpPr>
          <p:cNvPr id="33" name="Subtitle 2"/>
          <p:cNvSpPr txBox="1">
            <a:spLocks/>
          </p:cNvSpPr>
          <p:nvPr/>
        </p:nvSpPr>
        <p:spPr>
          <a:xfrm>
            <a:off x="2038596" y="1702911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G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CTCGATGCCGGCGAAG</a:t>
            </a:r>
          </a:p>
        </p:txBody>
      </p:sp>
      <p:sp>
        <p:nvSpPr>
          <p:cNvPr id="34" name="Subtitle 2"/>
          <p:cNvSpPr txBox="1">
            <a:spLocks/>
          </p:cNvSpPr>
          <p:nvPr/>
        </p:nvSpPr>
        <p:spPr>
          <a:xfrm>
            <a:off x="2546046" y="1831499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ATGCCGGCGAAGCATTGT</a:t>
            </a:r>
          </a:p>
        </p:txBody>
      </p:sp>
      <p:sp>
        <p:nvSpPr>
          <p:cNvPr id="35" name="Subtitle 2"/>
          <p:cNvSpPr txBox="1">
            <a:spLocks/>
          </p:cNvSpPr>
          <p:nvPr/>
        </p:nvSpPr>
        <p:spPr>
          <a:xfrm>
            <a:off x="1459847" y="1960086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TAATGCGACCTCGATGCC</a:t>
            </a:r>
          </a:p>
        </p:txBody>
      </p:sp>
      <p:sp>
        <p:nvSpPr>
          <p:cNvPr id="36" name="Subtitle 2"/>
          <p:cNvSpPr txBox="1">
            <a:spLocks/>
          </p:cNvSpPr>
          <p:nvPr/>
        </p:nvSpPr>
        <p:spPr>
          <a:xfrm>
            <a:off x="4407156" y="1831499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ACAGACCGTGTTT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</a:t>
            </a:r>
          </a:p>
        </p:txBody>
      </p:sp>
      <p:sp>
        <p:nvSpPr>
          <p:cNvPr id="37" name="Subtitle 2"/>
          <p:cNvSpPr txBox="1">
            <a:spLocks/>
          </p:cNvSpPr>
          <p:nvPr/>
        </p:nvSpPr>
        <p:spPr>
          <a:xfrm>
            <a:off x="3303102" y="196008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AAGCATTGTTCCCACAG</a:t>
            </a:r>
          </a:p>
        </p:txBody>
      </p:sp>
      <p:sp>
        <p:nvSpPr>
          <p:cNvPr id="38" name="Subtitle 2"/>
          <p:cNvSpPr txBox="1">
            <a:spLocks/>
          </p:cNvSpPr>
          <p:nvPr/>
        </p:nvSpPr>
        <p:spPr>
          <a:xfrm>
            <a:off x="5083296" y="196008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TGTTTTCCGACCGAAAT</a:t>
            </a:r>
          </a:p>
        </p:txBody>
      </p:sp>
      <p:sp>
        <p:nvSpPr>
          <p:cNvPr id="39" name="Subtitle 2"/>
          <p:cNvSpPr txBox="1">
            <a:spLocks/>
          </p:cNvSpPr>
          <p:nvPr/>
        </p:nvSpPr>
        <p:spPr>
          <a:xfrm>
            <a:off x="5589366" y="208867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CCGACCGAAATGGCTCC</a:t>
            </a:r>
          </a:p>
        </p:txBody>
      </p:sp>
      <p:sp>
        <p:nvSpPr>
          <p:cNvPr id="40" name="Subtitle 2"/>
          <p:cNvSpPr txBox="1">
            <a:spLocks/>
          </p:cNvSpPr>
          <p:nvPr/>
        </p:nvSpPr>
        <p:spPr>
          <a:xfrm>
            <a:off x="2635200" y="2083530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TGCCGGCGAAGC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130" y="3422340"/>
            <a:ext cx="406401" cy="406401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3899763" y="3442932"/>
            <a:ext cx="983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Newbler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508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SG4 midd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861" y="822960"/>
            <a:ext cx="6817874" cy="3077513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533907" y="308024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Assembly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35726" y="4128732"/>
            <a:ext cx="878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Consed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056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99492" y="298815"/>
            <a:ext cx="644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Assembly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99493" y="851697"/>
            <a:ext cx="6814993" cy="1030444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solidFill>
                  <a:srgbClr val="262626"/>
                </a:solidFill>
                <a:cs typeface="Century Gothic"/>
              </a:rPr>
              <a:t>Using programs to find overlapping alignments in sequencing reads and build </a:t>
            </a:r>
            <a:r>
              <a:rPr lang="en-US" sz="2000" dirty="0" err="1">
                <a:solidFill>
                  <a:srgbClr val="262626"/>
                </a:solidFill>
                <a:cs typeface="Century Gothic"/>
              </a:rPr>
              <a:t>contigs</a:t>
            </a:r>
            <a:r>
              <a:rPr lang="en-US" sz="2000" dirty="0">
                <a:solidFill>
                  <a:srgbClr val="262626"/>
                </a:solidFill>
                <a:cs typeface="Century Gothic"/>
              </a:rPr>
              <a:t>.</a:t>
            </a:r>
          </a:p>
          <a:p>
            <a:endParaRPr lang="en-US" sz="1350" dirty="0">
              <a:solidFill>
                <a:schemeClr val="tx1">
                  <a:lumMod val="75000"/>
                  <a:lumOff val="25000"/>
                </a:schemeClr>
              </a:solidFill>
              <a:cs typeface="Century Gothic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99493" y="2009936"/>
            <a:ext cx="6814993" cy="14830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entury Gothic"/>
              </a:rPr>
              <a:t>The quality of an assembly depends on:</a:t>
            </a:r>
          </a:p>
          <a:p>
            <a:pPr marL="257175" indent="-257175">
              <a:buFont typeface="Arial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cs typeface="Century Gothic"/>
              </a:rPr>
              <a:t>Program used</a:t>
            </a:r>
          </a:p>
          <a:p>
            <a:pPr marL="257175" indent="-257175">
              <a:buFont typeface="Arial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cs typeface="Century Gothic"/>
              </a:rPr>
              <a:t>Type, quality, and length of individual reads</a:t>
            </a:r>
          </a:p>
          <a:p>
            <a:pPr marL="257175" indent="-257175">
              <a:buFont typeface="Arial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cs typeface="Century Gothic"/>
              </a:rPr>
              <a:t>Number of reads used</a:t>
            </a:r>
          </a:p>
          <a:p>
            <a:pPr marL="257175" indent="-257175">
              <a:buFont typeface="Arial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cs typeface="Century Gothic"/>
              </a:rPr>
              <a:t>Complexity of the genome</a:t>
            </a:r>
          </a:p>
          <a:p>
            <a:pPr marL="257175" indent="-257175">
              <a:buFont typeface="Arial"/>
              <a:buChar char="•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cs typeface="Century Gothic"/>
            </a:endParaRPr>
          </a:p>
          <a:p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703358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uiExpand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90824" y="398836"/>
            <a:ext cx="597418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entury Gothic"/>
                <a:cs typeface="Century Gothic"/>
              </a:rPr>
              <a:t>Overview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The Winter Break Black Box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Sequencing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Assembly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cs typeface="Century Gothic"/>
              </a:rPr>
              <a:t>Finishing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What’s new?</a:t>
            </a:r>
          </a:p>
          <a:p>
            <a:pPr marL="342900" indent="-342900">
              <a:buFont typeface="Arial"/>
              <a:buChar char="•"/>
            </a:pPr>
            <a:endParaRPr lang="en-US" sz="2400" b="1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75509724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600857" y="1156498"/>
            <a:ext cx="4863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Some words have special meanings in scientific context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36688" y="1703315"/>
            <a:ext cx="3459979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50" dirty="0">
                <a:solidFill>
                  <a:prstClr val="black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</a:rPr>
              <a:t>THEORY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00857" y="204088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Special use of the word “finish”</a:t>
            </a:r>
          </a:p>
        </p:txBody>
      </p:sp>
    </p:spTree>
    <p:extLst>
      <p:ext uri="{BB962C8B-B14F-4D97-AF65-F5344CB8AC3E}">
        <p14:creationId xmlns:p14="http://schemas.microsoft.com/office/powerpoint/2010/main" val="4268642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sclaim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3009900" cy="3048000"/>
          </a:xfrm>
          <a:prstGeom prst="rect">
            <a:avLst/>
          </a:prstGeom>
        </p:spPr>
      </p:pic>
      <p:pic>
        <p:nvPicPr>
          <p:cNvPr id="3" name="Picture 2" descr="alabamasticker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200" y="0"/>
            <a:ext cx="2178800" cy="5143500"/>
          </a:xfrm>
          <a:prstGeom prst="rect">
            <a:avLst/>
          </a:prstGeom>
        </p:spPr>
      </p:pic>
      <p:pic>
        <p:nvPicPr>
          <p:cNvPr id="4" name="Picture 3" descr="evolution_is_a_theory_bumper_sticker-rf573d8ef90904c619f767232bbfdd720_v9wht_8byvr_51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636520"/>
            <a:ext cx="3657600" cy="3657600"/>
          </a:xfrm>
          <a:prstGeom prst="rect">
            <a:avLst/>
          </a:prstGeom>
        </p:spPr>
      </p:pic>
      <p:pic>
        <p:nvPicPr>
          <p:cNvPr id="6" name="Picture 5" descr="cobb_county_book_sticke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640" y="1885950"/>
            <a:ext cx="3810000" cy="192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88584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600857" y="1156498"/>
            <a:ext cx="4863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Some words have special meanings in scientific context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36688" y="1703315"/>
            <a:ext cx="3459979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50" dirty="0">
                <a:solidFill>
                  <a:prstClr val="black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</a:rPr>
              <a:t>THEORY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36688" y="2727641"/>
            <a:ext cx="3459979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50">
                <a:solidFill>
                  <a:prstClr val="black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</a:rPr>
              <a:t>FINISH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00857" y="204088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Special use of the word “finish”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373810" y="3784964"/>
            <a:ext cx="385911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Before annotation, phage genomes should be sequenced </a:t>
            </a:r>
            <a:r>
              <a:rPr lang="en-US" sz="1350" b="1" dirty="0">
                <a:solidFill>
                  <a:prstClr val="black"/>
                </a:solidFill>
                <a:latin typeface="Century Gothic"/>
                <a:cs typeface="Century Gothic"/>
              </a:rPr>
              <a:t>AND</a:t>
            </a:r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 finished.</a:t>
            </a:r>
          </a:p>
        </p:txBody>
      </p:sp>
    </p:spTree>
    <p:extLst>
      <p:ext uri="{BB962C8B-B14F-4D97-AF65-F5344CB8AC3E}">
        <p14:creationId xmlns:p14="http://schemas.microsoft.com/office/powerpoint/2010/main" val="1756338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3981839" y="657335"/>
            <a:ext cx="1317990" cy="1108994"/>
            <a:chOff x="1801243" y="876447"/>
            <a:chExt cx="1757319" cy="1478658"/>
          </a:xfrm>
        </p:grpSpPr>
        <p:pic>
          <p:nvPicPr>
            <p:cNvPr id="6" name="Picture 5" descr="MicroCentTub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35175" y="1307941"/>
              <a:ext cx="1178589" cy="104716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801243" y="876447"/>
              <a:ext cx="17573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>
                  <a:solidFill>
                    <a:prstClr val="black"/>
                  </a:solidFill>
                  <a:latin typeface="Century Gothic"/>
                  <a:cs typeface="Century Gothic"/>
                </a:rPr>
                <a:t>ArMaWen</a:t>
              </a:r>
              <a:r>
                <a:rPr lang="en-US" sz="1200" dirty="0">
                  <a:solidFill>
                    <a:prstClr val="black"/>
                  </a:solidFill>
                  <a:latin typeface="Century Gothic"/>
                  <a:cs typeface="Century Gothic"/>
                </a:rPr>
                <a:t> DNA</a:t>
              </a:r>
            </a:p>
          </p:txBody>
        </p:sp>
      </p:grpSp>
      <p:sp>
        <p:nvSpPr>
          <p:cNvPr id="12" name="Rectangle 11"/>
          <p:cNvSpPr/>
          <p:nvPr/>
        </p:nvSpPr>
        <p:spPr>
          <a:xfrm>
            <a:off x="4075704" y="2142923"/>
            <a:ext cx="2308922" cy="1385273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Bent Arrow 12"/>
          <p:cNvSpPr/>
          <p:nvPr/>
        </p:nvSpPr>
        <p:spPr>
          <a:xfrm rot="10800000" flipH="1">
            <a:off x="4945036" y="3709421"/>
            <a:ext cx="265725" cy="398458"/>
          </a:xfrm>
          <a:prstGeom prst="bentArrow">
            <a:avLst>
              <a:gd name="adj1" fmla="val 17794"/>
              <a:gd name="adj2" fmla="val 20588"/>
              <a:gd name="adj3" fmla="val 26441"/>
              <a:gd name="adj4" fmla="val 43750"/>
            </a:avLst>
          </a:prstGeom>
          <a:solidFill>
            <a:schemeClr val="tx1">
              <a:lumMod val="50000"/>
              <a:lumOff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aseline="-250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Bent Arrow 13"/>
          <p:cNvSpPr/>
          <p:nvPr/>
        </p:nvSpPr>
        <p:spPr>
          <a:xfrm rot="16200000" flipH="1" flipV="1">
            <a:off x="4818237" y="1472036"/>
            <a:ext cx="576830" cy="283247"/>
          </a:xfrm>
          <a:prstGeom prst="bentArrow">
            <a:avLst>
              <a:gd name="adj1" fmla="val 17794"/>
              <a:gd name="adj2" fmla="val 20588"/>
              <a:gd name="adj3" fmla="val 26441"/>
              <a:gd name="adj4" fmla="val 43750"/>
            </a:avLst>
          </a:prstGeom>
          <a:solidFill>
            <a:schemeClr val="tx1">
              <a:lumMod val="50000"/>
              <a:lumOff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aseline="-250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92514" y="3911114"/>
            <a:ext cx="13484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prstClr val="black"/>
                </a:solidFill>
                <a:latin typeface="Century Gothic"/>
                <a:cs typeface="Century Gothic"/>
              </a:rPr>
              <a:t>ArMaWen.fasta</a:t>
            </a:r>
            <a:endParaRPr lang="en-US" sz="1200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29432" y="1047631"/>
            <a:ext cx="923393" cy="71558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350">
                <a:solidFill>
                  <a:prstClr val="black"/>
                </a:solidFill>
                <a:latin typeface="Calibri"/>
              </a:rPr>
              <a:t>Fall semester lab work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3714750" y="1315720"/>
            <a:ext cx="504825" cy="122555"/>
          </a:xfrm>
          <a:prstGeom prst="rightArrow">
            <a:avLst>
              <a:gd name="adj1" fmla="val 34456"/>
              <a:gd name="adj2" fmla="val 50000"/>
            </a:avLst>
          </a:prstGeom>
          <a:solidFill>
            <a:schemeClr val="bg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6489836" y="3985324"/>
            <a:ext cx="272914" cy="122555"/>
          </a:xfrm>
          <a:prstGeom prst="rightArrow">
            <a:avLst>
              <a:gd name="adj1" fmla="val 34456"/>
              <a:gd name="adj2" fmla="val 50000"/>
            </a:avLst>
          </a:prstGeom>
          <a:solidFill>
            <a:schemeClr val="bg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89451" y="3709422"/>
            <a:ext cx="977684" cy="715581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350">
                <a:solidFill>
                  <a:prstClr val="black"/>
                </a:solidFill>
                <a:latin typeface="Calibri"/>
              </a:rPr>
              <a:t>Spring semester annotation</a:t>
            </a:r>
          </a:p>
        </p:txBody>
      </p:sp>
    </p:spTree>
    <p:extLst>
      <p:ext uri="{BB962C8B-B14F-4D97-AF65-F5344CB8AC3E}">
        <p14:creationId xmlns:p14="http://schemas.microsoft.com/office/powerpoint/2010/main" val="3137693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/>
      <p:bldP spid="20" grpId="0" animBg="1"/>
      <p:bldP spid="21" grpId="0" animBg="1"/>
      <p:bldP spid="22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997353" y="801405"/>
            <a:ext cx="5811623" cy="2363944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“On </a:t>
            </a:r>
            <a:r>
              <a:rPr lang="en-US" b="1" dirty="0">
                <a:latin typeface="Century Gothic"/>
                <a:cs typeface="Century Gothic"/>
              </a:rPr>
              <a:t>June 26, 2000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, the International Human Genome Sequencing Consortium announced the production of a </a:t>
            </a:r>
            <a:r>
              <a:rPr lang="en-US" b="1" dirty="0">
                <a:latin typeface="Century Gothic"/>
                <a:cs typeface="Century Gothic"/>
              </a:rPr>
              <a:t>rough draft</a:t>
            </a:r>
            <a:r>
              <a:rPr lang="en-US" dirty="0">
                <a:latin typeface="Century Gothic"/>
                <a:cs typeface="Century Gothic"/>
              </a:rPr>
              <a:t>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of the human genome sequence. In </a:t>
            </a:r>
            <a:r>
              <a:rPr lang="en-US" b="1" dirty="0">
                <a:latin typeface="Century Gothic"/>
                <a:cs typeface="Century Gothic"/>
              </a:rPr>
              <a:t>April, 2003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, the International Human Genome Sequencing Consortium is announcing an </a:t>
            </a:r>
            <a:r>
              <a:rPr lang="en-US" b="1" dirty="0">
                <a:latin typeface="Century Gothic"/>
                <a:cs typeface="Century Gothic"/>
              </a:rPr>
              <a:t>essentially </a:t>
            </a:r>
            <a:r>
              <a:rPr lang="en-US" b="1" i="1" dirty="0">
                <a:latin typeface="Century Gothic"/>
                <a:cs typeface="Century Gothic"/>
              </a:rPr>
              <a:t>finished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version of the human genome sequence.”			—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genome.gov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97353" y="204088"/>
            <a:ext cx="5691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Special use of the word “finish”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15641" y="3518697"/>
            <a:ext cx="5811623" cy="359884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June 2000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  <a:sym typeface="Wingdings"/>
              </a:rPr>
              <a:t> April 2003?</a:t>
            </a:r>
          </a:p>
          <a:p>
            <a:endParaRPr lang="en-US" sz="135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25441" y="3509553"/>
            <a:ext cx="5217263" cy="359884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lstStyle/>
          <a:p>
            <a:r>
              <a:rPr lang="en-US" b="1" dirty="0">
                <a:solidFill>
                  <a:srgbClr val="000000"/>
                </a:solidFill>
                <a:latin typeface="Century Gothic"/>
                <a:cs typeface="Century Gothic"/>
              </a:rPr>
              <a:t>Finishing.</a:t>
            </a:r>
            <a:endParaRPr lang="en-US" sz="1350" b="1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0411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600857" y="737397"/>
            <a:ext cx="5217263" cy="35069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“The difference between the draft and finished versions is defined by </a:t>
            </a:r>
            <a:r>
              <a:rPr lang="en-US" b="1" dirty="0">
                <a:latin typeface="Century Gothic"/>
                <a:cs typeface="Century Gothic"/>
              </a:rPr>
              <a:t>coverage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, the </a:t>
            </a:r>
            <a:r>
              <a:rPr lang="en-US" b="1" dirty="0">
                <a:solidFill>
                  <a:srgbClr val="000000"/>
                </a:solidFill>
                <a:latin typeface="Century Gothic"/>
                <a:cs typeface="Century Gothic"/>
              </a:rPr>
              <a:t>number of gaps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and the </a:t>
            </a:r>
            <a:r>
              <a:rPr lang="en-US" b="1" dirty="0">
                <a:solidFill>
                  <a:srgbClr val="000000"/>
                </a:solidFill>
                <a:latin typeface="Century Gothic"/>
                <a:cs typeface="Century Gothic"/>
              </a:rPr>
              <a:t>error rate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. The draft [had] an error rate of </a:t>
            </a:r>
            <a:r>
              <a:rPr lang="en-US" b="1" dirty="0">
                <a:solidFill>
                  <a:srgbClr val="000000"/>
                </a:solidFill>
                <a:latin typeface="Century Gothic"/>
                <a:cs typeface="Century Gothic"/>
              </a:rPr>
              <a:t>1 in 1,000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 base pairs, [and] more than </a:t>
            </a:r>
            <a:r>
              <a:rPr lang="en-US" b="1" dirty="0">
                <a:solidFill>
                  <a:srgbClr val="000000"/>
                </a:solidFill>
                <a:latin typeface="Century Gothic"/>
                <a:cs typeface="Century Gothic"/>
              </a:rPr>
              <a:t>150,000 gaps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and only 28 percent of the genome had reached the finished standard. In the April 2003 version, there are less than </a:t>
            </a:r>
            <a:r>
              <a:rPr lang="en-US" b="1" dirty="0">
                <a:solidFill>
                  <a:srgbClr val="000000"/>
                </a:solidFill>
                <a:latin typeface="Century Gothic"/>
                <a:cs typeface="Century Gothic"/>
              </a:rPr>
              <a:t>400 gaps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and 99 percent of the genome is finished with an accuracy rate of less than </a:t>
            </a:r>
            <a:r>
              <a:rPr lang="en-US" b="1" dirty="0">
                <a:solidFill>
                  <a:srgbClr val="000000"/>
                </a:solidFill>
                <a:latin typeface="Century Gothic"/>
                <a:cs typeface="Century Gothic"/>
              </a:rPr>
              <a:t>1 in 10,000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 base pairs.”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00857" y="204088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Special use of the word “finish”</a:t>
            </a:r>
          </a:p>
        </p:txBody>
      </p:sp>
      <p:sp>
        <p:nvSpPr>
          <p:cNvPr id="2" name="Rectangular Callout 1"/>
          <p:cNvSpPr/>
          <p:nvPr/>
        </p:nvSpPr>
        <p:spPr>
          <a:xfrm>
            <a:off x="3101340" y="2011680"/>
            <a:ext cx="1988820" cy="1028700"/>
          </a:xfrm>
          <a:prstGeom prst="wedgeRectCallout">
            <a:avLst>
              <a:gd name="adj1" fmla="val 79167"/>
              <a:gd name="adj2" fmla="val -4695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/>
              <a:t>1 in 1000 error rate times 3 billion bases equals 3 million errors!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00857" y="4181637"/>
            <a:ext cx="5217263" cy="8551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Our goal for phages: </a:t>
            </a:r>
            <a:r>
              <a:rPr lang="en-US" b="1" dirty="0">
                <a:solidFill>
                  <a:srgbClr val="000000"/>
                </a:solidFill>
                <a:latin typeface="Century Gothic"/>
                <a:cs typeface="Century Gothic"/>
              </a:rPr>
              <a:t>0 gaps, 0 errors</a:t>
            </a:r>
          </a:p>
        </p:txBody>
      </p:sp>
    </p:spTree>
    <p:extLst>
      <p:ext uri="{BB962C8B-B14F-4D97-AF65-F5344CB8AC3E}">
        <p14:creationId xmlns:p14="http://schemas.microsoft.com/office/powerpoint/2010/main" val="2861079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2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  <p:bldP spid="2" grpId="1" animBg="1"/>
      <p:bldP spid="5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2600857" y="204088"/>
            <a:ext cx="5109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Weak Areas</a:t>
            </a:r>
          </a:p>
          <a:p>
            <a:endParaRPr lang="en-US" sz="2400" b="1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00857" y="737397"/>
            <a:ext cx="5217263" cy="2363944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214313" indent="-214313"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Multiple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contigs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 (could indicate missing portions of the genome)</a:t>
            </a:r>
          </a:p>
          <a:p>
            <a:pPr marL="214313" indent="-214313"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Low consensus quality</a:t>
            </a:r>
          </a:p>
          <a:p>
            <a:pPr marL="214313" indent="-214313"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Discrepant positions</a:t>
            </a:r>
          </a:p>
          <a:p>
            <a:pPr marL="214313" indent="-214313"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Low coverage</a:t>
            </a:r>
          </a:p>
          <a:p>
            <a:pPr marL="214313" indent="-214313"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Genome ends</a:t>
            </a:r>
          </a:p>
        </p:txBody>
      </p:sp>
    </p:spTree>
    <p:extLst>
      <p:ext uri="{BB962C8B-B14F-4D97-AF65-F5344CB8AC3E}">
        <p14:creationId xmlns:p14="http://schemas.microsoft.com/office/powerpoint/2010/main" val="6915713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ubtitle 2"/>
          <p:cNvSpPr txBox="1">
            <a:spLocks/>
          </p:cNvSpPr>
          <p:nvPr/>
        </p:nvSpPr>
        <p:spPr>
          <a:xfrm>
            <a:off x="2217420" y="1289150"/>
            <a:ext cx="5554980" cy="971550"/>
          </a:xfrm>
          <a:prstGeom prst="rect">
            <a:avLst/>
          </a:prstGeom>
        </p:spPr>
        <p:txBody>
          <a:bodyPr tIns="0">
            <a:normAutofit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endParaRPr lang="en-US" sz="1950" dirty="0">
              <a:solidFill>
                <a:srgbClr val="0000FF"/>
              </a:solidFill>
              <a:latin typeface="Gill Sans MT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2217420" y="1289150"/>
            <a:ext cx="5554980" cy="971550"/>
          </a:xfrm>
          <a:prstGeom prst="rect">
            <a:avLst/>
          </a:prstGeom>
        </p:spPr>
        <p:txBody>
          <a:bodyPr tIns="0">
            <a:normAutofit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endParaRPr lang="en-US" sz="1350" dirty="0">
              <a:solidFill>
                <a:srgbClr val="0000FF"/>
              </a:solidFill>
              <a:latin typeface="Gill Sans M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533907" y="308024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Assembly</a:t>
            </a:r>
          </a:p>
        </p:txBody>
      </p:sp>
      <p:sp>
        <p:nvSpPr>
          <p:cNvPr id="28" name="Subtitle 2"/>
          <p:cNvSpPr txBox="1">
            <a:spLocks/>
          </p:cNvSpPr>
          <p:nvPr/>
        </p:nvSpPr>
        <p:spPr>
          <a:xfrm>
            <a:off x="1451610" y="1049120"/>
            <a:ext cx="621792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20C01B"/>
                </a:solidFill>
                <a:latin typeface="Courier"/>
              </a:rPr>
              <a:t>TAATGCGACCTCGATGCCGGCGAAGCATTGTTCCCACAGACCGTGTTTTCCGACCGAAATGGCTCC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66851" y="838262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Consensus: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83446" y="3021335"/>
            <a:ext cx="34551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b="1" dirty="0"/>
              <a:t>Coverage</a:t>
            </a:r>
            <a:r>
              <a:rPr lang="en-US" sz="1350" dirty="0"/>
              <a:t>: # of reads underlying the consensus</a:t>
            </a:r>
          </a:p>
        </p:txBody>
      </p:sp>
      <p:sp>
        <p:nvSpPr>
          <p:cNvPr id="24" name="Subtitle 2"/>
          <p:cNvSpPr txBox="1">
            <a:spLocks/>
          </p:cNvSpPr>
          <p:nvPr/>
        </p:nvSpPr>
        <p:spPr>
          <a:xfrm>
            <a:off x="3639576" y="144573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ATTGTTCCCACAGACCG</a:t>
            </a:r>
          </a:p>
        </p:txBody>
      </p:sp>
      <p:sp>
        <p:nvSpPr>
          <p:cNvPr id="25" name="Subtitle 2"/>
          <p:cNvSpPr txBox="1">
            <a:spLocks/>
          </p:cNvSpPr>
          <p:nvPr/>
        </p:nvSpPr>
        <p:spPr>
          <a:xfrm>
            <a:off x="2884806" y="157432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CGGCGAAGCATTGTTCC</a:t>
            </a:r>
          </a:p>
        </p:txBody>
      </p:sp>
      <p:sp>
        <p:nvSpPr>
          <p:cNvPr id="26" name="Subtitle 2"/>
          <p:cNvSpPr txBox="1">
            <a:spLocks/>
          </p:cNvSpPr>
          <p:nvPr/>
        </p:nvSpPr>
        <p:spPr>
          <a:xfrm>
            <a:off x="4737678" y="157432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ACCGTGTTTTCCGACCG</a:t>
            </a:r>
          </a:p>
        </p:txBody>
      </p:sp>
      <p:sp>
        <p:nvSpPr>
          <p:cNvPr id="29" name="Subtitle 2"/>
          <p:cNvSpPr txBox="1">
            <a:spLocks/>
          </p:cNvSpPr>
          <p:nvPr/>
        </p:nvSpPr>
        <p:spPr>
          <a:xfrm>
            <a:off x="5332902" y="1702911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TTTCCGACCGAAATGGC</a:t>
            </a:r>
          </a:p>
        </p:txBody>
      </p:sp>
      <p:sp>
        <p:nvSpPr>
          <p:cNvPr id="30" name="Subtitle 2"/>
          <p:cNvSpPr txBox="1">
            <a:spLocks/>
          </p:cNvSpPr>
          <p:nvPr/>
        </p:nvSpPr>
        <p:spPr>
          <a:xfrm>
            <a:off x="3731016" y="1702911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TTGTTCCCACAGACCGTG</a:t>
            </a:r>
          </a:p>
        </p:txBody>
      </p:sp>
      <p:sp>
        <p:nvSpPr>
          <p:cNvPr id="31" name="Subtitle 2"/>
          <p:cNvSpPr txBox="1">
            <a:spLocks/>
          </p:cNvSpPr>
          <p:nvPr/>
        </p:nvSpPr>
        <p:spPr>
          <a:xfrm>
            <a:off x="2038596" y="1702911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G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CTCGATGCCGGCGAAG</a:t>
            </a:r>
          </a:p>
        </p:txBody>
      </p:sp>
      <p:sp>
        <p:nvSpPr>
          <p:cNvPr id="32" name="Subtitle 2"/>
          <p:cNvSpPr txBox="1">
            <a:spLocks/>
          </p:cNvSpPr>
          <p:nvPr/>
        </p:nvSpPr>
        <p:spPr>
          <a:xfrm>
            <a:off x="2546046" y="1831499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ATGCCGGCGAAGCATTGT</a:t>
            </a:r>
          </a:p>
        </p:txBody>
      </p:sp>
      <p:sp>
        <p:nvSpPr>
          <p:cNvPr id="33" name="Subtitle 2"/>
          <p:cNvSpPr txBox="1">
            <a:spLocks/>
          </p:cNvSpPr>
          <p:nvPr/>
        </p:nvSpPr>
        <p:spPr>
          <a:xfrm>
            <a:off x="1459847" y="1960086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TAATGCGACCTCGATGCC</a:t>
            </a:r>
          </a:p>
        </p:txBody>
      </p:sp>
      <p:sp>
        <p:nvSpPr>
          <p:cNvPr id="34" name="Subtitle 2"/>
          <p:cNvSpPr txBox="1">
            <a:spLocks/>
          </p:cNvSpPr>
          <p:nvPr/>
        </p:nvSpPr>
        <p:spPr>
          <a:xfrm>
            <a:off x="4407156" y="1831499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ACAGACCGTGTTT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</a:t>
            </a:r>
          </a:p>
        </p:txBody>
      </p:sp>
      <p:sp>
        <p:nvSpPr>
          <p:cNvPr id="35" name="Subtitle 2"/>
          <p:cNvSpPr txBox="1">
            <a:spLocks/>
          </p:cNvSpPr>
          <p:nvPr/>
        </p:nvSpPr>
        <p:spPr>
          <a:xfrm>
            <a:off x="3303102" y="196008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AAGCATTGTTCCCACAG</a:t>
            </a:r>
          </a:p>
        </p:txBody>
      </p:sp>
      <p:sp>
        <p:nvSpPr>
          <p:cNvPr id="36" name="Subtitle 2"/>
          <p:cNvSpPr txBox="1">
            <a:spLocks/>
          </p:cNvSpPr>
          <p:nvPr/>
        </p:nvSpPr>
        <p:spPr>
          <a:xfrm>
            <a:off x="5083296" y="196008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TGTTTTCCGACCGAAAT</a:t>
            </a:r>
          </a:p>
        </p:txBody>
      </p:sp>
      <p:sp>
        <p:nvSpPr>
          <p:cNvPr id="37" name="Subtitle 2"/>
          <p:cNvSpPr txBox="1">
            <a:spLocks/>
          </p:cNvSpPr>
          <p:nvPr/>
        </p:nvSpPr>
        <p:spPr>
          <a:xfrm>
            <a:off x="5589366" y="208867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CCGACCGAAATGGCTCC</a:t>
            </a:r>
          </a:p>
        </p:txBody>
      </p:sp>
      <p:sp>
        <p:nvSpPr>
          <p:cNvPr id="38" name="Subtitle 2"/>
          <p:cNvSpPr txBox="1">
            <a:spLocks/>
          </p:cNvSpPr>
          <p:nvPr/>
        </p:nvSpPr>
        <p:spPr>
          <a:xfrm>
            <a:off x="2635200" y="2083530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TGCCGGCGAAGC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783580" y="3021336"/>
            <a:ext cx="365484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b="1" dirty="0"/>
              <a:t>Coverage</a:t>
            </a:r>
            <a:r>
              <a:rPr lang="en-US" sz="1350" dirty="0"/>
              <a:t>: # of reads underlying the consensus</a:t>
            </a:r>
          </a:p>
          <a:p>
            <a:pPr algn="ctr"/>
            <a:r>
              <a:rPr lang="en-US" sz="1350" b="1" dirty="0"/>
              <a:t>Average coverage: </a:t>
            </a:r>
            <a:r>
              <a:rPr lang="en-US" sz="1350" dirty="0"/>
              <a:t>Total bases / consensus length</a:t>
            </a:r>
            <a:endParaRPr lang="en-US" sz="135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2681022" y="3849959"/>
            <a:ext cx="385996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13 reads * 17 bases per read = </a:t>
            </a:r>
            <a:r>
              <a:rPr lang="en-US" sz="1350" b="1" dirty="0"/>
              <a:t>221 bases</a:t>
            </a:r>
          </a:p>
          <a:p>
            <a:pPr algn="ctr"/>
            <a:r>
              <a:rPr lang="en-US" sz="1350" dirty="0"/>
              <a:t>221 bases / 66 base consensus = </a:t>
            </a:r>
            <a:r>
              <a:rPr lang="en-US" sz="1350" b="1" dirty="0"/>
              <a:t>3.35-fold coverage </a:t>
            </a:r>
          </a:p>
        </p:txBody>
      </p:sp>
    </p:spTree>
    <p:extLst>
      <p:ext uri="{BB962C8B-B14F-4D97-AF65-F5344CB8AC3E}">
        <p14:creationId xmlns:p14="http://schemas.microsoft.com/office/powerpoint/2010/main" val="3973329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533907" y="308024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Assembly</a:t>
            </a:r>
          </a:p>
        </p:txBody>
      </p:sp>
      <p:sp>
        <p:nvSpPr>
          <p:cNvPr id="4" name="Rectangle 3"/>
          <p:cNvSpPr/>
          <p:nvPr/>
        </p:nvSpPr>
        <p:spPr>
          <a:xfrm>
            <a:off x="3982128" y="1383855"/>
            <a:ext cx="131064" cy="942975"/>
          </a:xfrm>
          <a:prstGeom prst="rect">
            <a:avLst/>
          </a:prstGeom>
          <a:solidFill>
            <a:srgbClr val="00FD00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Subtitle 2"/>
          <p:cNvSpPr txBox="1">
            <a:spLocks/>
          </p:cNvSpPr>
          <p:nvPr/>
        </p:nvSpPr>
        <p:spPr>
          <a:xfrm>
            <a:off x="1451610" y="1049120"/>
            <a:ext cx="621792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20C01B"/>
                </a:solidFill>
                <a:latin typeface="Courier"/>
              </a:rPr>
              <a:t>TAATGCGACCTCGATGCCGGCGAAGCATTGTTCCCACAGACCGTGTTTTCCGACCGAAATGGCTCC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66851" y="838262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Consensus: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79053" y="2354581"/>
            <a:ext cx="115294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6x coverage</a:t>
            </a:r>
          </a:p>
          <a:p>
            <a:pPr algn="ctr"/>
            <a:r>
              <a:rPr lang="en-US" sz="1350" dirty="0"/>
              <a:t>100% identity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883446" y="3021335"/>
            <a:ext cx="34551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b="1" dirty="0"/>
              <a:t>Coverage</a:t>
            </a:r>
            <a:r>
              <a:rPr lang="en-US" sz="1350" dirty="0"/>
              <a:t>: # of reads underlying the consensus</a:t>
            </a:r>
          </a:p>
        </p:txBody>
      </p:sp>
      <p:sp>
        <p:nvSpPr>
          <p:cNvPr id="24" name="Subtitle 2"/>
          <p:cNvSpPr txBox="1">
            <a:spLocks/>
          </p:cNvSpPr>
          <p:nvPr/>
        </p:nvSpPr>
        <p:spPr>
          <a:xfrm>
            <a:off x="3639576" y="144573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ATTGTTCCCACAGACCG</a:t>
            </a:r>
          </a:p>
        </p:txBody>
      </p:sp>
      <p:sp>
        <p:nvSpPr>
          <p:cNvPr id="26" name="Subtitle 2"/>
          <p:cNvSpPr txBox="1">
            <a:spLocks/>
          </p:cNvSpPr>
          <p:nvPr/>
        </p:nvSpPr>
        <p:spPr>
          <a:xfrm>
            <a:off x="2884806" y="157432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CGGCGAAGCATTGTTCC</a:t>
            </a:r>
          </a:p>
        </p:txBody>
      </p:sp>
      <p:sp>
        <p:nvSpPr>
          <p:cNvPr id="29" name="Subtitle 2"/>
          <p:cNvSpPr txBox="1">
            <a:spLocks/>
          </p:cNvSpPr>
          <p:nvPr/>
        </p:nvSpPr>
        <p:spPr>
          <a:xfrm>
            <a:off x="4737678" y="157432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ACCGTGTTTTCCGACCG</a:t>
            </a:r>
          </a:p>
        </p:txBody>
      </p:sp>
      <p:sp>
        <p:nvSpPr>
          <p:cNvPr id="30" name="Subtitle 2"/>
          <p:cNvSpPr txBox="1">
            <a:spLocks/>
          </p:cNvSpPr>
          <p:nvPr/>
        </p:nvSpPr>
        <p:spPr>
          <a:xfrm>
            <a:off x="5332902" y="1702911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TTTCCGACCGAAATGGC</a:t>
            </a:r>
          </a:p>
        </p:txBody>
      </p:sp>
      <p:sp>
        <p:nvSpPr>
          <p:cNvPr id="31" name="Subtitle 2"/>
          <p:cNvSpPr txBox="1">
            <a:spLocks/>
          </p:cNvSpPr>
          <p:nvPr/>
        </p:nvSpPr>
        <p:spPr>
          <a:xfrm>
            <a:off x="3731016" y="1702911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TTGTTCCCACAGACCGTG</a:t>
            </a:r>
          </a:p>
        </p:txBody>
      </p:sp>
      <p:sp>
        <p:nvSpPr>
          <p:cNvPr id="32" name="Subtitle 2"/>
          <p:cNvSpPr txBox="1">
            <a:spLocks/>
          </p:cNvSpPr>
          <p:nvPr/>
        </p:nvSpPr>
        <p:spPr>
          <a:xfrm>
            <a:off x="2038596" y="1702911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G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CTCGATGCCGGCGAAG</a:t>
            </a:r>
          </a:p>
        </p:txBody>
      </p:sp>
      <p:sp>
        <p:nvSpPr>
          <p:cNvPr id="33" name="Subtitle 2"/>
          <p:cNvSpPr txBox="1">
            <a:spLocks/>
          </p:cNvSpPr>
          <p:nvPr/>
        </p:nvSpPr>
        <p:spPr>
          <a:xfrm>
            <a:off x="2546046" y="1831499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ATGCCGGCGAAGCATTGT</a:t>
            </a:r>
          </a:p>
        </p:txBody>
      </p:sp>
      <p:sp>
        <p:nvSpPr>
          <p:cNvPr id="34" name="Subtitle 2"/>
          <p:cNvSpPr txBox="1">
            <a:spLocks/>
          </p:cNvSpPr>
          <p:nvPr/>
        </p:nvSpPr>
        <p:spPr>
          <a:xfrm>
            <a:off x="1459847" y="1960086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TAATGCGACCTCGATGCC</a:t>
            </a:r>
          </a:p>
        </p:txBody>
      </p:sp>
      <p:sp>
        <p:nvSpPr>
          <p:cNvPr id="35" name="Subtitle 2"/>
          <p:cNvSpPr txBox="1">
            <a:spLocks/>
          </p:cNvSpPr>
          <p:nvPr/>
        </p:nvSpPr>
        <p:spPr>
          <a:xfrm>
            <a:off x="4407156" y="1831499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ACAGACCGTGTTT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</a:t>
            </a:r>
          </a:p>
        </p:txBody>
      </p:sp>
      <p:sp>
        <p:nvSpPr>
          <p:cNvPr id="36" name="Subtitle 2"/>
          <p:cNvSpPr txBox="1">
            <a:spLocks/>
          </p:cNvSpPr>
          <p:nvPr/>
        </p:nvSpPr>
        <p:spPr>
          <a:xfrm>
            <a:off x="3303102" y="196008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AAGCATTGTTCCCACAG</a:t>
            </a:r>
          </a:p>
        </p:txBody>
      </p:sp>
      <p:sp>
        <p:nvSpPr>
          <p:cNvPr id="37" name="Subtitle 2"/>
          <p:cNvSpPr txBox="1">
            <a:spLocks/>
          </p:cNvSpPr>
          <p:nvPr/>
        </p:nvSpPr>
        <p:spPr>
          <a:xfrm>
            <a:off x="5083296" y="196008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TGTTTTCCGACCGAAAT</a:t>
            </a:r>
          </a:p>
        </p:txBody>
      </p:sp>
      <p:sp>
        <p:nvSpPr>
          <p:cNvPr id="38" name="Subtitle 2"/>
          <p:cNvSpPr txBox="1">
            <a:spLocks/>
          </p:cNvSpPr>
          <p:nvPr/>
        </p:nvSpPr>
        <p:spPr>
          <a:xfrm>
            <a:off x="5589366" y="208867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CCGACCGAAATGGCTCC</a:t>
            </a:r>
          </a:p>
        </p:txBody>
      </p:sp>
      <p:sp>
        <p:nvSpPr>
          <p:cNvPr id="39" name="Subtitle 2"/>
          <p:cNvSpPr txBox="1">
            <a:spLocks/>
          </p:cNvSpPr>
          <p:nvPr/>
        </p:nvSpPr>
        <p:spPr>
          <a:xfrm>
            <a:off x="2635200" y="2083530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TGCCGGCGAAGC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</a:t>
            </a:r>
          </a:p>
        </p:txBody>
      </p:sp>
    </p:spTree>
    <p:extLst>
      <p:ext uri="{BB962C8B-B14F-4D97-AF65-F5344CB8AC3E}">
        <p14:creationId xmlns:p14="http://schemas.microsoft.com/office/powerpoint/2010/main" val="340782606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533907" y="308024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Assembly</a:t>
            </a:r>
          </a:p>
        </p:txBody>
      </p:sp>
      <p:sp>
        <p:nvSpPr>
          <p:cNvPr id="4" name="Rectangle 3"/>
          <p:cNvSpPr/>
          <p:nvPr/>
        </p:nvSpPr>
        <p:spPr>
          <a:xfrm>
            <a:off x="3728143" y="1383602"/>
            <a:ext cx="131064" cy="942975"/>
          </a:xfrm>
          <a:prstGeom prst="rect">
            <a:avLst/>
          </a:prstGeom>
          <a:solidFill>
            <a:srgbClr val="00FD00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Subtitle 2"/>
          <p:cNvSpPr txBox="1">
            <a:spLocks/>
          </p:cNvSpPr>
          <p:nvPr/>
        </p:nvSpPr>
        <p:spPr>
          <a:xfrm>
            <a:off x="1451610" y="1049120"/>
            <a:ext cx="621792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20C01B"/>
                </a:solidFill>
                <a:latin typeface="Courier"/>
              </a:rPr>
              <a:t>TAATGCGACCTCGATGCCGGCGAAGCATTGTTCCCACAGACCGTGTTTTCCGACCGAAATGGCTCC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66851" y="838262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Consensus: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59922" y="2354581"/>
            <a:ext cx="106478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5x coverage</a:t>
            </a:r>
          </a:p>
          <a:p>
            <a:pPr algn="ctr"/>
            <a:r>
              <a:rPr lang="en-US" sz="1350" dirty="0"/>
              <a:t>80% identity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883446" y="3021335"/>
            <a:ext cx="34551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b="1" dirty="0"/>
              <a:t>Coverage</a:t>
            </a:r>
            <a:r>
              <a:rPr lang="en-US" sz="1350" dirty="0"/>
              <a:t>: # of reads underlying the consensus</a:t>
            </a:r>
          </a:p>
        </p:txBody>
      </p:sp>
      <p:sp>
        <p:nvSpPr>
          <p:cNvPr id="24" name="Subtitle 2"/>
          <p:cNvSpPr txBox="1">
            <a:spLocks/>
          </p:cNvSpPr>
          <p:nvPr/>
        </p:nvSpPr>
        <p:spPr>
          <a:xfrm>
            <a:off x="3639576" y="144573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ATTGTTCCCACAGACCG</a:t>
            </a:r>
          </a:p>
        </p:txBody>
      </p:sp>
      <p:sp>
        <p:nvSpPr>
          <p:cNvPr id="26" name="Subtitle 2"/>
          <p:cNvSpPr txBox="1">
            <a:spLocks/>
          </p:cNvSpPr>
          <p:nvPr/>
        </p:nvSpPr>
        <p:spPr>
          <a:xfrm>
            <a:off x="2884806" y="157432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CGGCGAAGCATTGTTCC</a:t>
            </a:r>
          </a:p>
        </p:txBody>
      </p:sp>
      <p:sp>
        <p:nvSpPr>
          <p:cNvPr id="29" name="Subtitle 2"/>
          <p:cNvSpPr txBox="1">
            <a:spLocks/>
          </p:cNvSpPr>
          <p:nvPr/>
        </p:nvSpPr>
        <p:spPr>
          <a:xfrm>
            <a:off x="4737678" y="157432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ACCGTGTTTTCCGACCG</a:t>
            </a:r>
          </a:p>
        </p:txBody>
      </p:sp>
      <p:sp>
        <p:nvSpPr>
          <p:cNvPr id="30" name="Subtitle 2"/>
          <p:cNvSpPr txBox="1">
            <a:spLocks/>
          </p:cNvSpPr>
          <p:nvPr/>
        </p:nvSpPr>
        <p:spPr>
          <a:xfrm>
            <a:off x="5332902" y="1702911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TTTCCGACCGAAATGGC</a:t>
            </a:r>
          </a:p>
        </p:txBody>
      </p:sp>
      <p:sp>
        <p:nvSpPr>
          <p:cNvPr id="31" name="Subtitle 2"/>
          <p:cNvSpPr txBox="1">
            <a:spLocks/>
          </p:cNvSpPr>
          <p:nvPr/>
        </p:nvSpPr>
        <p:spPr>
          <a:xfrm>
            <a:off x="3731016" y="1702911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TTGTTCCCACAGACCGTG</a:t>
            </a:r>
          </a:p>
        </p:txBody>
      </p:sp>
      <p:sp>
        <p:nvSpPr>
          <p:cNvPr id="32" name="Subtitle 2"/>
          <p:cNvSpPr txBox="1">
            <a:spLocks/>
          </p:cNvSpPr>
          <p:nvPr/>
        </p:nvSpPr>
        <p:spPr>
          <a:xfrm>
            <a:off x="2038596" y="1702911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G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CTCGATGCCGGCGAAG</a:t>
            </a:r>
          </a:p>
        </p:txBody>
      </p:sp>
      <p:sp>
        <p:nvSpPr>
          <p:cNvPr id="33" name="Subtitle 2"/>
          <p:cNvSpPr txBox="1">
            <a:spLocks/>
          </p:cNvSpPr>
          <p:nvPr/>
        </p:nvSpPr>
        <p:spPr>
          <a:xfrm>
            <a:off x="2546046" y="1831499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ATGCCGGCGAAGCATTGT</a:t>
            </a:r>
          </a:p>
        </p:txBody>
      </p:sp>
      <p:sp>
        <p:nvSpPr>
          <p:cNvPr id="34" name="Subtitle 2"/>
          <p:cNvSpPr txBox="1">
            <a:spLocks/>
          </p:cNvSpPr>
          <p:nvPr/>
        </p:nvSpPr>
        <p:spPr>
          <a:xfrm>
            <a:off x="1459847" y="1960086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TAATGCGACCTCGATGCC</a:t>
            </a:r>
          </a:p>
        </p:txBody>
      </p:sp>
      <p:sp>
        <p:nvSpPr>
          <p:cNvPr id="35" name="Subtitle 2"/>
          <p:cNvSpPr txBox="1">
            <a:spLocks/>
          </p:cNvSpPr>
          <p:nvPr/>
        </p:nvSpPr>
        <p:spPr>
          <a:xfrm>
            <a:off x="4407156" y="1831499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ACAGACCGTGTTT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</a:t>
            </a:r>
          </a:p>
        </p:txBody>
      </p:sp>
      <p:sp>
        <p:nvSpPr>
          <p:cNvPr id="36" name="Subtitle 2"/>
          <p:cNvSpPr txBox="1">
            <a:spLocks/>
          </p:cNvSpPr>
          <p:nvPr/>
        </p:nvSpPr>
        <p:spPr>
          <a:xfrm>
            <a:off x="3303102" y="196008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AAGCATTGTTCCCACAG</a:t>
            </a:r>
          </a:p>
        </p:txBody>
      </p:sp>
      <p:sp>
        <p:nvSpPr>
          <p:cNvPr id="37" name="Subtitle 2"/>
          <p:cNvSpPr txBox="1">
            <a:spLocks/>
          </p:cNvSpPr>
          <p:nvPr/>
        </p:nvSpPr>
        <p:spPr>
          <a:xfrm>
            <a:off x="5083296" y="196008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TGTTTTCCGACCGAAAT</a:t>
            </a:r>
          </a:p>
        </p:txBody>
      </p:sp>
      <p:sp>
        <p:nvSpPr>
          <p:cNvPr id="38" name="Subtitle 2"/>
          <p:cNvSpPr txBox="1">
            <a:spLocks/>
          </p:cNvSpPr>
          <p:nvPr/>
        </p:nvSpPr>
        <p:spPr>
          <a:xfrm>
            <a:off x="5589366" y="208867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CCGACCGAAATGGCTCC</a:t>
            </a:r>
          </a:p>
        </p:txBody>
      </p:sp>
      <p:sp>
        <p:nvSpPr>
          <p:cNvPr id="39" name="Subtitle 2"/>
          <p:cNvSpPr txBox="1">
            <a:spLocks/>
          </p:cNvSpPr>
          <p:nvPr/>
        </p:nvSpPr>
        <p:spPr>
          <a:xfrm>
            <a:off x="2635200" y="2083530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TGCCGGCGAAGC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</a:t>
            </a:r>
          </a:p>
        </p:txBody>
      </p:sp>
    </p:spTree>
    <p:extLst>
      <p:ext uri="{BB962C8B-B14F-4D97-AF65-F5344CB8AC3E}">
        <p14:creationId xmlns:p14="http://schemas.microsoft.com/office/powerpoint/2010/main" val="111525677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533907" y="308024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Assembly</a:t>
            </a:r>
          </a:p>
        </p:txBody>
      </p:sp>
      <p:sp>
        <p:nvSpPr>
          <p:cNvPr id="4" name="Rectangle 3"/>
          <p:cNvSpPr/>
          <p:nvPr/>
        </p:nvSpPr>
        <p:spPr>
          <a:xfrm>
            <a:off x="2214770" y="1347026"/>
            <a:ext cx="131064" cy="942975"/>
          </a:xfrm>
          <a:prstGeom prst="rect">
            <a:avLst/>
          </a:prstGeom>
          <a:solidFill>
            <a:srgbClr val="00FD00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Subtitle 2"/>
          <p:cNvSpPr txBox="1">
            <a:spLocks/>
          </p:cNvSpPr>
          <p:nvPr/>
        </p:nvSpPr>
        <p:spPr>
          <a:xfrm>
            <a:off x="1451610" y="1049120"/>
            <a:ext cx="621792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20C01B"/>
                </a:solidFill>
                <a:latin typeface="Courier"/>
              </a:rPr>
              <a:t>TAATGCGACCTCGATGCCGGCGAAGCATTGTTCCCACAGACCGTGTTTTCCGACCGAAATGGCTCC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66851" y="838262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Consensus: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92269" y="2354581"/>
            <a:ext cx="106478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2x coverage</a:t>
            </a:r>
          </a:p>
          <a:p>
            <a:pPr algn="ctr"/>
            <a:r>
              <a:rPr lang="en-US" sz="1350" dirty="0"/>
              <a:t>50% identity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883446" y="3021335"/>
            <a:ext cx="34551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b="1" dirty="0"/>
              <a:t>Coverage</a:t>
            </a:r>
            <a:r>
              <a:rPr lang="en-US" sz="1350" dirty="0"/>
              <a:t>: # of reads underlying the consensus</a:t>
            </a:r>
          </a:p>
        </p:txBody>
      </p:sp>
      <p:sp>
        <p:nvSpPr>
          <p:cNvPr id="25" name="Subtitle 2"/>
          <p:cNvSpPr txBox="1">
            <a:spLocks/>
          </p:cNvSpPr>
          <p:nvPr/>
        </p:nvSpPr>
        <p:spPr>
          <a:xfrm>
            <a:off x="3639576" y="144573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ATTGTTCCCACAGACCG</a:t>
            </a:r>
          </a:p>
        </p:txBody>
      </p:sp>
      <p:sp>
        <p:nvSpPr>
          <p:cNvPr id="26" name="Subtitle 2"/>
          <p:cNvSpPr txBox="1">
            <a:spLocks/>
          </p:cNvSpPr>
          <p:nvPr/>
        </p:nvSpPr>
        <p:spPr>
          <a:xfrm>
            <a:off x="2884806" y="157432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CGGCGAAGCATTGTTCC</a:t>
            </a:r>
          </a:p>
        </p:txBody>
      </p:sp>
      <p:sp>
        <p:nvSpPr>
          <p:cNvPr id="29" name="Subtitle 2"/>
          <p:cNvSpPr txBox="1">
            <a:spLocks/>
          </p:cNvSpPr>
          <p:nvPr/>
        </p:nvSpPr>
        <p:spPr>
          <a:xfrm>
            <a:off x="4737678" y="157432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ACCGTGTTTTCCGACCG</a:t>
            </a:r>
          </a:p>
        </p:txBody>
      </p:sp>
      <p:sp>
        <p:nvSpPr>
          <p:cNvPr id="30" name="Subtitle 2"/>
          <p:cNvSpPr txBox="1">
            <a:spLocks/>
          </p:cNvSpPr>
          <p:nvPr/>
        </p:nvSpPr>
        <p:spPr>
          <a:xfrm>
            <a:off x="5332902" y="1702911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TTTCCGACCGAAATGGC</a:t>
            </a:r>
          </a:p>
        </p:txBody>
      </p:sp>
      <p:sp>
        <p:nvSpPr>
          <p:cNvPr id="31" name="Subtitle 2"/>
          <p:cNvSpPr txBox="1">
            <a:spLocks/>
          </p:cNvSpPr>
          <p:nvPr/>
        </p:nvSpPr>
        <p:spPr>
          <a:xfrm>
            <a:off x="3731016" y="1702911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TTGTTCCCACAGACCGTG</a:t>
            </a:r>
          </a:p>
        </p:txBody>
      </p:sp>
      <p:sp>
        <p:nvSpPr>
          <p:cNvPr id="32" name="Subtitle 2"/>
          <p:cNvSpPr txBox="1">
            <a:spLocks/>
          </p:cNvSpPr>
          <p:nvPr/>
        </p:nvSpPr>
        <p:spPr>
          <a:xfrm>
            <a:off x="2038596" y="1702911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G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CTCGATGCCGGCGAAG</a:t>
            </a:r>
          </a:p>
        </p:txBody>
      </p:sp>
      <p:sp>
        <p:nvSpPr>
          <p:cNvPr id="33" name="Subtitle 2"/>
          <p:cNvSpPr txBox="1">
            <a:spLocks/>
          </p:cNvSpPr>
          <p:nvPr/>
        </p:nvSpPr>
        <p:spPr>
          <a:xfrm>
            <a:off x="2546046" y="1831499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ATGCCGGCGAAGCATTGT</a:t>
            </a:r>
          </a:p>
        </p:txBody>
      </p:sp>
      <p:sp>
        <p:nvSpPr>
          <p:cNvPr id="34" name="Subtitle 2"/>
          <p:cNvSpPr txBox="1">
            <a:spLocks/>
          </p:cNvSpPr>
          <p:nvPr/>
        </p:nvSpPr>
        <p:spPr>
          <a:xfrm>
            <a:off x="1459847" y="1960086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TAATGCGACCTCGATGCC</a:t>
            </a:r>
          </a:p>
        </p:txBody>
      </p:sp>
      <p:sp>
        <p:nvSpPr>
          <p:cNvPr id="35" name="Subtitle 2"/>
          <p:cNvSpPr txBox="1">
            <a:spLocks/>
          </p:cNvSpPr>
          <p:nvPr/>
        </p:nvSpPr>
        <p:spPr>
          <a:xfrm>
            <a:off x="4407156" y="1831499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ACAGACCGTGTTT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</a:t>
            </a:r>
          </a:p>
        </p:txBody>
      </p:sp>
      <p:sp>
        <p:nvSpPr>
          <p:cNvPr id="36" name="Subtitle 2"/>
          <p:cNvSpPr txBox="1">
            <a:spLocks/>
          </p:cNvSpPr>
          <p:nvPr/>
        </p:nvSpPr>
        <p:spPr>
          <a:xfrm>
            <a:off x="3303102" y="196008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AAGCATTGTTCCCACAG</a:t>
            </a:r>
          </a:p>
        </p:txBody>
      </p:sp>
      <p:sp>
        <p:nvSpPr>
          <p:cNvPr id="37" name="Subtitle 2"/>
          <p:cNvSpPr txBox="1">
            <a:spLocks/>
          </p:cNvSpPr>
          <p:nvPr/>
        </p:nvSpPr>
        <p:spPr>
          <a:xfrm>
            <a:off x="5083296" y="196008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TGTTTTCCGACCGAAAT</a:t>
            </a:r>
          </a:p>
        </p:txBody>
      </p:sp>
      <p:sp>
        <p:nvSpPr>
          <p:cNvPr id="38" name="Subtitle 2"/>
          <p:cNvSpPr txBox="1">
            <a:spLocks/>
          </p:cNvSpPr>
          <p:nvPr/>
        </p:nvSpPr>
        <p:spPr>
          <a:xfrm>
            <a:off x="5589366" y="208867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CCGACCGAAATGGCTCC</a:t>
            </a:r>
          </a:p>
        </p:txBody>
      </p:sp>
      <p:sp>
        <p:nvSpPr>
          <p:cNvPr id="39" name="Subtitle 2"/>
          <p:cNvSpPr txBox="1">
            <a:spLocks/>
          </p:cNvSpPr>
          <p:nvPr/>
        </p:nvSpPr>
        <p:spPr>
          <a:xfrm>
            <a:off x="2635200" y="2083530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TGCCGGCGAAGC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</a:t>
            </a:r>
          </a:p>
        </p:txBody>
      </p:sp>
    </p:spTree>
    <p:extLst>
      <p:ext uri="{BB962C8B-B14F-4D97-AF65-F5344CB8AC3E}">
        <p14:creationId xmlns:p14="http://schemas.microsoft.com/office/powerpoint/2010/main" val="305017868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ubtitle 2"/>
          <p:cNvSpPr txBox="1">
            <a:spLocks/>
          </p:cNvSpPr>
          <p:nvPr/>
        </p:nvSpPr>
        <p:spPr>
          <a:xfrm>
            <a:off x="2217420" y="1289150"/>
            <a:ext cx="5554980" cy="971550"/>
          </a:xfrm>
          <a:prstGeom prst="rect">
            <a:avLst/>
          </a:prstGeom>
        </p:spPr>
        <p:txBody>
          <a:bodyPr tIns="0">
            <a:normAutofit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endParaRPr lang="en-US" sz="1950" dirty="0">
              <a:solidFill>
                <a:srgbClr val="0000FF"/>
              </a:solidFill>
              <a:latin typeface="Gill Sans MT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2217420" y="1289150"/>
            <a:ext cx="5554980" cy="971550"/>
          </a:xfrm>
          <a:prstGeom prst="rect">
            <a:avLst/>
          </a:prstGeom>
        </p:spPr>
        <p:txBody>
          <a:bodyPr tIns="0">
            <a:normAutofit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endParaRPr lang="en-US" sz="1350" dirty="0">
              <a:solidFill>
                <a:srgbClr val="0000FF"/>
              </a:solidFill>
              <a:latin typeface="Gill Sans M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533907" y="308024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Assembly</a:t>
            </a:r>
          </a:p>
        </p:txBody>
      </p:sp>
      <p:sp>
        <p:nvSpPr>
          <p:cNvPr id="4" name="Rectangle 3"/>
          <p:cNvSpPr/>
          <p:nvPr/>
        </p:nvSpPr>
        <p:spPr>
          <a:xfrm>
            <a:off x="6934955" y="1364665"/>
            <a:ext cx="131064" cy="942975"/>
          </a:xfrm>
          <a:prstGeom prst="rect">
            <a:avLst/>
          </a:prstGeom>
          <a:solidFill>
            <a:srgbClr val="00FD00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Subtitle 2"/>
          <p:cNvSpPr txBox="1">
            <a:spLocks/>
          </p:cNvSpPr>
          <p:nvPr/>
        </p:nvSpPr>
        <p:spPr>
          <a:xfrm>
            <a:off x="1451610" y="1049120"/>
            <a:ext cx="621792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20C01B"/>
                </a:solidFill>
                <a:latin typeface="Courier"/>
              </a:rPr>
              <a:t>TAATGCGACCTCGATGCCGGCGAAGCATTGTTCCCACAGACCGTGTTTTCCGACCGAAATGGCTCC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66851" y="838262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Consensus: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496043" y="2354580"/>
            <a:ext cx="102092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1x coverage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883446" y="3021335"/>
            <a:ext cx="34551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b="1" dirty="0"/>
              <a:t>Coverage</a:t>
            </a:r>
            <a:r>
              <a:rPr lang="en-US" sz="1350" dirty="0"/>
              <a:t>: # of reads underlying the consensus</a:t>
            </a:r>
          </a:p>
        </p:txBody>
      </p:sp>
      <p:sp>
        <p:nvSpPr>
          <p:cNvPr id="25" name="Subtitle 2"/>
          <p:cNvSpPr txBox="1">
            <a:spLocks/>
          </p:cNvSpPr>
          <p:nvPr/>
        </p:nvSpPr>
        <p:spPr>
          <a:xfrm>
            <a:off x="3639576" y="144573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ATTGTTCCCACAGACCG</a:t>
            </a:r>
          </a:p>
        </p:txBody>
      </p:sp>
      <p:sp>
        <p:nvSpPr>
          <p:cNvPr id="26" name="Subtitle 2"/>
          <p:cNvSpPr txBox="1">
            <a:spLocks/>
          </p:cNvSpPr>
          <p:nvPr/>
        </p:nvSpPr>
        <p:spPr>
          <a:xfrm>
            <a:off x="2884806" y="157432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CGGCGAAGCATTGTTCC</a:t>
            </a:r>
          </a:p>
        </p:txBody>
      </p:sp>
      <p:sp>
        <p:nvSpPr>
          <p:cNvPr id="29" name="Subtitle 2"/>
          <p:cNvSpPr txBox="1">
            <a:spLocks/>
          </p:cNvSpPr>
          <p:nvPr/>
        </p:nvSpPr>
        <p:spPr>
          <a:xfrm>
            <a:off x="4737678" y="157432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ACCGTGTTTTCCGACCG</a:t>
            </a:r>
          </a:p>
        </p:txBody>
      </p:sp>
      <p:sp>
        <p:nvSpPr>
          <p:cNvPr id="30" name="Subtitle 2"/>
          <p:cNvSpPr txBox="1">
            <a:spLocks/>
          </p:cNvSpPr>
          <p:nvPr/>
        </p:nvSpPr>
        <p:spPr>
          <a:xfrm>
            <a:off x="5332902" y="1702911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TTTCCGACCGAAATGGC</a:t>
            </a:r>
          </a:p>
        </p:txBody>
      </p:sp>
      <p:sp>
        <p:nvSpPr>
          <p:cNvPr id="31" name="Subtitle 2"/>
          <p:cNvSpPr txBox="1">
            <a:spLocks/>
          </p:cNvSpPr>
          <p:nvPr/>
        </p:nvSpPr>
        <p:spPr>
          <a:xfrm>
            <a:off x="3731016" y="1702911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TTGTTCCCACAGACCGTG</a:t>
            </a:r>
          </a:p>
        </p:txBody>
      </p:sp>
      <p:sp>
        <p:nvSpPr>
          <p:cNvPr id="32" name="Subtitle 2"/>
          <p:cNvSpPr txBox="1">
            <a:spLocks/>
          </p:cNvSpPr>
          <p:nvPr/>
        </p:nvSpPr>
        <p:spPr>
          <a:xfrm>
            <a:off x="2038596" y="1702911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G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CTCGATGCCGGCGAAG</a:t>
            </a:r>
          </a:p>
        </p:txBody>
      </p:sp>
      <p:sp>
        <p:nvSpPr>
          <p:cNvPr id="33" name="Subtitle 2"/>
          <p:cNvSpPr txBox="1">
            <a:spLocks/>
          </p:cNvSpPr>
          <p:nvPr/>
        </p:nvSpPr>
        <p:spPr>
          <a:xfrm>
            <a:off x="2546046" y="1831499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ATGCCGGCGAAGCATTGT</a:t>
            </a:r>
          </a:p>
        </p:txBody>
      </p:sp>
      <p:sp>
        <p:nvSpPr>
          <p:cNvPr id="34" name="Subtitle 2"/>
          <p:cNvSpPr txBox="1">
            <a:spLocks/>
          </p:cNvSpPr>
          <p:nvPr/>
        </p:nvSpPr>
        <p:spPr>
          <a:xfrm>
            <a:off x="1459847" y="1960086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TAATGCGACCTCGATGCC</a:t>
            </a:r>
          </a:p>
        </p:txBody>
      </p:sp>
      <p:sp>
        <p:nvSpPr>
          <p:cNvPr id="35" name="Subtitle 2"/>
          <p:cNvSpPr txBox="1">
            <a:spLocks/>
          </p:cNvSpPr>
          <p:nvPr/>
        </p:nvSpPr>
        <p:spPr>
          <a:xfrm>
            <a:off x="4407156" y="1831499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ACAGACCGTGTTT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</a:t>
            </a:r>
          </a:p>
        </p:txBody>
      </p:sp>
      <p:sp>
        <p:nvSpPr>
          <p:cNvPr id="36" name="Subtitle 2"/>
          <p:cNvSpPr txBox="1">
            <a:spLocks/>
          </p:cNvSpPr>
          <p:nvPr/>
        </p:nvSpPr>
        <p:spPr>
          <a:xfrm>
            <a:off x="3303102" y="196008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AAGCATTGTTCCCACAG</a:t>
            </a:r>
          </a:p>
        </p:txBody>
      </p:sp>
      <p:sp>
        <p:nvSpPr>
          <p:cNvPr id="37" name="Subtitle 2"/>
          <p:cNvSpPr txBox="1">
            <a:spLocks/>
          </p:cNvSpPr>
          <p:nvPr/>
        </p:nvSpPr>
        <p:spPr>
          <a:xfrm>
            <a:off x="5083296" y="196008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TGTTTTCCGACCGAAAT</a:t>
            </a:r>
          </a:p>
        </p:txBody>
      </p:sp>
      <p:sp>
        <p:nvSpPr>
          <p:cNvPr id="38" name="Subtitle 2"/>
          <p:cNvSpPr txBox="1">
            <a:spLocks/>
          </p:cNvSpPr>
          <p:nvPr/>
        </p:nvSpPr>
        <p:spPr>
          <a:xfrm>
            <a:off x="5589366" y="208867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CCGACCGAAATGGCTCC</a:t>
            </a:r>
          </a:p>
        </p:txBody>
      </p:sp>
      <p:sp>
        <p:nvSpPr>
          <p:cNvPr id="39" name="Subtitle 2"/>
          <p:cNvSpPr txBox="1">
            <a:spLocks/>
          </p:cNvSpPr>
          <p:nvPr/>
        </p:nvSpPr>
        <p:spPr>
          <a:xfrm>
            <a:off x="2635200" y="2083530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TGCCGGCGAAGC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</a:t>
            </a:r>
          </a:p>
        </p:txBody>
      </p:sp>
    </p:spTree>
    <p:extLst>
      <p:ext uri="{BB962C8B-B14F-4D97-AF65-F5344CB8AC3E}">
        <p14:creationId xmlns:p14="http://schemas.microsoft.com/office/powerpoint/2010/main" val="249545065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rFireWeak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22" y="826542"/>
            <a:ext cx="8434737" cy="359001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197163" y="178943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Sanger finishing reads</a:t>
            </a:r>
          </a:p>
        </p:txBody>
      </p:sp>
      <p:pic>
        <p:nvPicPr>
          <p:cNvPr id="2" name="Picture 1" descr="SarFireWeakResolved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58" y="826542"/>
            <a:ext cx="8439201" cy="359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313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06497" y="326247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Finishing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06497" y="879129"/>
            <a:ext cx="6479135" cy="1739104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dirty="0">
                <a:solidFill>
                  <a:srgbClr val="262626"/>
                </a:solidFill>
                <a:latin typeface="Century Gothic"/>
                <a:cs typeface="Century Gothic"/>
              </a:rPr>
              <a:t>Using a combination of </a:t>
            </a:r>
            <a:r>
              <a:rPr lang="en-US" b="1" dirty="0">
                <a:solidFill>
                  <a:srgbClr val="262626"/>
                </a:solidFill>
                <a:latin typeface="Century Gothic"/>
                <a:cs typeface="Century Gothic"/>
              </a:rPr>
              <a:t>programs</a:t>
            </a:r>
            <a:r>
              <a:rPr lang="en-US" dirty="0">
                <a:solidFill>
                  <a:srgbClr val="262626"/>
                </a:solidFill>
                <a:latin typeface="Century Gothic"/>
                <a:cs typeface="Century Gothic"/>
              </a:rPr>
              <a:t> and wet-bench </a:t>
            </a:r>
            <a:r>
              <a:rPr lang="en-US" b="1" dirty="0">
                <a:solidFill>
                  <a:srgbClr val="262626"/>
                </a:solidFill>
                <a:latin typeface="Century Gothic"/>
                <a:cs typeface="Century Gothic"/>
              </a:rPr>
              <a:t>experiments</a:t>
            </a:r>
            <a:r>
              <a:rPr lang="en-US" dirty="0">
                <a:solidFill>
                  <a:srgbClr val="262626"/>
                </a:solidFill>
                <a:latin typeface="Century Gothic"/>
                <a:cs typeface="Century Gothic"/>
              </a:rPr>
              <a:t> to close gaps, resolve weak areas, and ensure a </a:t>
            </a:r>
            <a:r>
              <a:rPr lang="en-US" b="1" dirty="0">
                <a:solidFill>
                  <a:srgbClr val="262626"/>
                </a:solidFill>
                <a:latin typeface="Century Gothic"/>
                <a:cs typeface="Century Gothic"/>
              </a:rPr>
              <a:t>high-quality extremely-low-error final genome </a:t>
            </a:r>
            <a:r>
              <a:rPr lang="en-US" dirty="0">
                <a:solidFill>
                  <a:srgbClr val="262626"/>
                </a:solidFill>
                <a:latin typeface="Century Gothic"/>
                <a:cs typeface="Century Gothic"/>
              </a:rPr>
              <a:t>sequence that is properly cut, oriented, and ready to annotate</a:t>
            </a: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.</a:t>
            </a:r>
            <a:endParaRPr lang="en-US" dirty="0">
              <a:solidFill>
                <a:srgbClr val="262626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55527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ight Arrow 29"/>
          <p:cNvSpPr/>
          <p:nvPr/>
        </p:nvSpPr>
        <p:spPr>
          <a:xfrm>
            <a:off x="6489836" y="3985324"/>
            <a:ext cx="272914" cy="122555"/>
          </a:xfrm>
          <a:prstGeom prst="rightArrow">
            <a:avLst>
              <a:gd name="adj1" fmla="val 34456"/>
              <a:gd name="adj2" fmla="val 50000"/>
            </a:avLst>
          </a:prstGeom>
          <a:solidFill>
            <a:schemeClr val="bg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Bent Arrow 27"/>
          <p:cNvSpPr/>
          <p:nvPr/>
        </p:nvSpPr>
        <p:spPr>
          <a:xfrm rot="10800000" flipH="1">
            <a:off x="4945036" y="3709421"/>
            <a:ext cx="265725" cy="398458"/>
          </a:xfrm>
          <a:prstGeom prst="bentArrow">
            <a:avLst>
              <a:gd name="adj1" fmla="val 17794"/>
              <a:gd name="adj2" fmla="val 20588"/>
              <a:gd name="adj3" fmla="val 26441"/>
              <a:gd name="adj4" fmla="val 43750"/>
            </a:avLst>
          </a:prstGeom>
          <a:solidFill>
            <a:schemeClr val="tx1">
              <a:lumMod val="50000"/>
              <a:lumOff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aseline="-250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981839" y="657335"/>
            <a:ext cx="1317990" cy="1108994"/>
            <a:chOff x="1801243" y="876447"/>
            <a:chExt cx="1757319" cy="1478658"/>
          </a:xfrm>
        </p:grpSpPr>
        <p:pic>
          <p:nvPicPr>
            <p:cNvPr id="24" name="Picture 23" descr="MicroCentTub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35175" y="1307941"/>
              <a:ext cx="1178589" cy="1047164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801243" y="876447"/>
              <a:ext cx="17573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>
                  <a:solidFill>
                    <a:prstClr val="black"/>
                  </a:solidFill>
                  <a:latin typeface="Century Gothic"/>
                  <a:cs typeface="Century Gothic"/>
                </a:rPr>
                <a:t>ArMaWen</a:t>
              </a:r>
              <a:r>
                <a:rPr lang="en-US" sz="1200" dirty="0">
                  <a:solidFill>
                    <a:prstClr val="black"/>
                  </a:solidFill>
                  <a:latin typeface="Century Gothic"/>
                  <a:cs typeface="Century Gothic"/>
                </a:rPr>
                <a:t> DNA</a:t>
              </a:r>
            </a:p>
          </p:txBody>
        </p:sp>
      </p:grpSp>
      <p:pic>
        <p:nvPicPr>
          <p:cNvPr id="6" name="Picture 5" descr="MicroCentTub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7287" y="980956"/>
            <a:ext cx="883942" cy="78537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075704" y="2142923"/>
            <a:ext cx="2308922" cy="1385273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Bent Arrow 13"/>
          <p:cNvSpPr/>
          <p:nvPr/>
        </p:nvSpPr>
        <p:spPr>
          <a:xfrm rot="16200000" flipH="1" flipV="1">
            <a:off x="4818237" y="1472036"/>
            <a:ext cx="576830" cy="283247"/>
          </a:xfrm>
          <a:prstGeom prst="bentArrow">
            <a:avLst>
              <a:gd name="adj1" fmla="val 17794"/>
              <a:gd name="adj2" fmla="val 20588"/>
              <a:gd name="adj3" fmla="val 26441"/>
              <a:gd name="adj4" fmla="val 43750"/>
            </a:avLst>
          </a:prstGeom>
          <a:solidFill>
            <a:schemeClr val="tx1">
              <a:lumMod val="50000"/>
              <a:lumOff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aseline="-250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29432" y="1047631"/>
            <a:ext cx="923393" cy="71558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350">
                <a:solidFill>
                  <a:prstClr val="black"/>
                </a:solidFill>
                <a:latin typeface="Calibri"/>
              </a:rPr>
              <a:t>Fall semester lab work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3714750" y="1315720"/>
            <a:ext cx="504825" cy="122555"/>
          </a:xfrm>
          <a:prstGeom prst="rightArrow">
            <a:avLst>
              <a:gd name="adj1" fmla="val 34456"/>
              <a:gd name="adj2" fmla="val 50000"/>
            </a:avLst>
          </a:prstGeom>
          <a:solidFill>
            <a:schemeClr val="bg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89451" y="3709422"/>
            <a:ext cx="977668" cy="715581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350">
                <a:solidFill>
                  <a:prstClr val="black"/>
                </a:solidFill>
                <a:latin typeface="Calibri"/>
              </a:rPr>
              <a:t>Spring semester annotation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957911" y="1430656"/>
            <a:ext cx="4580729" cy="2748278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86154" y="2557202"/>
            <a:ext cx="2755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75" indent="-257175">
              <a:spcAft>
                <a:spcPts val="900"/>
              </a:spcAft>
            </a:pPr>
            <a:r>
              <a:rPr lang="en-US" b="1" dirty="0">
                <a:solidFill>
                  <a:schemeClr val="bg1"/>
                </a:solidFill>
                <a:latin typeface="Century Gothic"/>
                <a:cs typeface="Century Gothic"/>
              </a:rPr>
              <a:t>What happens in here?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192514" y="3911114"/>
            <a:ext cx="13484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prstClr val="black"/>
                </a:solidFill>
                <a:latin typeface="Century Gothic"/>
                <a:cs typeface="Century Gothic"/>
              </a:rPr>
              <a:t>ArMaWen.fasta</a:t>
            </a:r>
            <a:endParaRPr lang="en-US" sz="1200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9557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1957479" y="274692"/>
            <a:ext cx="510938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Why we finish</a:t>
            </a:r>
          </a:p>
          <a:p>
            <a:pPr marL="685800" lvl="1" indent="-342900"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Century Gothic"/>
                <a:cs typeface="Century Gothic"/>
              </a:rPr>
              <a:t>Confidence during annotation</a:t>
            </a:r>
          </a:p>
          <a:p>
            <a:pPr marL="685800" lvl="1" indent="-342900"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Century Gothic"/>
                <a:cs typeface="Century Gothic"/>
              </a:rPr>
              <a:t>Quality sequence in </a:t>
            </a:r>
            <a:r>
              <a:rPr lang="en-US" dirty="0" err="1">
                <a:solidFill>
                  <a:prstClr val="black"/>
                </a:solidFill>
                <a:latin typeface="Century Gothic"/>
                <a:cs typeface="Century Gothic"/>
              </a:rPr>
              <a:t>GenBank</a:t>
            </a:r>
            <a:endParaRPr lang="en-US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pPr marL="685800" lvl="1" indent="-342900"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Century Gothic"/>
                <a:cs typeface="Century Gothic"/>
              </a:rPr>
              <a:t>Relatively easy</a:t>
            </a:r>
          </a:p>
          <a:p>
            <a:pPr marL="685800" lvl="1" indent="-342900">
              <a:buFont typeface="Arial"/>
              <a:buChar char="•"/>
            </a:pPr>
            <a:endParaRPr lang="en-US" sz="2400" b="1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393722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uiExpand="1" build="p" bldLvl="2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859" y="0"/>
            <a:ext cx="779867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75317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3-08-22 at 7.40.0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0"/>
            <a:ext cx="6623018" cy="5143500"/>
          </a:xfrm>
          <a:prstGeom prst="rect">
            <a:avLst/>
          </a:prstGeom>
        </p:spPr>
      </p:pic>
      <p:pic>
        <p:nvPicPr>
          <p:cNvPr id="3" name="Picture 2" descr="Screen Shot 2013-08-22 at 7.41.0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460" y="411480"/>
            <a:ext cx="5305425" cy="3886200"/>
          </a:xfrm>
          <a:prstGeom prst="rect">
            <a:avLst/>
          </a:prstGeom>
          <a:effectLst>
            <a:outerShdw blurRad="50800" dist="114300" dir="135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Screen Shot 2013-08-22 at 7.41.2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060" y="1318260"/>
            <a:ext cx="5324475" cy="3400425"/>
          </a:xfrm>
          <a:prstGeom prst="rect">
            <a:avLst/>
          </a:prstGeom>
          <a:effectLst>
            <a:outerShdw blurRad="50800" dist="114300" dir="135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9062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8-22 at 7.54.1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167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7281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3-08-22 at 7.54.4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7620"/>
            <a:ext cx="680736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7139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3-08-22 at 7.54.4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98120"/>
            <a:ext cx="6807361" cy="5143500"/>
          </a:xfrm>
          <a:prstGeom prst="rect">
            <a:avLst/>
          </a:prstGeom>
        </p:spPr>
      </p:pic>
      <p:pic>
        <p:nvPicPr>
          <p:cNvPr id="2" name="Picture 1" descr="Screen Shot 2013-08-22 at 7.54.11 AM.png"/>
          <p:cNvPicPr>
            <a:picLocks noChangeAspect="1"/>
          </p:cNvPicPr>
          <p:nvPr/>
        </p:nvPicPr>
        <p:blipFill>
          <a:blip r:embed="rId3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586" y="0"/>
            <a:ext cx="68167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70114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1A28195-2FD7-CE4A-8A18-2FBA785C57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7" y="2161548"/>
            <a:ext cx="8501974" cy="282719"/>
          </a:xfrm>
          <a:prstGeom prst="rect">
            <a:avLst/>
          </a:prstGeom>
        </p:spPr>
      </p:pic>
      <p:pic>
        <p:nvPicPr>
          <p:cNvPr id="10" name="Picture 9" descr="Screen Shot 2013-08-20 at 7.32.22 AM.png">
            <a:extLst>
              <a:ext uri="{FF2B5EF4-FFF2-40B4-BE49-F238E27FC236}">
                <a16:creationId xmlns:a16="http://schemas.microsoft.com/office/drawing/2014/main" id="{9C7F1BA7-625A-1542-8C11-F80FB59514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69"/>
          <a:stretch/>
        </p:blipFill>
        <p:spPr>
          <a:xfrm>
            <a:off x="228602" y="2445360"/>
            <a:ext cx="8979408" cy="1124712"/>
          </a:xfrm>
          <a:prstGeom prst="rect">
            <a:avLst/>
          </a:prstGeom>
        </p:spPr>
      </p:pic>
      <p:pic>
        <p:nvPicPr>
          <p:cNvPr id="6" name="Picture 5" descr="Screen Shot 2013-08-20 at 7.32.22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32"/>
          <a:stretch/>
        </p:blipFill>
        <p:spPr>
          <a:xfrm>
            <a:off x="219457" y="621792"/>
            <a:ext cx="8979408" cy="153847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2459736"/>
            <a:ext cx="9144000" cy="11155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" y="2788920"/>
            <a:ext cx="9144000" cy="11155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5" y="2160264"/>
            <a:ext cx="9144000" cy="11155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9145" y="3044415"/>
            <a:ext cx="9189720" cy="19033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9F17F95-DAB9-F440-A050-F53784F8BF30}"/>
              </a:ext>
            </a:extLst>
          </p:cNvPr>
          <p:cNvSpPr/>
          <p:nvPr/>
        </p:nvSpPr>
        <p:spPr>
          <a:xfrm>
            <a:off x="0" y="1837229"/>
            <a:ext cx="9189720" cy="19033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62553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8" grpId="0" animBg="1"/>
      <p:bldP spid="11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1860193" y="204088"/>
            <a:ext cx="510938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cs typeface="Century Gothic"/>
              </a:rPr>
              <a:t>Why we finish</a:t>
            </a:r>
          </a:p>
          <a:p>
            <a:pPr marL="685800" lvl="1" indent="-34290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cs typeface="Century Gothic"/>
              </a:rPr>
              <a:t>Confidence during annotation</a:t>
            </a:r>
          </a:p>
          <a:p>
            <a:pPr marL="685800" lvl="1" indent="-34290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cs typeface="Century Gothic"/>
              </a:rPr>
              <a:t>Quality sequence in </a:t>
            </a:r>
            <a:r>
              <a:rPr lang="en-US" dirty="0" err="1">
                <a:solidFill>
                  <a:prstClr val="black"/>
                </a:solidFill>
                <a:cs typeface="Century Gothic"/>
              </a:rPr>
              <a:t>GenBank</a:t>
            </a:r>
            <a:endParaRPr lang="en-US" dirty="0">
              <a:solidFill>
                <a:prstClr val="black"/>
              </a:solidFill>
              <a:cs typeface="Century Gothic"/>
            </a:endParaRPr>
          </a:p>
          <a:p>
            <a:pPr marL="685800" lvl="1" indent="-34290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cs typeface="Century Gothic"/>
              </a:rPr>
              <a:t>Relatively easy</a:t>
            </a:r>
          </a:p>
          <a:p>
            <a:pPr marL="685800" lvl="1" indent="-342900">
              <a:buFont typeface="Arial"/>
              <a:buChar char="•"/>
            </a:pPr>
            <a:endParaRPr lang="en-US" sz="2400" b="1" dirty="0">
              <a:solidFill>
                <a:prstClr val="black"/>
              </a:solidFill>
              <a:cs typeface="Century Gothic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860193" y="1981498"/>
            <a:ext cx="510938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cs typeface="Century Gothic"/>
              </a:rPr>
              <a:t>How we finish:</a:t>
            </a:r>
          </a:p>
          <a:p>
            <a:pPr marL="685800" lvl="1" indent="-342900">
              <a:buFont typeface="Arial"/>
              <a:buChar char="•"/>
            </a:pPr>
            <a:r>
              <a:rPr lang="en-US" sz="2400" dirty="0" err="1">
                <a:solidFill>
                  <a:prstClr val="black"/>
                </a:solidFill>
                <a:cs typeface="Century Gothic"/>
              </a:rPr>
              <a:t>Consed</a:t>
            </a:r>
            <a:endParaRPr lang="en-US" sz="2400" dirty="0">
              <a:solidFill>
                <a:prstClr val="black"/>
              </a:solidFill>
              <a:cs typeface="Century Gothic"/>
            </a:endParaRPr>
          </a:p>
          <a:p>
            <a:pPr marL="685800" lvl="1" indent="-342900">
              <a:buFont typeface="Arial"/>
              <a:buChar char="•"/>
            </a:pPr>
            <a:r>
              <a:rPr lang="en-US" sz="1400" dirty="0">
                <a:solidFill>
                  <a:prstClr val="black"/>
                </a:solidFill>
                <a:cs typeface="Century Gothic"/>
              </a:rPr>
              <a:t>Bench work</a:t>
            </a:r>
          </a:p>
        </p:txBody>
      </p:sp>
    </p:spTree>
    <p:extLst>
      <p:ext uri="{BB962C8B-B14F-4D97-AF65-F5344CB8AC3E}">
        <p14:creationId xmlns:p14="http://schemas.microsoft.com/office/powerpoint/2010/main" val="249942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build="p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90824" y="398836"/>
            <a:ext cx="597418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entury Gothic"/>
                <a:cs typeface="Century Gothic"/>
              </a:rPr>
              <a:t>Overview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The Winter Break Black Box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Sequencing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Assembly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Finishing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cs typeface="Century Gothic"/>
              </a:rPr>
              <a:t>What’s new?</a:t>
            </a:r>
          </a:p>
          <a:p>
            <a:pPr marL="342900" indent="-342900">
              <a:buFont typeface="Arial"/>
              <a:buChar char="•"/>
            </a:pPr>
            <a:endParaRPr lang="en-US" sz="2400" b="1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91194177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6289969"/>
              </p:ext>
            </p:extLst>
          </p:nvPr>
        </p:nvGraphicFramePr>
        <p:xfrm>
          <a:off x="622556" y="1033265"/>
          <a:ext cx="7898888" cy="28638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873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73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73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73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8736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8736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8736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8736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72773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/>
                        <a:t>2008-</a:t>
                      </a:r>
                    </a:p>
                    <a:p>
                      <a:pPr algn="ctr"/>
                      <a:r>
                        <a:rPr lang="en-US" sz="1200" b="0" dirty="0"/>
                        <a:t>2009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/>
                        <a:t>2009-</a:t>
                      </a:r>
                    </a:p>
                    <a:p>
                      <a:pPr algn="ctr"/>
                      <a:r>
                        <a:rPr lang="en-US" sz="1200" b="0" dirty="0"/>
                        <a:t>2010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/>
                        <a:t>2010-</a:t>
                      </a:r>
                    </a:p>
                    <a:p>
                      <a:pPr algn="ctr"/>
                      <a:r>
                        <a:rPr lang="en-US" sz="1200" b="0" dirty="0"/>
                        <a:t>2011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/>
                        <a:t>2011-</a:t>
                      </a:r>
                    </a:p>
                    <a:p>
                      <a:pPr algn="ctr"/>
                      <a:r>
                        <a:rPr lang="en-US" sz="1200" b="0" dirty="0"/>
                        <a:t>2012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/>
                        <a:t>2012-</a:t>
                      </a:r>
                    </a:p>
                    <a:p>
                      <a:pPr algn="ctr"/>
                      <a:r>
                        <a:rPr lang="en-US" sz="1200" b="0" dirty="0"/>
                        <a:t>2013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/>
                        <a:t>2013-</a:t>
                      </a:r>
                    </a:p>
                    <a:p>
                      <a:pPr algn="ctr"/>
                      <a:r>
                        <a:rPr lang="en-US" sz="1200" b="0" dirty="0"/>
                        <a:t>2014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/>
                        <a:t>2014-</a:t>
                      </a:r>
                    </a:p>
                    <a:p>
                      <a:pPr algn="ctr"/>
                      <a:r>
                        <a:rPr lang="en-US" sz="1200" b="0" dirty="0"/>
                        <a:t>2015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2773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/>
                        <a:t>#</a:t>
                      </a:r>
                      <a:r>
                        <a:rPr lang="en-US" sz="1200" b="0" baseline="0" dirty="0"/>
                        <a:t> Sequenced</a:t>
                      </a:r>
                    </a:p>
                    <a:p>
                      <a:pPr algn="ctr"/>
                      <a:r>
                        <a:rPr lang="en-US" sz="1200" b="0" baseline="0" dirty="0"/>
                        <a:t>(Paid by SEA)</a:t>
                      </a:r>
                      <a:endParaRPr lang="en-US" sz="1200" b="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13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56</a:t>
                      </a:r>
                    </a:p>
                    <a:p>
                      <a:pPr algn="ctr"/>
                      <a:r>
                        <a:rPr lang="en-US" sz="1400" dirty="0"/>
                        <a:t>(+20)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72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72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~150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2773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/>
                        <a:t>Median Finished Date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March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Mar 15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Feb 24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Jan 31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Jan</a:t>
                      </a:r>
                      <a:r>
                        <a:rPr lang="en-US" sz="1400" baseline="0" dirty="0"/>
                        <a:t> 28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Jan 10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Jan 16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2773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/>
                        <a:t>Latest Genome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Late April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May 11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Apr 29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Apr 13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Feb 19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Feb 27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Feb 12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2773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/>
                        <a:t>Methods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Sanger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Sanger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454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454</a:t>
                      </a:r>
                    </a:p>
                    <a:p>
                      <a:pPr algn="ctr"/>
                      <a:r>
                        <a:rPr lang="en-US" sz="1400" dirty="0"/>
                        <a:t>Ion</a:t>
                      </a:r>
                      <a:r>
                        <a:rPr lang="en-US" sz="1400" baseline="0" dirty="0"/>
                        <a:t> Torrent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454</a:t>
                      </a:r>
                    </a:p>
                    <a:p>
                      <a:pPr algn="ctr"/>
                      <a:r>
                        <a:rPr lang="en-US" sz="1400" dirty="0"/>
                        <a:t>Ion</a:t>
                      </a:r>
                      <a:r>
                        <a:rPr lang="en-US" sz="1400" baseline="0" dirty="0"/>
                        <a:t> Torrent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Illumina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Illumina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234440" y="37124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26692" y="167512"/>
            <a:ext cx="6890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+mj-lt"/>
                <a:ea typeface="Adobe Garamond Pro" charset="0"/>
                <a:cs typeface="Adobe Garamond Pro" charset="0"/>
              </a:rPr>
              <a:t>Improved Sequencing and SEA-PHAGES</a:t>
            </a:r>
          </a:p>
        </p:txBody>
      </p:sp>
    </p:spTree>
    <p:extLst>
      <p:ext uri="{BB962C8B-B14F-4D97-AF65-F5344CB8AC3E}">
        <p14:creationId xmlns:p14="http://schemas.microsoft.com/office/powerpoint/2010/main" val="7556897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90824" y="398836"/>
            <a:ext cx="597418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entury Gothic"/>
                <a:cs typeface="Century Gothic"/>
              </a:rPr>
              <a:t>Overview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The Winter Break Black Box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cs typeface="Century Gothic"/>
              </a:rPr>
              <a:t>Sequencing*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Assembly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Finishing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What’s new?</a:t>
            </a:r>
          </a:p>
          <a:p>
            <a:pPr marL="342900" indent="-342900">
              <a:buFont typeface="Arial"/>
              <a:buChar char="•"/>
            </a:pPr>
            <a:endParaRPr lang="en-US" sz="2400" b="1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83033394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 txBox="1">
            <a:spLocks/>
          </p:cNvSpPr>
          <p:nvPr/>
        </p:nvSpPr>
        <p:spPr>
          <a:xfrm>
            <a:off x="2621280" y="983303"/>
            <a:ext cx="5554980" cy="351098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7749" indent="-257175" algn="l">
              <a:spcBef>
                <a:spcPts val="0"/>
              </a:spcBef>
              <a:spcAft>
                <a:spcPts val="900"/>
              </a:spcAft>
              <a:buClr>
                <a:schemeClr val="tx1">
                  <a:lumMod val="75000"/>
                  <a:lumOff val="25000"/>
                </a:schemeClr>
              </a:buClr>
              <a:buFont typeface="Arial"/>
              <a:buChar char="•"/>
            </a:pPr>
            <a:r>
              <a:rPr lang="en-US" sz="2100" dirty="0">
                <a:solidFill>
                  <a:srgbClr val="000000"/>
                </a:solidFill>
              </a:rPr>
              <a:t>2015-16</a:t>
            </a:r>
          </a:p>
          <a:p>
            <a:pPr marL="734949" lvl="1" indent="-257175" algn="l">
              <a:spcBef>
                <a:spcPts val="0"/>
              </a:spcBef>
              <a:spcAft>
                <a:spcPts val="900"/>
              </a:spcAft>
              <a:buClr>
                <a:schemeClr val="tx1">
                  <a:lumMod val="75000"/>
                  <a:lumOff val="25000"/>
                </a:schemeClr>
              </a:buClr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348 sequenced</a:t>
            </a:r>
            <a:endParaRPr lang="en-US" sz="1400" dirty="0">
              <a:solidFill>
                <a:srgbClr val="000000"/>
              </a:solidFill>
            </a:endParaRPr>
          </a:p>
          <a:p>
            <a:pPr marL="281178" indent="-205740" algn="l">
              <a:spcBef>
                <a:spcPts val="0"/>
              </a:spcBef>
              <a:spcAft>
                <a:spcPts val="900"/>
              </a:spcAft>
              <a:buClr>
                <a:schemeClr val="tx1">
                  <a:lumMod val="75000"/>
                  <a:lumOff val="25000"/>
                </a:schemeClr>
              </a:buClr>
              <a:buFont typeface="Arial"/>
              <a:buChar char="•"/>
            </a:pPr>
            <a:r>
              <a:rPr lang="en-US" sz="2100" dirty="0">
                <a:solidFill>
                  <a:srgbClr val="000000"/>
                </a:solidFill>
              </a:rPr>
              <a:t>2016-17</a:t>
            </a:r>
            <a:endParaRPr lang="en-US" sz="2400" dirty="0">
              <a:solidFill>
                <a:srgbClr val="000000"/>
              </a:solidFill>
            </a:endParaRPr>
          </a:p>
          <a:p>
            <a:pPr marL="738378" lvl="1" indent="-205740" algn="l">
              <a:spcBef>
                <a:spcPts val="0"/>
              </a:spcBef>
              <a:spcAft>
                <a:spcPts val="900"/>
              </a:spcAft>
              <a:buClr>
                <a:schemeClr val="tx1">
                  <a:lumMod val="75000"/>
                  <a:lumOff val="25000"/>
                </a:schemeClr>
              </a:buClr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392 sequenced</a:t>
            </a:r>
            <a:endParaRPr lang="en-US" sz="1700" dirty="0">
              <a:solidFill>
                <a:srgbClr val="000000"/>
              </a:solidFill>
            </a:endParaRPr>
          </a:p>
          <a:p>
            <a:pPr marL="281178" indent="-205740" algn="l">
              <a:spcBef>
                <a:spcPts val="0"/>
              </a:spcBef>
              <a:spcAft>
                <a:spcPts val="900"/>
              </a:spcAft>
              <a:buClr>
                <a:schemeClr val="tx1">
                  <a:lumMod val="75000"/>
                  <a:lumOff val="25000"/>
                </a:schemeClr>
              </a:buClr>
              <a:buFont typeface="Arial"/>
              <a:buChar char="•"/>
            </a:pPr>
            <a:r>
              <a:rPr lang="en-US" sz="2100" dirty="0">
                <a:solidFill>
                  <a:srgbClr val="000000"/>
                </a:solidFill>
              </a:rPr>
              <a:t>2017-18</a:t>
            </a:r>
            <a:endParaRPr lang="en-US" sz="2400" dirty="0">
              <a:solidFill>
                <a:srgbClr val="000000"/>
              </a:solidFill>
            </a:endParaRPr>
          </a:p>
          <a:p>
            <a:pPr marL="738378" lvl="1" indent="-205740" algn="l">
              <a:spcBef>
                <a:spcPts val="0"/>
              </a:spcBef>
              <a:spcAft>
                <a:spcPts val="900"/>
              </a:spcAft>
              <a:buClr>
                <a:schemeClr val="tx1">
                  <a:lumMod val="75000"/>
                  <a:lumOff val="25000"/>
                </a:schemeClr>
              </a:buClr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426 sequenced</a:t>
            </a:r>
          </a:p>
          <a:p>
            <a:pPr marL="281178" indent="-205740" algn="l">
              <a:spcBef>
                <a:spcPts val="0"/>
              </a:spcBef>
              <a:spcAft>
                <a:spcPts val="900"/>
              </a:spcAft>
              <a:buClr>
                <a:schemeClr val="tx1">
                  <a:lumMod val="75000"/>
                  <a:lumOff val="25000"/>
                </a:schemeClr>
              </a:buClr>
              <a:buFont typeface="Arial"/>
              <a:buChar char="•"/>
            </a:pPr>
            <a:r>
              <a:rPr lang="en-US" sz="2100" dirty="0">
                <a:solidFill>
                  <a:srgbClr val="000000"/>
                </a:solidFill>
              </a:rPr>
              <a:t>2018-19</a:t>
            </a:r>
          </a:p>
          <a:p>
            <a:pPr marL="738378" lvl="1" indent="-205740" algn="l">
              <a:spcBef>
                <a:spcPts val="0"/>
              </a:spcBef>
              <a:spcAft>
                <a:spcPts val="900"/>
              </a:spcAft>
              <a:buClr>
                <a:schemeClr val="tx1">
                  <a:lumMod val="75000"/>
                  <a:lumOff val="25000"/>
                </a:schemeClr>
              </a:buClr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~150 sequenced, ~500 expected</a:t>
            </a:r>
          </a:p>
          <a:p>
            <a:pPr marL="738378" lvl="1" indent="-205740" algn="l">
              <a:spcBef>
                <a:spcPts val="0"/>
              </a:spcBef>
              <a:spcAft>
                <a:spcPts val="900"/>
              </a:spcAft>
              <a:buClr>
                <a:schemeClr val="tx1">
                  <a:lumMod val="75000"/>
                  <a:lumOff val="25000"/>
                </a:schemeClr>
              </a:buClr>
              <a:buFont typeface="Arial"/>
              <a:buChar char="•"/>
            </a:pPr>
            <a:endParaRPr lang="en-US" sz="17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60192" y="167512"/>
            <a:ext cx="6890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+mj-lt"/>
                <a:ea typeface="Adobe Garamond Pro" charset="0"/>
                <a:cs typeface="Adobe Garamond Pro" charset="0"/>
              </a:rPr>
              <a:t>Improved Sequencing and SEA-PHAGES</a:t>
            </a:r>
          </a:p>
        </p:txBody>
      </p:sp>
    </p:spTree>
    <p:extLst>
      <p:ext uri="{BB962C8B-B14F-4D97-AF65-F5344CB8AC3E}">
        <p14:creationId xmlns:p14="http://schemas.microsoft.com/office/powerpoint/2010/main" val="393805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84120" y="174591"/>
            <a:ext cx="534162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000000"/>
                </a:solidFill>
              </a:rPr>
              <a:t>Largely because of PHIRE and SEA-PHAGES…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160" y="609100"/>
            <a:ext cx="5516880" cy="3720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72288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6B5ED22-7E8A-9042-B177-0CE9F3F08790}"/>
              </a:ext>
            </a:extLst>
          </p:cNvPr>
          <p:cNvSpPr txBox="1"/>
          <p:nvPr/>
        </p:nvSpPr>
        <p:spPr>
          <a:xfrm>
            <a:off x="257437" y="196846"/>
            <a:ext cx="112189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dobe Heiti Std R" charset="-122"/>
                <a:ea typeface="Adobe Heiti Std R" charset="-122"/>
                <a:cs typeface="Adobe Heiti Std R" charset="-122"/>
              </a:rPr>
              <a:t>Make and sequence pools from lysate archives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6CE0BC-DF81-CF41-B5A9-C216EAC110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02" y="936773"/>
            <a:ext cx="6305290" cy="38801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EE1B4F-EC79-6D4D-8BD3-9E5328DE32B2}"/>
              </a:ext>
            </a:extLst>
          </p:cNvPr>
          <p:cNvSpPr txBox="1"/>
          <p:nvPr/>
        </p:nvSpPr>
        <p:spPr>
          <a:xfrm>
            <a:off x="6426908" y="1385920"/>
            <a:ext cx="2998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dobe Heiti Std R" charset="-122"/>
                <a:ea typeface="Adobe Heiti Std R" charset="-122"/>
                <a:cs typeface="Adobe Heiti Std R" charset="-122"/>
              </a:rPr>
              <a:t>Pool 24 pools of 24 </a:t>
            </a:r>
          </a:p>
          <a:p>
            <a:pPr algn="ctr"/>
            <a:r>
              <a:rPr lang="en-US" dirty="0">
                <a:latin typeface="Adobe Heiti Std R" charset="-122"/>
                <a:ea typeface="Adobe Heiti Std R" charset="-122"/>
                <a:cs typeface="Adobe Heiti Std R" charset="-122"/>
              </a:rPr>
              <a:t>= 576 phages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4031E9A-2301-7D47-9C1F-6141863F671A}"/>
              </a:ext>
            </a:extLst>
          </p:cNvPr>
          <p:cNvCxnSpPr>
            <a:cxnSpLocks/>
          </p:cNvCxnSpPr>
          <p:nvPr/>
        </p:nvCxnSpPr>
        <p:spPr>
          <a:xfrm>
            <a:off x="6659433" y="4805299"/>
            <a:ext cx="27432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72FD4B2-7EB6-B54F-B91F-9967AB1F7435}"/>
              </a:ext>
            </a:extLst>
          </p:cNvPr>
          <p:cNvCxnSpPr>
            <a:cxnSpLocks/>
          </p:cNvCxnSpPr>
          <p:nvPr/>
        </p:nvCxnSpPr>
        <p:spPr>
          <a:xfrm flipV="1">
            <a:off x="6923479" y="4056664"/>
            <a:ext cx="10274" cy="7602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9097406-0EEA-D748-8985-16BD665F44FC}"/>
              </a:ext>
            </a:extLst>
          </p:cNvPr>
          <p:cNvCxnSpPr>
            <a:cxnSpLocks/>
          </p:cNvCxnSpPr>
          <p:nvPr/>
        </p:nvCxnSpPr>
        <p:spPr>
          <a:xfrm>
            <a:off x="6114903" y="4058471"/>
            <a:ext cx="83100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839396B-C29B-BB43-A278-512741BD0EED}"/>
              </a:ext>
            </a:extLst>
          </p:cNvPr>
          <p:cNvCxnSpPr>
            <a:cxnSpLocks/>
          </p:cNvCxnSpPr>
          <p:nvPr/>
        </p:nvCxnSpPr>
        <p:spPr>
          <a:xfrm flipV="1">
            <a:off x="6122214" y="842660"/>
            <a:ext cx="0" cy="322608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18EB311-131A-9848-955D-CDF80A2C9B12}"/>
              </a:ext>
            </a:extLst>
          </p:cNvPr>
          <p:cNvCxnSpPr>
            <a:cxnSpLocks/>
          </p:cNvCxnSpPr>
          <p:nvPr/>
        </p:nvCxnSpPr>
        <p:spPr>
          <a:xfrm>
            <a:off x="6120407" y="852934"/>
            <a:ext cx="189521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A61D668-6146-324E-94D9-1CEA89D1B4EA}"/>
              </a:ext>
            </a:extLst>
          </p:cNvPr>
          <p:cNvCxnSpPr>
            <a:cxnSpLocks/>
          </p:cNvCxnSpPr>
          <p:nvPr/>
        </p:nvCxnSpPr>
        <p:spPr>
          <a:xfrm flipH="1" flipV="1">
            <a:off x="8007665" y="846993"/>
            <a:ext cx="7957" cy="474865"/>
          </a:xfrm>
          <a:prstGeom prst="line">
            <a:avLst/>
          </a:prstGeom>
          <a:ln w="28575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C0DD242-E7B9-024C-80F1-DB334583C273}"/>
              </a:ext>
            </a:extLst>
          </p:cNvPr>
          <p:cNvCxnSpPr>
            <a:cxnSpLocks/>
          </p:cNvCxnSpPr>
          <p:nvPr/>
        </p:nvCxnSpPr>
        <p:spPr>
          <a:xfrm flipH="1" flipV="1">
            <a:off x="8034862" y="2074643"/>
            <a:ext cx="7957" cy="474865"/>
          </a:xfrm>
          <a:prstGeom prst="line">
            <a:avLst/>
          </a:prstGeom>
          <a:ln w="28575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A42FC8A-11CD-0E40-B5C1-650CF2B019B7}"/>
              </a:ext>
            </a:extLst>
          </p:cNvPr>
          <p:cNvSpPr txBox="1"/>
          <p:nvPr/>
        </p:nvSpPr>
        <p:spPr>
          <a:xfrm>
            <a:off x="6995124" y="2571750"/>
            <a:ext cx="2208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dobe Heiti Std R" charset="-122"/>
                <a:ea typeface="Adobe Heiti Std R" charset="-122"/>
                <a:cs typeface="Adobe Heiti Std R" charset="-122"/>
              </a:rPr>
              <a:t>Extract DNA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957C121-7906-434F-A512-AE6FE42F5AD0}"/>
              </a:ext>
            </a:extLst>
          </p:cNvPr>
          <p:cNvCxnSpPr>
            <a:cxnSpLocks/>
          </p:cNvCxnSpPr>
          <p:nvPr/>
        </p:nvCxnSpPr>
        <p:spPr>
          <a:xfrm flipH="1" flipV="1">
            <a:off x="8034862" y="3006136"/>
            <a:ext cx="7957" cy="474865"/>
          </a:xfrm>
          <a:prstGeom prst="line">
            <a:avLst/>
          </a:prstGeom>
          <a:ln w="28575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642B4BA-3421-294F-9801-07F960E83987}"/>
              </a:ext>
            </a:extLst>
          </p:cNvPr>
          <p:cNvSpPr txBox="1"/>
          <p:nvPr/>
        </p:nvSpPr>
        <p:spPr>
          <a:xfrm>
            <a:off x="6995124" y="3503243"/>
            <a:ext cx="22083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dobe Heiti Std R" charset="-122"/>
                <a:ea typeface="Adobe Heiti Std R" charset="-122"/>
                <a:cs typeface="Adobe Heiti Std R" charset="-122"/>
              </a:rPr>
              <a:t>Sequence &amp; Assemble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A15E14-BC9F-0242-B569-85CCA8B838AA}"/>
              </a:ext>
            </a:extLst>
          </p:cNvPr>
          <p:cNvSpPr txBox="1"/>
          <p:nvPr/>
        </p:nvSpPr>
        <p:spPr>
          <a:xfrm>
            <a:off x="832559" y="3948936"/>
            <a:ext cx="2208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dobe Heiti Std R" charset="-122"/>
                <a:ea typeface="Adobe Heiti Std R" charset="-122"/>
                <a:cs typeface="Adobe Heiti Std R" charset="-122"/>
              </a:rPr>
              <a:t>Archive lysate box</a:t>
            </a:r>
          </a:p>
        </p:txBody>
      </p:sp>
    </p:spTree>
    <p:extLst>
      <p:ext uri="{BB962C8B-B14F-4D97-AF65-F5344CB8AC3E}">
        <p14:creationId xmlns:p14="http://schemas.microsoft.com/office/powerpoint/2010/main" val="208826970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screen&#13;&#10;&#13;&#10;Description automatically generated">
            <a:extLst>
              <a:ext uri="{FF2B5EF4-FFF2-40B4-BE49-F238E27FC236}">
                <a16:creationId xmlns:a16="http://schemas.microsoft.com/office/drawing/2014/main" id="{175218A7-265E-144A-A9E4-152195543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906" y="118878"/>
            <a:ext cx="7916554" cy="505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73980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3;&#10;&#13;&#10;Description automatically generated">
            <a:extLst>
              <a:ext uri="{FF2B5EF4-FFF2-40B4-BE49-F238E27FC236}">
                <a16:creationId xmlns:a16="http://schemas.microsoft.com/office/drawing/2014/main" id="{333BA3B6-1BC7-5844-BC7C-158FA08D54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2181"/>
          <a:stretch/>
        </p:blipFill>
        <p:spPr>
          <a:xfrm>
            <a:off x="1803446" y="132079"/>
            <a:ext cx="7144672" cy="487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7772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91257" y="248319"/>
            <a:ext cx="6110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Adobe Garamond Pro" charset="0"/>
                <a:ea typeface="Adobe Garamond Pro" charset="0"/>
                <a:cs typeface="Adobe Garamond Pro" charset="0"/>
              </a:rPr>
              <a:t>From 1998 Genome Project Report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91257" y="764798"/>
            <a:ext cx="66865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“DNA sequencing technology has improved dramatically since the genome project began. The amount of sequence produced each year is increasing steadily; individual centers are now producing tens of millions of base pairs of sequence annually…”</a:t>
            </a:r>
            <a:endParaRPr lang="en-US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01016873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8" t="13420" r="46476" b="4281"/>
          <a:stretch/>
        </p:blipFill>
        <p:spPr>
          <a:xfrm>
            <a:off x="100585" y="108189"/>
            <a:ext cx="2313432" cy="26807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80"/>
          <a:stretch/>
        </p:blipFill>
        <p:spPr>
          <a:xfrm>
            <a:off x="2514599" y="108188"/>
            <a:ext cx="6549117" cy="42717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5" y="2788920"/>
            <a:ext cx="3639383" cy="2527807"/>
          </a:xfrm>
          <a:prstGeom prst="rect">
            <a:avLst/>
          </a:prstGeom>
        </p:spPr>
      </p:pic>
      <p:sp>
        <p:nvSpPr>
          <p:cNvPr id="7" name="Frame 6"/>
          <p:cNvSpPr/>
          <p:nvPr/>
        </p:nvSpPr>
        <p:spPr>
          <a:xfrm>
            <a:off x="5519408" y="2284476"/>
            <a:ext cx="552207" cy="358140"/>
          </a:xfrm>
          <a:prstGeom prst="frame">
            <a:avLst>
              <a:gd name="adj1" fmla="val 6117"/>
            </a:avLst>
          </a:prstGeom>
          <a:gradFill>
            <a:gsLst>
              <a:gs pos="0">
                <a:srgbClr val="328000"/>
              </a:gs>
              <a:gs pos="100000">
                <a:srgbClr val="00FF0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8" name="Frame 7"/>
          <p:cNvSpPr/>
          <p:nvPr/>
        </p:nvSpPr>
        <p:spPr>
          <a:xfrm>
            <a:off x="6302744" y="3067812"/>
            <a:ext cx="664984" cy="358140"/>
          </a:xfrm>
          <a:prstGeom prst="frame">
            <a:avLst>
              <a:gd name="adj1" fmla="val 6117"/>
            </a:avLst>
          </a:prstGeom>
          <a:gradFill>
            <a:gsLst>
              <a:gs pos="0">
                <a:srgbClr val="328000"/>
              </a:gs>
              <a:gs pos="100000">
                <a:srgbClr val="00FF0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2426" y="2752841"/>
            <a:ext cx="1521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Becky </a:t>
            </a:r>
            <a:r>
              <a:rPr lang="en-US" dirty="0" err="1"/>
              <a:t>Garlena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902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712" y="0"/>
            <a:ext cx="764832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49398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6100" y="96759"/>
            <a:ext cx="6172200" cy="857250"/>
          </a:xfrm>
        </p:spPr>
        <p:txBody>
          <a:bodyPr/>
          <a:lstStyle/>
          <a:p>
            <a:pPr algn="l"/>
            <a:r>
              <a:rPr lang="en-US" dirty="0"/>
              <a:t>Oxford </a:t>
            </a:r>
            <a:r>
              <a:rPr lang="en-US" dirty="0" err="1"/>
              <a:t>Nanopore</a:t>
            </a:r>
            <a:endParaRPr lang="en-US" dirty="0"/>
          </a:p>
        </p:txBody>
      </p:sp>
      <p:pic>
        <p:nvPicPr>
          <p:cNvPr id="4" name="Picture 3" descr="nanopore_x616[1]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0" y="839866"/>
            <a:ext cx="3814036" cy="403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22420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03" y="283464"/>
            <a:ext cx="8268852" cy="4535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484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7655</TotalTime>
  <Words>3201</Words>
  <Application>Microsoft Macintosh PowerPoint</Application>
  <PresentationFormat>On-screen Show (16:9)</PresentationFormat>
  <Paragraphs>803</Paragraphs>
  <Slides>104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104</vt:i4>
      </vt:variant>
    </vt:vector>
  </HeadingPairs>
  <TitlesOfParts>
    <vt:vector size="114" baseType="lpstr">
      <vt:lpstr>Adobe Heiti Std R</vt:lpstr>
      <vt:lpstr>Adobe Garamond Pro</vt:lpstr>
      <vt:lpstr>Arial</vt:lpstr>
      <vt:lpstr>Calibri</vt:lpstr>
      <vt:lpstr>Century Gothic</vt:lpstr>
      <vt:lpstr>Courier</vt:lpstr>
      <vt:lpstr>Gill Sans MT</vt:lpstr>
      <vt:lpstr>Helvetica</vt:lpstr>
      <vt:lpstr>Lucida Console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Shotgun Genome Sequencing</vt:lpstr>
      <vt:lpstr>Shotgun Genome Sequencing</vt:lpstr>
      <vt:lpstr>PowerPoint Presentation</vt:lpstr>
      <vt:lpstr>PowerPoint Presentation</vt:lpstr>
      <vt:lpstr>PowerPoint Presentation</vt:lpstr>
      <vt:lpstr>PowerPoint Presentation</vt:lpstr>
      <vt:lpstr>Sanger Sequencing Reactions</vt:lpstr>
      <vt:lpstr>Sanger Sequencing</vt:lpstr>
      <vt:lpstr>Sanger Sequencing</vt:lpstr>
      <vt:lpstr>Sanger Sequencing</vt:lpstr>
      <vt:lpstr>Sanger Sequencing</vt:lpstr>
      <vt:lpstr>Sanger Sequencing</vt:lpstr>
      <vt:lpstr>Sanger Sequencing</vt:lpstr>
      <vt:lpstr>Sanger Sequencing</vt:lpstr>
      <vt:lpstr>Sanger Sequencing</vt:lpstr>
      <vt:lpstr>Sanger Sequencing</vt:lpstr>
      <vt:lpstr>Sanger Sequencing</vt:lpstr>
      <vt:lpstr>Sanger Sequencing Output</vt:lpstr>
      <vt:lpstr>PowerPoint Presentation</vt:lpstr>
      <vt:lpstr>PowerPoint Presentation</vt:lpstr>
      <vt:lpstr>PowerPoint Presentation</vt:lpstr>
      <vt:lpstr>Colony Picking Robot</vt:lpstr>
      <vt:lpstr>PowerPoint Presentation</vt:lpstr>
      <vt:lpstr>PowerPoint Presentation</vt:lpstr>
      <vt:lpstr>Capillary Arrays</vt:lpstr>
      <vt:lpstr>Sanger Throughput Limitations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Illumina Sequencing</vt:lpstr>
      <vt:lpstr>Illumina Sequencing</vt:lpstr>
      <vt:lpstr>Illumina Sequencing</vt:lpstr>
      <vt:lpstr>Illumina Sequencing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Oxford Nanopore</vt:lpstr>
      <vt:lpstr>PowerPoint Presentation</vt:lpstr>
      <vt:lpstr>PowerPoint Presentation</vt:lpstr>
      <vt:lpstr>GATTACA</vt:lpstr>
      <vt:lpstr>PowerPoint Presentation</vt:lpstr>
      <vt:lpstr>PowerPoint Presentation</vt:lpstr>
      <vt:lpstr>PowerPoint Presentation</vt:lpstr>
    </vt:vector>
  </TitlesOfParts>
  <Company>University of Pittsburgh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 Russell</dc:creator>
  <cp:lastModifiedBy>Russell, Daniel Andrew</cp:lastModifiedBy>
  <cp:revision>227</cp:revision>
  <dcterms:created xsi:type="dcterms:W3CDTF">2011-12-15T03:15:48Z</dcterms:created>
  <dcterms:modified xsi:type="dcterms:W3CDTF">2018-12-12T23:23:55Z</dcterms:modified>
</cp:coreProperties>
</file>