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webextensions/webextension1.xml" ContentType="application/vnd.ms-office.webextension+xml"/>
  <Override PartName="/ppt/webextensions/webextension2.xml" ContentType="application/vnd.ms-office.webextension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5" r:id="rId3"/>
    <p:sldId id="258" r:id="rId4"/>
    <p:sldId id="266" r:id="rId5"/>
    <p:sldId id="260" r:id="rId6"/>
    <p:sldId id="267" r:id="rId7"/>
    <p:sldId id="259" r:id="rId8"/>
    <p:sldId id="268" r:id="rId9"/>
    <p:sldId id="269" r:id="rId10"/>
    <p:sldId id="275" r:id="rId11"/>
    <p:sldId id="273" r:id="rId12"/>
    <p:sldId id="274" r:id="rId13"/>
    <p:sldId id="262" r:id="rId14"/>
    <p:sldId id="272" r:id="rId15"/>
    <p:sldId id="271" r:id="rId16"/>
    <p:sldId id="261" r:id="rId17"/>
    <p:sldId id="2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5"/>
    <p:restoredTop sz="94678"/>
  </p:normalViewPr>
  <p:slideViewPr>
    <p:cSldViewPr snapToGrid="0" snapToObjects="1">
      <p:cViewPr varScale="1">
        <p:scale>
          <a:sx n="104" d="100"/>
          <a:sy n="104" d="100"/>
        </p:scale>
        <p:origin x="208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8B46B-B9E9-774D-A6DD-423509B4FC65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75AE1-FF81-A844-A9C9-49A39FC6A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87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0F210B-B2C5-C04F-8E3B-9E4B44FA7AE9}" type="slidenum">
              <a:rPr lang="en-US"/>
              <a:pPr/>
              <a:t>16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75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9FFCAF-D647-8547-A55F-2BBE8C51549A}" type="slidenum">
              <a:rPr lang="en-US"/>
              <a:pPr/>
              <a:t>17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13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90F8-5314-DE45-A4E8-98B58BF0642D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857D-2FC7-704F-B5DE-E1EDEF1B2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28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90F8-5314-DE45-A4E8-98B58BF0642D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857D-2FC7-704F-B5DE-E1EDEF1B2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21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90F8-5314-DE45-A4E8-98B58BF0642D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857D-2FC7-704F-B5DE-E1EDEF1B2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23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908C2-4098-1041-84BB-F93319BE5D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4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90F8-5314-DE45-A4E8-98B58BF0642D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857D-2FC7-704F-B5DE-E1EDEF1B2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38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90F8-5314-DE45-A4E8-98B58BF0642D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857D-2FC7-704F-B5DE-E1EDEF1B2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39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90F8-5314-DE45-A4E8-98B58BF0642D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857D-2FC7-704F-B5DE-E1EDEF1B2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4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90F8-5314-DE45-A4E8-98B58BF0642D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857D-2FC7-704F-B5DE-E1EDEF1B2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07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90F8-5314-DE45-A4E8-98B58BF0642D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857D-2FC7-704F-B5DE-E1EDEF1B2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51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90F8-5314-DE45-A4E8-98B58BF0642D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857D-2FC7-704F-B5DE-E1EDEF1B2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33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90F8-5314-DE45-A4E8-98B58BF0642D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857D-2FC7-704F-B5DE-E1EDEF1B2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5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90F8-5314-DE45-A4E8-98B58BF0642D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857D-2FC7-704F-B5DE-E1EDEF1B2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B90F8-5314-DE45-A4E8-98B58BF0642D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6857D-2FC7-704F-B5DE-E1EDEF1B2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0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Biological Information Flow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15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42900"/>
            <a:ext cx="1203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5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6" y="0"/>
            <a:ext cx="6215448" cy="68655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99157" y="6474941"/>
            <a:ext cx="3239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Dedrick</a:t>
            </a:r>
            <a:r>
              <a:rPr lang="en-US" dirty="0"/>
              <a:t> et al 2017, Nature Micro</a:t>
            </a:r>
          </a:p>
        </p:txBody>
      </p:sp>
    </p:spTree>
    <p:extLst>
      <p:ext uri="{BB962C8B-B14F-4D97-AF65-F5344CB8AC3E}">
        <p14:creationId xmlns:p14="http://schemas.microsoft.com/office/powerpoint/2010/main" val="427998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48284"/>
            <a:ext cx="10058400" cy="642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15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 Expression: Codon Usage</a:t>
            </a:r>
          </a:p>
        </p:txBody>
      </p:sp>
      <p:pic>
        <p:nvPicPr>
          <p:cNvPr id="8" name="Picture 7" descr="genetic_cod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781438"/>
            <a:ext cx="4635500" cy="481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7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40041"/>
            <a:ext cx="10363200" cy="1143000"/>
          </a:xfrm>
        </p:spPr>
        <p:txBody>
          <a:bodyPr/>
          <a:lstStyle/>
          <a:p>
            <a:r>
              <a:rPr lang="en-US" dirty="0"/>
              <a:t>Codon Usage in </a:t>
            </a:r>
            <a:r>
              <a:rPr lang="en-US" dirty="0" err="1"/>
              <a:t>ArMaWen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53516" y="5350472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codon counts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8061" y="5301044"/>
            <a:ext cx="2546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Normalized Codon Usage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" y="5758247"/>
            <a:ext cx="4611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does codon usage affect </a:t>
            </a:r>
            <a:r>
              <a:rPr lang="en-US"/>
              <a:t>gene expression?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0874" y="6157785"/>
            <a:ext cx="4642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does codon usage affect </a:t>
            </a:r>
            <a:r>
              <a:rPr lang="en-US"/>
              <a:t>gene annotation?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93FD09-5659-E846-9580-7FFC762B9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66" r="29003"/>
          <a:stretch/>
        </p:blipFill>
        <p:spPr>
          <a:xfrm>
            <a:off x="914400" y="1283041"/>
            <a:ext cx="3298727" cy="3610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F824D4-3BB2-8346-8768-E589D79018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71" r="30413"/>
          <a:stretch/>
        </p:blipFill>
        <p:spPr>
          <a:xfrm>
            <a:off x="6591696" y="1283041"/>
            <a:ext cx="3194856" cy="367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4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7" y="165100"/>
            <a:ext cx="8915400" cy="6507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119EEB-661B-9449-B82B-D633E2C9F3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33" r="30473"/>
          <a:stretch/>
        </p:blipFill>
        <p:spPr>
          <a:xfrm>
            <a:off x="9293303" y="3318618"/>
            <a:ext cx="2803962" cy="31881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4CE4C6-1A34-6746-8AEB-5D6191114B9B}"/>
              </a:ext>
            </a:extLst>
          </p:cNvPr>
          <p:cNvSpPr txBox="1"/>
          <p:nvPr/>
        </p:nvSpPr>
        <p:spPr>
          <a:xfrm>
            <a:off x="9551773" y="6506794"/>
            <a:ext cx="1139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ArMaWen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679BFD-DE1D-314D-A44E-BC26CFAE0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0094" y="165100"/>
            <a:ext cx="2582571" cy="28615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816D8E-731C-A648-9DB2-F8BC11CEE560}"/>
              </a:ext>
            </a:extLst>
          </p:cNvPr>
          <p:cNvSpPr txBox="1"/>
          <p:nvPr/>
        </p:nvSpPr>
        <p:spPr>
          <a:xfrm>
            <a:off x="10058400" y="2730843"/>
            <a:ext cx="1293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foliorum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036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828800" y="533401"/>
            <a:ext cx="8262938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Courier New" charset="0"/>
              </a:rPr>
              <a:t>      R  H  L  S  L  P  S  I  F  F  Q  A  I  S  A  F  F  H  T  R  P  A  Q  E  Q  P  M  D  M  T  E  S  A  P</a:t>
            </a:r>
          </a:p>
          <a:p>
            <a:r>
              <a:rPr lang="en-US" sz="1000">
                <a:latin typeface="Courier New" charset="0"/>
              </a:rPr>
              <a:t>       G  T  F  L  S  P  A  F  F  S  K  P  F  Q  R  F  S  T  P  D  Q  H  R  S  N  Q  W  T  *  P  N  P  H  </a:t>
            </a:r>
          </a:p>
          <a:p>
            <a:r>
              <a:rPr lang="en-US" sz="1000">
                <a:latin typeface="Courier New" charset="0"/>
              </a:rPr>
              <a:t>        A  P  F  S  P  Q  H  F  F  P  S  H  F  S  V  F  P  H  P  T  S  T  G  A  T  N  G  H  D  R  I  R  T </a:t>
            </a:r>
          </a:p>
          <a:p>
            <a:r>
              <a:rPr lang="en-US" sz="1000">
                <a:latin typeface="Courier New" charset="0"/>
              </a:rPr>
              <a:t>1     AGGCACCTTTCTCTCCCCAGCATTTTTTTCCAAGCCATTTCAGCGTTTTTCCACACCCGACCAGCACAGGAGCAACCAATGGACATGACCGAATCCGCAC</a:t>
            </a:r>
          </a:p>
          <a:p>
            <a:r>
              <a:rPr lang="en-US" sz="1000">
                <a:latin typeface="Courier New" charset="0"/>
              </a:rPr>
              <a:t>      ....:....|....:....|....:....|....:....|....:....|....:....|....:....|....:....|....:....|....:....|</a:t>
            </a:r>
          </a:p>
          <a:p>
            <a:r>
              <a:rPr lang="en-US" sz="1000">
                <a:latin typeface="Courier New" charset="0"/>
              </a:rPr>
              <a:t>      TCCGTGGAAAGAGAGGGGTCGTAAAAAAAGGTTCGGTAAAGTCGCAAAAAGGTGTGGGCTGGTCGTGTCCTCGTTGGTTACCTGTACTGGCTTAGGCGTG</a:t>
            </a:r>
          </a:p>
          <a:p>
            <a:r>
              <a:rPr lang="en-US" sz="1000">
                <a:latin typeface="Courier New" charset="0"/>
              </a:rPr>
              <a:t>      Y  A  G  K  E  G  W  C  K  K  G  L  W  K  L  T  K  G  C  G  V  L  V  P  A  V  L  P  C  S  R  I  R  V</a:t>
            </a:r>
          </a:p>
          <a:p>
            <a:r>
              <a:rPr lang="en-US" sz="1000">
                <a:latin typeface="Courier New" charset="0"/>
              </a:rPr>
              <a:t>       L  C  R  E  R  G  L  M  K  K  W  A  M  E  A  N  K  W  V  R  G  A  C  S  C  G  I  S  M  V  S  D  A  </a:t>
            </a:r>
          </a:p>
          <a:p>
            <a:r>
              <a:rPr lang="en-US" sz="1000">
                <a:latin typeface="Courier New" charset="0"/>
              </a:rPr>
              <a:t>        P  V  K  R  E  G  A  N  K  E  L  G  N  *  R  K  E  V  G  S  W  C  L  L  L  W  H  V  H  G  F  G  C </a:t>
            </a:r>
          </a:p>
          <a:p>
            <a:endParaRPr lang="en-US" sz="1000">
              <a:latin typeface="Courier New" charset="0"/>
            </a:endParaRPr>
          </a:p>
          <a:p>
            <a:r>
              <a:rPr lang="en-US" sz="1000">
                <a:latin typeface="Courier New" charset="0"/>
              </a:rPr>
              <a:t>        T  A  R  V  W  A  F  E  D  Q  R  D  R  A  V  R  E  Q  S  M  H  I  A  L  R  Q  A  D  S  V  G  I  G </a:t>
            </a:r>
          </a:p>
          <a:p>
            <a:r>
              <a:rPr lang="en-US" sz="1000">
                <a:latin typeface="Courier New" charset="0"/>
              </a:rPr>
              <a:t>      R  L  R  A  C  G  R  S  R  I  S  A  T  A  R  C  A  S  N  Q  C  T  S  R  C  A  R  P  T  A  W  V  S  A</a:t>
            </a:r>
          </a:p>
          <a:p>
            <a:r>
              <a:rPr lang="en-US" sz="1000">
                <a:latin typeface="Courier New" charset="0"/>
              </a:rPr>
              <a:t>       D  C  A  R  V  G  V  R  G  S  A  R  P  R  G  A  R  A  I  N  A  H  R  A  A  P  G  R  Q  R  G  Y  R  </a:t>
            </a:r>
          </a:p>
          <a:p>
            <a:r>
              <a:rPr lang="en-US" sz="1000">
                <a:latin typeface="Courier New" charset="0"/>
              </a:rPr>
              <a:t>101   CGACTGCGCGCGTGTGGGCGTTCGAGGATCAGCGCGACCGCGCGGTGCGCGAGCAATCAATGCACATCGCGCTGCGCCAGGCCGACAGCGTGGGTATCGG</a:t>
            </a:r>
          </a:p>
          <a:p>
            <a:r>
              <a:rPr lang="en-US" sz="1000">
                <a:latin typeface="Courier New" charset="0"/>
              </a:rPr>
              <a:t>      ....:....|....:....|....:....|....:....|....:....|....:....|....:....|....:....|....:....|....:....|</a:t>
            </a:r>
          </a:p>
          <a:p>
            <a:r>
              <a:rPr lang="en-US" sz="1000">
                <a:latin typeface="Courier New" charset="0"/>
              </a:rPr>
              <a:t>      GCTGACGCGCGCACACCCGCAAGCTCCTAGTCGCGCTGGCGCGCCACGCGCTCGTTAGTTACGTGTAGCGCGACGCGGTCCGGCTGTCGCACCCATAGCC</a:t>
            </a:r>
          </a:p>
          <a:p>
            <a:r>
              <a:rPr lang="en-US" sz="1000">
                <a:latin typeface="Courier New" charset="0"/>
              </a:rPr>
              <a:t>        S  Q  A  R  T  P  T  R  P  D  A  R  G  R  P  A  R  A  I  L  A  C  R  A  A  G  P  R  C  R  P  Y  R </a:t>
            </a:r>
          </a:p>
          <a:p>
            <a:r>
              <a:rPr lang="en-US" sz="1000">
                <a:latin typeface="Courier New" charset="0"/>
              </a:rPr>
              <a:t>      G  V  A  R  T  H  A  N  S  S  *  R  S  R  A  T  R  S  C  D  I  C  M  A  S  R  W  A  S  L  T  P  I  P</a:t>
            </a:r>
          </a:p>
          <a:p>
            <a:r>
              <a:rPr lang="en-US" sz="1000">
                <a:latin typeface="Courier New" charset="0"/>
              </a:rPr>
              <a:t>       R  S  R  A  H  P  R  E  L  I  L  A  V  A  R  H  A  L  L  *  H  V  D  R  Q  A  L  G  V  A  H  T  D  </a:t>
            </a:r>
          </a:p>
          <a:p>
            <a:endParaRPr lang="en-US" sz="1000">
              <a:latin typeface="Courier New" charset="0"/>
            </a:endParaRPr>
          </a:p>
          <a:p>
            <a:r>
              <a:rPr lang="en-US" sz="1000">
                <a:latin typeface="Courier New" charset="0"/>
              </a:rPr>
              <a:t>       D  L  T  V  I  E  A  A  D  K  I  A  A  F  I  L  D  G  K  V  D  R  R  P  D  A  E  R  S  P  E  *  *  </a:t>
            </a:r>
          </a:p>
          <a:p>
            <a:r>
              <a:rPr lang="en-US" sz="1000">
                <a:latin typeface="Courier New" charset="0"/>
              </a:rPr>
              <a:t>        T  *  P  *  S  R  R  P  T  R  S  P  L  S  S  S  T  A  R  S  T  G  A  P  T  L  S  G  A  P  N  D  D </a:t>
            </a:r>
          </a:p>
          <a:p>
            <a:r>
              <a:rPr lang="en-US" sz="1000">
                <a:latin typeface="Courier New" charset="0"/>
              </a:rPr>
              <a:t>      R  L  D  R  D  R  G  G  R  Q  D  R  R  F  H  P  R  R  Q  G  R  P  A  P  R  R  *  A  E  P  R  M  M  T</a:t>
            </a:r>
          </a:p>
          <a:p>
            <a:r>
              <a:rPr lang="en-US" sz="1000">
                <a:latin typeface="Courier New" charset="0"/>
              </a:rPr>
              <a:t>201   CGACTTGACCGTGATCGAGGCGGCCGACAAGATCGCCGCTTTCATCCTCGACGGCAAGGTCGACCGGCGCCCCGACGCTGAGCGGAGCCCCGAATGATGA</a:t>
            </a:r>
          </a:p>
          <a:p>
            <a:r>
              <a:rPr lang="en-US" sz="1000">
                <a:latin typeface="Courier New" charset="0"/>
              </a:rPr>
              <a:t>      ....:....|....:....|....:....|....:....|....:....|....:....|....:....|....:....|....:....|....:....|</a:t>
            </a:r>
          </a:p>
          <a:p>
            <a:r>
              <a:rPr lang="en-US" sz="1000">
                <a:latin typeface="Courier New" charset="0"/>
              </a:rPr>
              <a:t>      GCTGAACTGGCACTAGCTCCGCCGGCTGTTCTAGCGGCGAAAGTAGGAGCTGCCGTTCCAGCTGGCCGCGGGGCTGCGACTCGCCTCGGGGCTTACTACT</a:t>
            </a:r>
          </a:p>
          <a:p>
            <a:r>
              <a:rPr lang="en-US" sz="1000">
                <a:latin typeface="Courier New" charset="0"/>
              </a:rPr>
              <a:t>       R  S  S  R  S  R  P  P  R  C  S  R  R  K  *  G  R  R  C  P  R  G  A  G  R  R  Q  A  S  G  R  I  I  </a:t>
            </a:r>
          </a:p>
          <a:p>
            <a:r>
              <a:rPr lang="en-US" sz="1000">
                <a:latin typeface="Courier New" charset="0"/>
              </a:rPr>
              <a:t>        S  K  V  T  I  S  A  A  S  L  I  A  A  K  M  R  S  P  L  T  S  R  R  G  S  A  S  R  L  G  S  H  H </a:t>
            </a:r>
          </a:p>
          <a:p>
            <a:r>
              <a:rPr lang="en-US" sz="1000">
                <a:latin typeface="Courier New" charset="0"/>
              </a:rPr>
              <a:t>      A  V  Q  G  H  D  L  R  G  V  L  D  G  S  E  D  E  V  A  L  D  V  P  A  G  V  S  L  P  A  G  F  S  S</a:t>
            </a:r>
            <a:endParaRPr lang="en-US">
              <a:latin typeface="Courier New" charset="0"/>
            </a:endParaRPr>
          </a:p>
          <a:p>
            <a:endParaRPr lang="en-US">
              <a:latin typeface="Courier New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68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1" y="228600"/>
            <a:ext cx="7508875" cy="559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1752600" y="6096000"/>
            <a:ext cx="54204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GeneMark output of Anaya using </a:t>
            </a:r>
            <a:r>
              <a:rPr lang="en-US" i="1"/>
              <a:t>M. tuberculosis</a:t>
            </a:r>
            <a:r>
              <a:rPr lang="en-US"/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473239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30" y="635194"/>
            <a:ext cx="10344696" cy="4233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62306" y="6299857"/>
            <a:ext cx="2629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Khan Academy, </a:t>
            </a:r>
            <a:r>
              <a:rPr lang="en-US" sz="1200" dirty="0" err="1"/>
              <a:t>www.khanacademy.org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78568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Transcription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96" y="1443553"/>
            <a:ext cx="8616509" cy="41046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62306" y="6299857"/>
            <a:ext cx="2629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Khan Academy, </a:t>
            </a:r>
            <a:r>
              <a:rPr lang="en-US" sz="1200" dirty="0" err="1"/>
              <a:t>www.khanacademy.org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41288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Add-in 3" title="Web Video Player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906773" y="1552353"/>
              <a:ext cx="8229600" cy="4529471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Add-in 3" title="Web Video Player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2773" y="1552352"/>
                <a:ext cx="8229600" cy="4529471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/>
          <p:cNvSpPr txBox="1"/>
          <p:nvPr/>
        </p:nvSpPr>
        <p:spPr>
          <a:xfrm>
            <a:off x="6967871" y="6488668"/>
            <a:ext cx="124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Drew Berry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2DEFC9-9125-CD4E-AEF5-33E49C0A1442}"/>
              </a:ext>
            </a:extLst>
          </p:cNvPr>
          <p:cNvSpPr txBox="1"/>
          <p:nvPr/>
        </p:nvSpPr>
        <p:spPr>
          <a:xfrm>
            <a:off x="976184" y="543697"/>
            <a:ext cx="4910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=xSQybiea2AA</a:t>
            </a:r>
          </a:p>
        </p:txBody>
      </p:sp>
    </p:spTree>
    <p:extLst>
      <p:ext uri="{BB962C8B-B14F-4D97-AF65-F5344CB8AC3E}">
        <p14:creationId xmlns:p14="http://schemas.microsoft.com/office/powerpoint/2010/main" val="725370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94" y="1260388"/>
            <a:ext cx="8033131" cy="3444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759" y="3209831"/>
            <a:ext cx="3922776" cy="299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35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Add-in 3" title="Web Video Player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587256" y="1127051"/>
              <a:ext cx="7272670" cy="4593265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Add-in 3" title="Web Video Player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3256" y="1127050"/>
                <a:ext cx="7272670" cy="459326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/>
          <p:cNvSpPr txBox="1"/>
          <p:nvPr/>
        </p:nvSpPr>
        <p:spPr>
          <a:xfrm>
            <a:off x="6967871" y="6103088"/>
            <a:ext cx="124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Drew Berry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6D94D8-DF6E-444F-B106-37B4E4302900}"/>
              </a:ext>
            </a:extLst>
          </p:cNvPr>
          <p:cNvSpPr txBox="1"/>
          <p:nvPr/>
        </p:nvSpPr>
        <p:spPr>
          <a:xfrm>
            <a:off x="432486" y="518984"/>
            <a:ext cx="502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/>
              <a:t>=WkI_Vbwn14g</a:t>
            </a:r>
          </a:p>
        </p:txBody>
      </p:sp>
    </p:spTree>
    <p:extLst>
      <p:ext uri="{BB962C8B-B14F-4D97-AF65-F5344CB8AC3E}">
        <p14:creationId xmlns:p14="http://schemas.microsoft.com/office/powerpoint/2010/main" val="41665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Prokarotic</a:t>
            </a:r>
            <a:r>
              <a:rPr lang="en-US" dirty="0"/>
              <a:t> Gene Organization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47" y="2552352"/>
            <a:ext cx="9996804" cy="13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96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Operon Organization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72" y="2864020"/>
            <a:ext cx="10128639" cy="10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42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realistic phage operon organization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1" y="2755557"/>
            <a:ext cx="9659080" cy="99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78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webextensions/webextension1.xml><?xml version="1.0" encoding="utf-8"?>
<we:webextension xmlns:we="http://schemas.microsoft.com/office/webextensions/webextension/2010/11" id="{A886EB52-CCDA-E940-BA33-9BF8E49E89AB}">
  <we:reference id="wa104221182" version="2.0.0.0" store="en-US" storeType="OMEX"/>
  <we:alternateReferences>
    <we:reference id="wa104221182" version="2.0.0.0" store="wa104221182" storeType="OMEX"/>
  </we:alternateReferences>
  <we:properties>
    <we:property name="autoplay" value="null"/>
    <we:property name="endtime" value="null"/>
    <we:property name="starttime" value="null"/>
    <we:property name="vid" value="&quot;https://youtu.be/DA2t5N72mgw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3BA3156D-FB86-4448-9D1F-414D962BA6FC}">
  <we:reference id="wa104221182" version="2.0.0.0" store="en-US" storeType="OMEX"/>
  <we:alternateReferences>
    <we:reference id="wa104221182" version="2.0.0.0" store="wa104221182" storeType="OMEX"/>
  </we:alternateReferences>
  <we:properties>
    <we:property name="autoplay" value="null"/>
    <we:property name="endtime" value="null"/>
    <we:property name="starttime" value="null"/>
    <we:property name="vid" value="&quot;https://www.youtube.com/watch?v=WkI_Vbwn14g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4659</TotalTime>
  <Words>752</Words>
  <Application>Microsoft Macintosh PowerPoint</Application>
  <PresentationFormat>Widescreen</PresentationFormat>
  <Paragraphs>53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Office Theme</vt:lpstr>
      <vt:lpstr>Biological Information Flow</vt:lpstr>
      <vt:lpstr>PowerPoint Presentation</vt:lpstr>
      <vt:lpstr>Transcription</vt:lpstr>
      <vt:lpstr>PowerPoint Presentation</vt:lpstr>
      <vt:lpstr>Translation</vt:lpstr>
      <vt:lpstr>PowerPoint Presentation</vt:lpstr>
      <vt:lpstr>Prokarotic Gene Organization</vt:lpstr>
      <vt:lpstr>Operon Organization</vt:lpstr>
      <vt:lpstr>More realistic phage operon organization</vt:lpstr>
      <vt:lpstr>PowerPoint Presentation</vt:lpstr>
      <vt:lpstr>PowerPoint Presentation</vt:lpstr>
      <vt:lpstr>PowerPoint Presentation</vt:lpstr>
      <vt:lpstr>Gene Expression: Codon Usage</vt:lpstr>
      <vt:lpstr>Codon Usage in ArMaWen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Biological Information Flow</dc:title>
  <dc:creator>Welkin H. Pope</dc:creator>
  <cp:lastModifiedBy>Welkin H. Pope</cp:lastModifiedBy>
  <cp:revision>28</cp:revision>
  <dcterms:created xsi:type="dcterms:W3CDTF">2017-12-07T16:41:19Z</dcterms:created>
  <dcterms:modified xsi:type="dcterms:W3CDTF">2018-12-11T20:29:42Z</dcterms:modified>
</cp:coreProperties>
</file>