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udio/unknown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03"/>
  </p:notesMasterIdLst>
  <p:sldIdLst>
    <p:sldId id="256" r:id="rId3"/>
    <p:sldId id="558" r:id="rId4"/>
    <p:sldId id="559" r:id="rId5"/>
    <p:sldId id="356" r:id="rId6"/>
    <p:sldId id="564" r:id="rId7"/>
    <p:sldId id="463" r:id="rId8"/>
    <p:sldId id="464" r:id="rId9"/>
    <p:sldId id="565" r:id="rId10"/>
    <p:sldId id="523" r:id="rId11"/>
    <p:sldId id="524" r:id="rId12"/>
    <p:sldId id="525" r:id="rId13"/>
    <p:sldId id="531" r:id="rId14"/>
    <p:sldId id="532" r:id="rId15"/>
    <p:sldId id="533" r:id="rId16"/>
    <p:sldId id="580" r:id="rId17"/>
    <p:sldId id="562" r:id="rId18"/>
    <p:sldId id="581" r:id="rId19"/>
    <p:sldId id="478" r:id="rId20"/>
    <p:sldId id="479" r:id="rId21"/>
    <p:sldId id="480" r:id="rId22"/>
    <p:sldId id="481" r:id="rId23"/>
    <p:sldId id="482" r:id="rId24"/>
    <p:sldId id="483" r:id="rId25"/>
    <p:sldId id="484" r:id="rId26"/>
    <p:sldId id="485" r:id="rId27"/>
    <p:sldId id="486" r:id="rId28"/>
    <p:sldId id="487" r:id="rId29"/>
    <p:sldId id="488" r:id="rId30"/>
    <p:sldId id="489" r:id="rId31"/>
    <p:sldId id="490" r:id="rId32"/>
    <p:sldId id="491" r:id="rId33"/>
    <p:sldId id="492" r:id="rId34"/>
    <p:sldId id="493" r:id="rId35"/>
    <p:sldId id="494" r:id="rId36"/>
    <p:sldId id="566" r:id="rId37"/>
    <p:sldId id="567" r:id="rId38"/>
    <p:sldId id="568" r:id="rId39"/>
    <p:sldId id="569" r:id="rId40"/>
    <p:sldId id="570" r:id="rId41"/>
    <p:sldId id="534" r:id="rId42"/>
    <p:sldId id="535" r:id="rId43"/>
    <p:sldId id="536" r:id="rId44"/>
    <p:sldId id="537" r:id="rId45"/>
    <p:sldId id="571" r:id="rId46"/>
    <p:sldId id="538" r:id="rId47"/>
    <p:sldId id="433" r:id="rId48"/>
    <p:sldId id="572" r:id="rId49"/>
    <p:sldId id="495" r:id="rId50"/>
    <p:sldId id="539" r:id="rId51"/>
    <p:sldId id="496" r:id="rId52"/>
    <p:sldId id="497" r:id="rId53"/>
    <p:sldId id="498" r:id="rId54"/>
    <p:sldId id="499" r:id="rId55"/>
    <p:sldId id="500" r:id="rId56"/>
    <p:sldId id="501" r:id="rId57"/>
    <p:sldId id="502" r:id="rId58"/>
    <p:sldId id="503" r:id="rId59"/>
    <p:sldId id="504" r:id="rId60"/>
    <p:sldId id="573" r:id="rId61"/>
    <p:sldId id="541" r:id="rId62"/>
    <p:sldId id="542" r:id="rId63"/>
    <p:sldId id="543" r:id="rId64"/>
    <p:sldId id="544" r:id="rId65"/>
    <p:sldId id="582" r:id="rId66"/>
    <p:sldId id="259" r:id="rId67"/>
    <p:sldId id="471" r:id="rId68"/>
    <p:sldId id="511" r:id="rId69"/>
    <p:sldId id="386" r:id="rId70"/>
    <p:sldId id="387" r:id="rId71"/>
    <p:sldId id="418" r:id="rId72"/>
    <p:sldId id="548" r:id="rId73"/>
    <p:sldId id="549" r:id="rId74"/>
    <p:sldId id="550" r:id="rId75"/>
    <p:sldId id="551" r:id="rId76"/>
    <p:sldId id="552" r:id="rId77"/>
    <p:sldId id="403" r:id="rId78"/>
    <p:sldId id="424" r:id="rId79"/>
    <p:sldId id="376" r:id="rId80"/>
    <p:sldId id="459" r:id="rId81"/>
    <p:sldId id="455" r:id="rId82"/>
    <p:sldId id="456" r:id="rId83"/>
    <p:sldId id="516" r:id="rId84"/>
    <p:sldId id="460" r:id="rId85"/>
    <p:sldId id="457" r:id="rId86"/>
    <p:sldId id="545" r:id="rId87"/>
    <p:sldId id="512" r:id="rId88"/>
    <p:sldId id="513" r:id="rId89"/>
    <p:sldId id="514" r:id="rId90"/>
    <p:sldId id="554" r:id="rId91"/>
    <p:sldId id="563" r:id="rId92"/>
    <p:sldId id="556" r:id="rId93"/>
    <p:sldId id="574" r:id="rId94"/>
    <p:sldId id="575" r:id="rId95"/>
    <p:sldId id="576" r:id="rId96"/>
    <p:sldId id="577" r:id="rId97"/>
    <p:sldId id="578" r:id="rId98"/>
    <p:sldId id="579" r:id="rId99"/>
    <p:sldId id="560" r:id="rId100"/>
    <p:sldId id="546" r:id="rId101"/>
    <p:sldId id="378" r:id="rId10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FF80"/>
    <a:srgbClr val="0080FF"/>
    <a:srgbClr val="D73735"/>
    <a:srgbClr val="3280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>
        <p:scale>
          <a:sx n="140" d="100"/>
          <a:sy n="140" d="100"/>
        </p:scale>
        <p:origin x="1384" y="5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notesMaster" Target="notesMasters/notesMaster1.xml"/><Relationship Id="rId104" Type="http://schemas.openxmlformats.org/officeDocument/2006/relationships/presProps" Target="presProps.xml"/><Relationship Id="rId105" Type="http://schemas.openxmlformats.org/officeDocument/2006/relationships/viewProps" Target="viewProps.xml"/><Relationship Id="rId106" Type="http://schemas.openxmlformats.org/officeDocument/2006/relationships/theme" Target="theme/theme1.xml"/><Relationship Id="rId10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slide" Target="slides/slide98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E12CC-B210-6D49-9F8B-473B8BB00FD7}" type="datetimeFigureOut">
              <a:rPr lang="en-US" smtClean="0"/>
              <a:t>12/8/15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B0562-DE82-D246-8CCE-133B6CBAF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73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368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70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537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77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6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78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8000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85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03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99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15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Fragment sizes differ</a:t>
            </a:r>
            <a:r>
              <a:rPr lang="en-US" baseline="0" dirty="0" smtClean="0"/>
              <a:t> for different </a:t>
            </a:r>
            <a:r>
              <a:rPr lang="en-US" baseline="0" dirty="0" err="1" smtClean="0"/>
              <a:t>seq</a:t>
            </a:r>
            <a:r>
              <a:rPr lang="en-US" baseline="0" dirty="0" smtClean="0"/>
              <a:t> platforms.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0621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tube per 2 sequences with Sanger and cloning.  Not so bad if you only want 100 sequences.  What if you</a:t>
            </a:r>
            <a:r>
              <a:rPr lang="en-US" baseline="0" dirty="0" smtClean="0"/>
              <a:t> want 1 million?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tube per 2 sequences with Sanger and cloning.  Not so bad if you only want 100 sequences.  What if you</a:t>
            </a:r>
            <a:r>
              <a:rPr lang="en-US" baseline="0" dirty="0" smtClean="0"/>
              <a:t> want 1 million?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Has to be done in</a:t>
            </a:r>
            <a:r>
              <a:rPr lang="en-US" baseline="0" dirty="0" smtClean="0"/>
              <a:t> a single tube per </a:t>
            </a:r>
            <a:r>
              <a:rPr lang="en-US" baseline="0" dirty="0" err="1" smtClean="0"/>
              <a:t>rxn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56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58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3EE-AA4A-504E-AABD-472E32CE9119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90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3EE-AA4A-504E-AABD-472E32CE9119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37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3EE-AA4A-504E-AABD-472E32CE9119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61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924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743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1189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5054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037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7024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8281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381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3EE-AA4A-504E-AABD-472E32CE9119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63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438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160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568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3EE-AA4A-504E-AABD-472E32CE9119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4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3EE-AA4A-504E-AABD-472E32CE9119}" type="datetimeFigureOut">
              <a:rPr lang="en-US" smtClean="0"/>
              <a:t>12/8/15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91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3EE-AA4A-504E-AABD-472E32CE9119}" type="datetimeFigureOut">
              <a:rPr lang="en-US" smtClean="0"/>
              <a:t>12/8/15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31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3EE-AA4A-504E-AABD-472E32CE9119}" type="datetimeFigureOut">
              <a:rPr lang="en-US" smtClean="0"/>
              <a:t>12/8/15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18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3EE-AA4A-504E-AABD-472E32CE9119}" type="datetimeFigureOut">
              <a:rPr lang="en-US" smtClean="0"/>
              <a:t>12/8/15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74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3EE-AA4A-504E-AABD-472E32CE9119}" type="datetimeFigureOut">
              <a:rPr lang="en-US" smtClean="0"/>
              <a:t>12/8/15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63EE-AA4A-504E-AABD-472E32CE9119}" type="datetimeFigureOut">
              <a:rPr lang="en-US" smtClean="0"/>
              <a:t>12/8/15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9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863EE-AA4A-504E-AABD-472E32CE9119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FA27D-6860-A04D-B631-3D6390A37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0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89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audio" Target="../media/audio1.bin"/><Relationship Id="rId3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audio" Target="../media/audio2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tiff"/><Relationship Id="rId3" Type="http://schemas.openxmlformats.org/officeDocument/2006/relationships/image" Target="../media/image33.tif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Relationship Id="rId3" Type="http://schemas.openxmlformats.org/officeDocument/2006/relationships/image" Target="../media/image3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45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Relationship Id="rId3" Type="http://schemas.openxmlformats.org/officeDocument/2006/relationships/image" Target="../media/image4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png"/><Relationship Id="rId3" Type="http://schemas.openxmlformats.org/officeDocument/2006/relationships/image" Target="../media/image47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936" y="851643"/>
            <a:ext cx="6075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Inside the Black Box: Phage Genome Sequencing, Assembly, and Finishing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0936" y="1862849"/>
            <a:ext cx="13251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Dan Russell</a:t>
            </a:r>
          </a:p>
        </p:txBody>
      </p:sp>
    </p:spTree>
    <p:extLst>
      <p:ext uri="{BB962C8B-B14F-4D97-AF65-F5344CB8AC3E}">
        <p14:creationId xmlns:p14="http://schemas.microsoft.com/office/powerpoint/2010/main" val="22960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361" y="696934"/>
            <a:ext cx="5554980" cy="288103"/>
          </a:xfrm>
        </p:spPr>
        <p:txBody>
          <a:bodyPr>
            <a:noAutofit/>
          </a:bodyPr>
          <a:lstStyle/>
          <a:p>
            <a:pPr algn="l"/>
            <a:r>
              <a:rPr lang="en-US" sz="1800" dirty="0"/>
              <a:t>All the King’s horses and all the King’s men…</a:t>
            </a:r>
          </a:p>
        </p:txBody>
      </p:sp>
      <p:sp>
        <p:nvSpPr>
          <p:cNvPr id="73" name="Subtitle 2"/>
          <p:cNvSpPr txBox="1">
            <a:spLocks/>
          </p:cNvSpPr>
          <p:nvPr/>
        </p:nvSpPr>
        <p:spPr>
          <a:xfrm>
            <a:off x="2209182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829050" y="137160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074280" y="150018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927152" y="150018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522376" y="1628775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920490" y="1628775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228070" y="1628775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2735520" y="1757363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649321" y="1885950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4596630" y="1757363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92576" y="188595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5272770" y="188595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5778840" y="201453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824674" y="200939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9590" y="23224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Assembly, aka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95776" y="992309"/>
            <a:ext cx="1508862" cy="351859"/>
            <a:chOff x="3684016" y="1359654"/>
            <a:chExt cx="2097024" cy="469145"/>
          </a:xfrm>
        </p:grpSpPr>
        <p:sp>
          <p:nvSpPr>
            <p:cNvPr id="24" name="Left Bracket 23"/>
            <p:cNvSpPr/>
            <p:nvPr/>
          </p:nvSpPr>
          <p:spPr>
            <a:xfrm rot="5400000">
              <a:off x="4677561" y="725321"/>
              <a:ext cx="109933" cy="2097024"/>
            </a:xfrm>
            <a:prstGeom prst="leftBracket">
              <a:avLst>
                <a:gd name="adj" fmla="val 38333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51528" y="1359654"/>
              <a:ext cx="77628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17 bp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29946" y="2235134"/>
            <a:ext cx="5618205" cy="389230"/>
            <a:chOff x="521208" y="3028950"/>
            <a:chExt cx="8104632" cy="518973"/>
          </a:xfrm>
        </p:grpSpPr>
        <p:sp>
          <p:nvSpPr>
            <p:cNvPr id="29" name="TextBox 28"/>
            <p:cNvSpPr txBox="1"/>
            <p:nvPr/>
          </p:nvSpPr>
          <p:spPr>
            <a:xfrm>
              <a:off x="4351528" y="3147814"/>
              <a:ext cx="77628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66 bp</a:t>
              </a:r>
            </a:p>
          </p:txBody>
        </p:sp>
        <p:sp>
          <p:nvSpPr>
            <p:cNvPr id="30" name="Left Bracket 29"/>
            <p:cNvSpPr/>
            <p:nvPr/>
          </p:nvSpPr>
          <p:spPr>
            <a:xfrm rot="16200000">
              <a:off x="4513199" y="-963041"/>
              <a:ext cx="120650" cy="8104632"/>
            </a:xfrm>
            <a:prstGeom prst="leftBracket">
              <a:avLst>
                <a:gd name="adj" fmla="val 61666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31567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9" grpId="0"/>
      <p:bldP spid="20" grpId="0"/>
      <p:bldP spid="21" grpId="0"/>
      <p:bldP spid="22" grpId="0"/>
      <p:bldP spid="2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7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245974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30" y="3422340"/>
            <a:ext cx="406401" cy="40640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899763" y="3442932"/>
            <a:ext cx="187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Newbler</a:t>
            </a:r>
            <a:r>
              <a:rPr lang="en-US" dirty="0" smtClean="0"/>
              <a:t> (on VM!)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50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G4 midd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61" y="822960"/>
            <a:ext cx="6817874" cy="307751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5726" y="4128732"/>
            <a:ext cx="177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Consed</a:t>
            </a:r>
            <a:r>
              <a:rPr lang="en-US" dirty="0" smtClean="0"/>
              <a:t> (on VM!)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05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9492" y="298815"/>
            <a:ext cx="644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9493" y="851697"/>
            <a:ext cx="6814993" cy="10304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Using programs to find overlapping alignments in sequencing reads and to build </a:t>
            </a:r>
            <a:r>
              <a:rPr lang="en-US" dirty="0" err="1">
                <a:solidFill>
                  <a:srgbClr val="262626"/>
                </a:solidFill>
                <a:latin typeface="Century Gothic"/>
                <a:cs typeface="Century Gothic"/>
              </a:rPr>
              <a:t>contigs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 with consensus sequences.</a:t>
            </a: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9493" y="2009936"/>
            <a:ext cx="6814993" cy="148307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The quality of an assembly depends on: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Program used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Type, quality, and length of individual reads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Number of reads used</a:t>
            </a:r>
          </a:p>
          <a:p>
            <a:pPr marL="257175" indent="-257175">
              <a:buFont typeface="Arial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0335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entury Gothic"/>
              </a:rPr>
              <a:t>Sequencing*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3033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qui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55" y="-114448"/>
            <a:ext cx="7899264" cy="5257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7692" y="3941064"/>
            <a:ext cx="1664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SEQUINS</a:t>
            </a:r>
          </a:p>
        </p:txBody>
      </p:sp>
    </p:spTree>
    <p:extLst>
      <p:ext uri="{BB962C8B-B14F-4D97-AF65-F5344CB8AC3E}">
        <p14:creationId xmlns:p14="http://schemas.microsoft.com/office/powerpoint/2010/main" val="194575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entury Gothic"/>
              </a:rPr>
              <a:t>Sequencing*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1088" y="2876437"/>
            <a:ext cx="5564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Century Gothic"/>
              </a:rPr>
              <a:t>* Determining the number and order of As, Cs, </a:t>
            </a:r>
            <a:r>
              <a:rPr lang="en-US" dirty="0" err="1">
                <a:solidFill>
                  <a:prstClr val="black"/>
                </a:solidFill>
                <a:cs typeface="Century Gothic"/>
              </a:rPr>
              <a:t>Gs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, and </a:t>
            </a:r>
            <a:r>
              <a:rPr lang="en-US" dirty="0" err="1">
                <a:solidFill>
                  <a:prstClr val="black"/>
                </a:solidFill>
                <a:cs typeface="Century Gothic"/>
              </a:rPr>
              <a:t>Ts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 that comprise a piece of DNA</a:t>
            </a:r>
          </a:p>
        </p:txBody>
      </p:sp>
    </p:spTree>
    <p:extLst>
      <p:ext uri="{BB962C8B-B14F-4D97-AF65-F5344CB8AC3E}">
        <p14:creationId xmlns:p14="http://schemas.microsoft.com/office/powerpoint/2010/main" val="82429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758777"/>
          </a:xfrm>
        </p:spPr>
        <p:txBody>
          <a:bodyPr>
            <a:normAutofit/>
          </a:bodyPr>
          <a:lstStyle/>
          <a:p>
            <a:r>
              <a:rPr lang="en-US" dirty="0"/>
              <a:t>Shotgun Genome Sequencing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14600" y="1371600"/>
            <a:ext cx="4857750" cy="344091"/>
            <a:chOff x="1828800" y="1828800"/>
            <a:chExt cx="6477000" cy="4587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981200" y="18288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828800" y="19812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981200" y="21336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133600" y="22860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shotgun_swing_throug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1" y="1828800"/>
            <a:ext cx="1963208" cy="200025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1937385" y="2228850"/>
            <a:ext cx="1991678" cy="2857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Complete g</a:t>
            </a:r>
            <a:r>
              <a:rPr lang="en-US" sz="1298" dirty="0" err="1">
                <a:solidFill>
                  <a:prstClr val="black"/>
                </a:solidFill>
                <a:latin typeface="Gill Sans MT"/>
              </a:rPr>
              <a:t>enome copies</a:t>
            </a:r>
            <a:endParaRPr lang="en-US" sz="1298" dirty="0">
              <a:solidFill>
                <a:prstClr val="black"/>
              </a:solidFill>
              <a:latin typeface="Gill Sans MT"/>
            </a:endParaRP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sp>
        <p:nvSpPr>
          <p:cNvPr id="14" name="Right Arrow 13"/>
          <p:cNvSpPr/>
          <p:nvPr/>
        </p:nvSpPr>
        <p:spPr>
          <a:xfrm rot="17687090">
            <a:off x="2623021" y="1992322"/>
            <a:ext cx="467450" cy="3428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extrusionH="76200" contourW="12700">
            <a:bevelT w="0" h="0"/>
            <a:extrusionClr>
              <a:schemeClr val="tx1"/>
            </a:extrusionClr>
            <a:contourClr>
              <a:schemeClr val="tx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43150" y="1367431"/>
            <a:ext cx="5200650" cy="356597"/>
            <a:chOff x="1485900" y="1828800"/>
            <a:chExt cx="6934200" cy="47546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981200" y="18288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828800" y="1981200"/>
              <a:ext cx="685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85900" y="2132806"/>
              <a:ext cx="8001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001000" y="2299498"/>
              <a:ext cx="304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133600" y="19812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62200" y="212963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543800" y="230108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600200" y="1828800"/>
              <a:ext cx="21336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895600" y="183197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429000" y="18335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038600" y="18351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572000" y="183674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29200" y="1838328"/>
              <a:ext cx="762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18011" y="183991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476500" y="183038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324600" y="184150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934200" y="184309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353300" y="184468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772400" y="184626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628900" y="197961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314700" y="198358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962400" y="1987552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305300" y="199152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048000" y="19827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818011" y="213915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208020" y="22907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057900" y="1996286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620000" y="200105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048000" y="212804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324350" y="229394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934200" y="214233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781300" y="212804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191500" y="200263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772400" y="214551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818011" y="199469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562600" y="213757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505700" y="214392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667000" y="22875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933700" y="2289176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667500" y="199787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162800" y="199946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477000" y="214074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848100" y="22923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8039100" y="214630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53000" y="2294734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134100" y="229949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276850" y="229632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591300" y="2302674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591050" y="213598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600450" y="212804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914900" y="1993110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695450" y="2281236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715000" y="2297910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905500" y="2295528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Subtitle 2"/>
          <p:cNvSpPr txBox="1">
            <a:spLocks/>
          </p:cNvSpPr>
          <p:nvPr/>
        </p:nvSpPr>
        <p:spPr>
          <a:xfrm>
            <a:off x="1937385" y="2228850"/>
            <a:ext cx="2177415" cy="2857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Fragmented g</a:t>
            </a:r>
            <a:r>
              <a:rPr lang="en-US" sz="1298" dirty="0" err="1">
                <a:solidFill>
                  <a:prstClr val="black"/>
                </a:solidFill>
                <a:latin typeface="Gill Sans MT"/>
              </a:rPr>
              <a:t>enome chunks</a:t>
            </a:r>
            <a:endParaRPr lang="en-US" sz="1298" dirty="0">
              <a:solidFill>
                <a:prstClr val="black"/>
              </a:solidFill>
              <a:latin typeface="Gill Sans MT"/>
            </a:endParaRP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7356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unshot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C4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4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unshot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 animBg="1"/>
      <p:bldP spid="7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758777"/>
          </a:xfrm>
        </p:spPr>
        <p:txBody>
          <a:bodyPr>
            <a:normAutofit/>
          </a:bodyPr>
          <a:lstStyle/>
          <a:p>
            <a:r>
              <a:rPr lang="en-US" dirty="0"/>
              <a:t>Shotgun Genome Sequencing</a:t>
            </a:r>
          </a:p>
        </p:txBody>
      </p:sp>
      <p:pic>
        <p:nvPicPr>
          <p:cNvPr id="12" name="Picture 11" descr="shotgun_swing_throug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1" y="1828800"/>
            <a:ext cx="1963208" cy="2000250"/>
          </a:xfrm>
          <a:prstGeom prst="rect">
            <a:avLst/>
          </a:prstGeom>
        </p:spPr>
      </p:pic>
      <p:grpSp>
        <p:nvGrpSpPr>
          <p:cNvPr id="5" name="Group 16"/>
          <p:cNvGrpSpPr/>
          <p:nvPr/>
        </p:nvGrpSpPr>
        <p:grpSpPr>
          <a:xfrm>
            <a:off x="2343150" y="1371600"/>
            <a:ext cx="5200650" cy="356597"/>
            <a:chOff x="1485900" y="1828800"/>
            <a:chExt cx="6934200" cy="47546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981200" y="18288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828800" y="1981200"/>
              <a:ext cx="685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85900" y="2132806"/>
              <a:ext cx="8001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001000" y="2299498"/>
              <a:ext cx="304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133600" y="19812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62200" y="212963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543800" y="230108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600200" y="1828800"/>
              <a:ext cx="21336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895600" y="183197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429000" y="18335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038600" y="18351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572000" y="183674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29200" y="1838328"/>
              <a:ext cx="762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18011" y="183991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476500" y="183038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324600" y="184150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934200" y="184309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353300" y="184468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772400" y="184626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628900" y="197961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314700" y="198358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962400" y="1987552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305300" y="199152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048000" y="19827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818011" y="213915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208020" y="22907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057900" y="1996286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620000" y="200105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048000" y="212804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324350" y="229394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934200" y="214233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781300" y="212804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191500" y="200263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772400" y="214551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818011" y="199469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562600" y="213757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505700" y="214392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667000" y="22875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933700" y="2289176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667500" y="199787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162800" y="199946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477000" y="214074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848100" y="22923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8039100" y="214630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53000" y="2294734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134100" y="229949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276850" y="229632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591300" y="2302674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591050" y="213598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600450" y="212804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914900" y="1993110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695450" y="2281236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715000" y="2297910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905500" y="2295528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ight Arrow 13"/>
          <p:cNvSpPr/>
          <p:nvPr/>
        </p:nvSpPr>
        <p:spPr>
          <a:xfrm rot="17687090">
            <a:off x="2623021" y="1992322"/>
            <a:ext cx="467450" cy="3428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extrusionH="76200" contourW="12700">
            <a:bevelT w="0" h="0"/>
            <a:extrusionClr>
              <a:schemeClr val="tx1"/>
            </a:extrusionClr>
            <a:contourClr>
              <a:schemeClr val="tx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2" name="Subtitle 2"/>
          <p:cNvSpPr txBox="1">
            <a:spLocks/>
          </p:cNvSpPr>
          <p:nvPr/>
        </p:nvSpPr>
        <p:spPr>
          <a:xfrm>
            <a:off x="1937385" y="2228850"/>
            <a:ext cx="2177415" cy="2857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Fragmented g</a:t>
            </a:r>
            <a:r>
              <a:rPr lang="en-US" sz="1298" dirty="0" err="1">
                <a:solidFill>
                  <a:prstClr val="black"/>
                </a:solidFill>
                <a:latin typeface="Gill Sans MT"/>
              </a:rPr>
              <a:t>enome chunks</a:t>
            </a:r>
            <a:endParaRPr lang="en-US" sz="1298" dirty="0">
              <a:solidFill>
                <a:prstClr val="black"/>
              </a:solidFill>
              <a:latin typeface="Gill Sans MT"/>
            </a:endParaRP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3086100" y="4000500"/>
            <a:ext cx="3657600" cy="6286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350" dirty="0">
                <a:solidFill>
                  <a:srgbClr val="000000"/>
                </a:solidFill>
                <a:latin typeface="Gill Sans MT"/>
              </a:rPr>
              <a:t>NOT REALLY DONE BY DUCK HUNTERS</a:t>
            </a:r>
          </a:p>
          <a:p>
            <a:pPr algn="ctr"/>
            <a:r>
              <a:rPr lang="en-US" sz="1350" dirty="0" err="1">
                <a:solidFill>
                  <a:srgbClr val="000000"/>
                </a:solidFill>
                <a:latin typeface="Gill Sans MT"/>
              </a:rPr>
              <a:t>Hydroshearing</a:t>
            </a:r>
            <a:r>
              <a:rPr lang="en-US" sz="1350" dirty="0">
                <a:solidFill>
                  <a:srgbClr val="000000"/>
                </a:solidFill>
                <a:latin typeface="Gill Sans MT"/>
              </a:rPr>
              <a:t>, </a:t>
            </a:r>
            <a:r>
              <a:rPr lang="en-US" sz="1350" dirty="0" err="1">
                <a:solidFill>
                  <a:srgbClr val="000000"/>
                </a:solidFill>
                <a:latin typeface="Gill Sans MT"/>
              </a:rPr>
              <a:t>sonication</a:t>
            </a:r>
            <a:r>
              <a:rPr lang="en-US" sz="1350" dirty="0">
                <a:solidFill>
                  <a:srgbClr val="000000"/>
                </a:solidFill>
                <a:latin typeface="Gill Sans MT"/>
              </a:rPr>
              <a:t>, enzymatic shearing</a:t>
            </a:r>
          </a:p>
        </p:txBody>
      </p:sp>
    </p:spTree>
    <p:extLst>
      <p:ext uri="{BB962C8B-B14F-4D97-AF65-F5344CB8AC3E}">
        <p14:creationId xmlns:p14="http://schemas.microsoft.com/office/powerpoint/2010/main" val="320023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1257" y="206483"/>
            <a:ext cx="645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1257" y="722961"/>
            <a:ext cx="654314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Whose genome was it?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0270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2714625" y="136743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00325" y="1481732"/>
            <a:ext cx="5143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43150" y="1595436"/>
            <a:ext cx="60007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29475" y="1720455"/>
            <a:ext cx="2286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28925" y="148173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000375" y="159305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86575" y="172164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428875" y="1367432"/>
            <a:ext cx="16002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400425" y="136981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00475" y="1371005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57675" y="137219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657725" y="1373387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00625" y="1374578"/>
            <a:ext cx="5715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592233" y="1375769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086100" y="1368623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972175" y="1376960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29375" y="1378151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743700" y="137934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058025" y="138053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200400" y="1480541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714750" y="1483518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200525" y="1486496"/>
            <a:ext cx="2000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457700" y="148947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514725" y="148292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592233" y="1600200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634740" y="1713905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772150" y="1493046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943725" y="1496619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514725" y="159186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471988" y="1716287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429375" y="1602582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14700" y="159186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372350" y="1497810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058025" y="1604964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592233" y="1491855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400675" y="1599009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858000" y="160377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228975" y="171152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29000" y="1712714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229350" y="1494237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600825" y="1495428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060186" y="1601391"/>
            <a:ext cx="281178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114800" y="171509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258050" y="1605560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943475" y="1716882"/>
            <a:ext cx="2000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829300" y="1720455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186363" y="1718073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172200" y="1722837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672013" y="1597818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929063" y="1591863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914900" y="1490664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500313" y="1706759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514975" y="1719264"/>
            <a:ext cx="1143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657850" y="1717478"/>
            <a:ext cx="1143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Subtitle 2"/>
          <p:cNvSpPr txBox="1">
            <a:spLocks/>
          </p:cNvSpPr>
          <p:nvPr/>
        </p:nvSpPr>
        <p:spPr>
          <a:xfrm>
            <a:off x="2217420" y="20002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500" dirty="0">
                <a:solidFill>
                  <a:srgbClr val="4F271C">
                    <a:shade val="30000"/>
                    <a:satMod val="150000"/>
                  </a:srgbClr>
                </a:solidFill>
                <a:latin typeface="Gill Sans MT"/>
              </a:rPr>
              <a:t>Fragments were cloned:</a:t>
            </a: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2617470" y="2260701"/>
            <a:ext cx="1045845" cy="1168300"/>
            <a:chOff x="1965960" y="3014267"/>
            <a:chExt cx="1394460" cy="1557733"/>
          </a:xfrm>
        </p:grpSpPr>
        <p:sp>
          <p:nvSpPr>
            <p:cNvPr id="74" name="Donut 73"/>
            <p:cNvSpPr/>
            <p:nvPr/>
          </p:nvSpPr>
          <p:spPr>
            <a:xfrm>
              <a:off x="1965960" y="3200400"/>
              <a:ext cx="1394460" cy="1371600"/>
            </a:xfrm>
            <a:prstGeom prst="donut">
              <a:avLst>
                <a:gd name="adj" fmla="val 197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8000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2476500" y="3014267"/>
              <a:ext cx="381000" cy="3722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1">
                  <a:shade val="8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77" name="Straight Connector 76"/>
          <p:cNvCxnSpPr/>
          <p:nvPr/>
        </p:nvCxnSpPr>
        <p:spPr>
          <a:xfrm>
            <a:off x="3000375" y="242087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5676138" y="2260701"/>
            <a:ext cx="1045845" cy="1168300"/>
            <a:chOff x="1965960" y="3014267"/>
            <a:chExt cx="1394460" cy="1557733"/>
          </a:xfrm>
        </p:grpSpPr>
        <p:sp>
          <p:nvSpPr>
            <p:cNvPr id="79" name="Donut 78"/>
            <p:cNvSpPr/>
            <p:nvPr/>
          </p:nvSpPr>
          <p:spPr>
            <a:xfrm>
              <a:off x="1965960" y="3200400"/>
              <a:ext cx="1394460" cy="1371600"/>
            </a:xfrm>
            <a:prstGeom prst="donut">
              <a:avLst>
                <a:gd name="adj" fmla="val 197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8000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2476500" y="3014267"/>
              <a:ext cx="381000" cy="3722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1">
                  <a:shade val="8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81" name="Straight Connector 80"/>
          <p:cNvCxnSpPr/>
          <p:nvPr/>
        </p:nvCxnSpPr>
        <p:spPr>
          <a:xfrm>
            <a:off x="6057900" y="2419683"/>
            <a:ext cx="281178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/>
        </p:nvGrpSpPr>
        <p:grpSpPr>
          <a:xfrm>
            <a:off x="2831765" y="2391266"/>
            <a:ext cx="3180042" cy="50662"/>
            <a:chOff x="2251686" y="3188354"/>
            <a:chExt cx="4240056" cy="67549"/>
          </a:xfrm>
        </p:grpSpPr>
        <p:sp>
          <p:nvSpPr>
            <p:cNvPr id="96" name="Freeform 95"/>
            <p:cNvSpPr/>
            <p:nvPr/>
          </p:nvSpPr>
          <p:spPr>
            <a:xfrm>
              <a:off x="6343128" y="3188354"/>
              <a:ext cx="148614" cy="67549"/>
            </a:xfrm>
            <a:custGeom>
              <a:avLst/>
              <a:gdLst>
                <a:gd name="connsiteX0" fmla="*/ 0 w 148614"/>
                <a:gd name="connsiteY0" fmla="*/ 67549 h 67549"/>
                <a:gd name="connsiteX1" fmla="*/ 74307 w 148614"/>
                <a:gd name="connsiteY1" fmla="*/ 27020 h 67549"/>
                <a:gd name="connsiteX2" fmla="*/ 148614 w 148614"/>
                <a:gd name="connsiteY2" fmla="*/ 0 h 6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614" h="67549">
                  <a:moveTo>
                    <a:pt x="0" y="67549"/>
                  </a:moveTo>
                  <a:cubicBezTo>
                    <a:pt x="24769" y="52913"/>
                    <a:pt x="49538" y="38278"/>
                    <a:pt x="74307" y="27020"/>
                  </a:cubicBezTo>
                  <a:cubicBezTo>
                    <a:pt x="99076" y="15762"/>
                    <a:pt x="148614" y="0"/>
                    <a:pt x="148614" y="0"/>
                  </a:cubicBezTo>
                </a:path>
              </a:pathLst>
            </a:custGeom>
            <a:ln>
              <a:solidFill>
                <a:srgbClr val="FF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2251686" y="3188354"/>
              <a:ext cx="148614" cy="67549"/>
            </a:xfrm>
            <a:custGeom>
              <a:avLst/>
              <a:gdLst>
                <a:gd name="connsiteX0" fmla="*/ 0 w 148614"/>
                <a:gd name="connsiteY0" fmla="*/ 67549 h 67549"/>
                <a:gd name="connsiteX1" fmla="*/ 74307 w 148614"/>
                <a:gd name="connsiteY1" fmla="*/ 27020 h 67549"/>
                <a:gd name="connsiteX2" fmla="*/ 148614 w 148614"/>
                <a:gd name="connsiteY2" fmla="*/ 0 h 6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614" h="67549">
                  <a:moveTo>
                    <a:pt x="0" y="67549"/>
                  </a:moveTo>
                  <a:cubicBezTo>
                    <a:pt x="24769" y="52913"/>
                    <a:pt x="49538" y="38278"/>
                    <a:pt x="74307" y="27020"/>
                  </a:cubicBezTo>
                  <a:cubicBezTo>
                    <a:pt x="99076" y="15762"/>
                    <a:pt x="148614" y="0"/>
                    <a:pt x="148614" y="0"/>
                  </a:cubicBezTo>
                </a:path>
              </a:pathLst>
            </a:custGeom>
            <a:ln>
              <a:solidFill>
                <a:srgbClr val="FF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3300920" y="2487524"/>
            <a:ext cx="3156729" cy="40530"/>
            <a:chOff x="2877227" y="3316698"/>
            <a:chExt cx="4208972" cy="54040"/>
          </a:xfrm>
        </p:grpSpPr>
        <p:sp>
          <p:nvSpPr>
            <p:cNvPr id="102" name="Freeform 101"/>
            <p:cNvSpPr/>
            <p:nvPr/>
          </p:nvSpPr>
          <p:spPr>
            <a:xfrm>
              <a:off x="6991626" y="3316698"/>
              <a:ext cx="94573" cy="54040"/>
            </a:xfrm>
            <a:custGeom>
              <a:avLst/>
              <a:gdLst>
                <a:gd name="connsiteX0" fmla="*/ 94573 w 94573"/>
                <a:gd name="connsiteY0" fmla="*/ 54040 h 54040"/>
                <a:gd name="connsiteX1" fmla="*/ 47287 w 94573"/>
                <a:gd name="connsiteY1" fmla="*/ 27020 h 54040"/>
                <a:gd name="connsiteX2" fmla="*/ 0 w 94573"/>
                <a:gd name="connsiteY2" fmla="*/ 0 h 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573" h="54040">
                  <a:moveTo>
                    <a:pt x="94573" y="54040"/>
                  </a:moveTo>
                  <a:lnTo>
                    <a:pt x="47287" y="27020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FF00FF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2877227" y="3316698"/>
              <a:ext cx="94573" cy="54040"/>
            </a:xfrm>
            <a:custGeom>
              <a:avLst/>
              <a:gdLst>
                <a:gd name="connsiteX0" fmla="*/ 94573 w 94573"/>
                <a:gd name="connsiteY0" fmla="*/ 54040 h 54040"/>
                <a:gd name="connsiteX1" fmla="*/ 47287 w 94573"/>
                <a:gd name="connsiteY1" fmla="*/ 27020 h 54040"/>
                <a:gd name="connsiteX2" fmla="*/ 0 w 94573"/>
                <a:gd name="connsiteY2" fmla="*/ 0 h 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573" h="54040">
                  <a:moveTo>
                    <a:pt x="94573" y="54040"/>
                  </a:moveTo>
                  <a:lnTo>
                    <a:pt x="47287" y="27020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FF00FF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16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 81"/>
          <p:cNvSpPr/>
          <p:nvPr/>
        </p:nvSpPr>
        <p:spPr>
          <a:xfrm>
            <a:off x="5182606" y="1294237"/>
            <a:ext cx="2305211" cy="3211996"/>
          </a:xfrm>
          <a:custGeom>
            <a:avLst/>
            <a:gdLst>
              <a:gd name="connsiteX0" fmla="*/ 308487 w 3073614"/>
              <a:gd name="connsiteY0" fmla="*/ 421061 h 4282661"/>
              <a:gd name="connsiteX1" fmla="*/ 1936489 w 3073614"/>
              <a:gd name="connsiteY1" fmla="*/ 103576 h 4282661"/>
              <a:gd name="connsiteX2" fmla="*/ 2726846 w 3073614"/>
              <a:gd name="connsiteY2" fmla="*/ 421061 h 4282661"/>
              <a:gd name="connsiteX3" fmla="*/ 3037585 w 3073614"/>
              <a:gd name="connsiteY3" fmla="*/ 1447819 h 4282661"/>
              <a:gd name="connsiteX4" fmla="*/ 2841685 w 3073614"/>
              <a:gd name="connsiteY4" fmla="*/ 2224642 h 4282661"/>
              <a:gd name="connsiteX5" fmla="*/ 2868706 w 3073614"/>
              <a:gd name="connsiteY5" fmla="*/ 3116300 h 4282661"/>
              <a:gd name="connsiteX6" fmla="*/ 3010565 w 3073614"/>
              <a:gd name="connsiteY6" fmla="*/ 3866104 h 4282661"/>
              <a:gd name="connsiteX7" fmla="*/ 2490415 w 3073614"/>
              <a:gd name="connsiteY7" fmla="*/ 4237628 h 4282661"/>
              <a:gd name="connsiteX8" fmla="*/ 1132621 w 3073614"/>
              <a:gd name="connsiteY8" fmla="*/ 3595904 h 4282661"/>
              <a:gd name="connsiteX9" fmla="*/ 403060 w 3073614"/>
              <a:gd name="connsiteY9" fmla="*/ 3798554 h 4282661"/>
              <a:gd name="connsiteX10" fmla="*/ 85565 w 3073614"/>
              <a:gd name="connsiteY10" fmla="*/ 2629941 h 4282661"/>
              <a:gd name="connsiteX11" fmla="*/ 308487 w 3073614"/>
              <a:gd name="connsiteY11" fmla="*/ 421061 h 428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73614" h="4282661">
                <a:moveTo>
                  <a:pt x="308487" y="421061"/>
                </a:moveTo>
                <a:cubicBezTo>
                  <a:pt x="616974" y="0"/>
                  <a:pt x="1533429" y="103576"/>
                  <a:pt x="1936489" y="103576"/>
                </a:cubicBezTo>
                <a:cubicBezTo>
                  <a:pt x="2339549" y="103576"/>
                  <a:pt x="2543330" y="197021"/>
                  <a:pt x="2726846" y="421061"/>
                </a:cubicBezTo>
                <a:cubicBezTo>
                  <a:pt x="2910362" y="645102"/>
                  <a:pt x="3018445" y="1147222"/>
                  <a:pt x="3037585" y="1447819"/>
                </a:cubicBezTo>
                <a:cubicBezTo>
                  <a:pt x="3056725" y="1748416"/>
                  <a:pt x="2869832" y="1946562"/>
                  <a:pt x="2841685" y="2224642"/>
                </a:cubicBezTo>
                <a:cubicBezTo>
                  <a:pt x="2813538" y="2502722"/>
                  <a:pt x="2840559" y="2842723"/>
                  <a:pt x="2868706" y="3116300"/>
                </a:cubicBezTo>
                <a:cubicBezTo>
                  <a:pt x="2896853" y="3389877"/>
                  <a:pt x="3073614" y="3679216"/>
                  <a:pt x="3010565" y="3866104"/>
                </a:cubicBezTo>
                <a:cubicBezTo>
                  <a:pt x="2947517" y="4052992"/>
                  <a:pt x="2803406" y="4282661"/>
                  <a:pt x="2490415" y="4237628"/>
                </a:cubicBezTo>
                <a:cubicBezTo>
                  <a:pt x="2177424" y="4192595"/>
                  <a:pt x="1480513" y="3669083"/>
                  <a:pt x="1132621" y="3595904"/>
                </a:cubicBezTo>
                <a:cubicBezTo>
                  <a:pt x="784729" y="3522725"/>
                  <a:pt x="577569" y="3959548"/>
                  <a:pt x="403060" y="3798554"/>
                </a:cubicBezTo>
                <a:cubicBezTo>
                  <a:pt x="228551" y="3637560"/>
                  <a:pt x="100201" y="3186101"/>
                  <a:pt x="85565" y="2629941"/>
                </a:cubicBezTo>
                <a:cubicBezTo>
                  <a:pt x="70929" y="2073781"/>
                  <a:pt x="0" y="842122"/>
                  <a:pt x="308487" y="421061"/>
                </a:cubicBezTo>
                <a:close/>
              </a:path>
            </a:pathLst>
          </a:custGeom>
          <a:solidFill>
            <a:srgbClr val="FFCC66"/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2104771" y="1105097"/>
            <a:ext cx="2523910" cy="3401136"/>
          </a:xfrm>
          <a:custGeom>
            <a:avLst/>
            <a:gdLst>
              <a:gd name="connsiteX0" fmla="*/ 129475 w 3365213"/>
              <a:gd name="connsiteY0" fmla="*/ 570796 h 4534848"/>
              <a:gd name="connsiteX1" fmla="*/ 757708 w 3365213"/>
              <a:gd name="connsiteY1" fmla="*/ 192517 h 4534848"/>
              <a:gd name="connsiteX2" fmla="*/ 1919601 w 3365213"/>
              <a:gd name="connsiteY2" fmla="*/ 334372 h 4534848"/>
              <a:gd name="connsiteX3" fmla="*/ 2628897 w 3365213"/>
              <a:gd name="connsiteY3" fmla="*/ 1009870 h 4534848"/>
              <a:gd name="connsiteX4" fmla="*/ 3135536 w 3365213"/>
              <a:gd name="connsiteY4" fmla="*/ 3056631 h 4534848"/>
              <a:gd name="connsiteX5" fmla="*/ 3088250 w 3365213"/>
              <a:gd name="connsiteY5" fmla="*/ 4177959 h 4534848"/>
              <a:gd name="connsiteX6" fmla="*/ 1473758 w 3365213"/>
              <a:gd name="connsiteY6" fmla="*/ 4441404 h 4534848"/>
              <a:gd name="connsiteX7" fmla="*/ 224047 w 3365213"/>
              <a:gd name="connsiteY7" fmla="*/ 3617295 h 4534848"/>
              <a:gd name="connsiteX8" fmla="*/ 129475 w 3365213"/>
              <a:gd name="connsiteY8" fmla="*/ 570796 h 4534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5213" h="4534848">
                <a:moveTo>
                  <a:pt x="129475" y="570796"/>
                </a:moveTo>
                <a:cubicBezTo>
                  <a:pt x="218418" y="0"/>
                  <a:pt x="459354" y="231921"/>
                  <a:pt x="757708" y="192517"/>
                </a:cubicBezTo>
                <a:cubicBezTo>
                  <a:pt x="1056062" y="153113"/>
                  <a:pt x="1607736" y="198147"/>
                  <a:pt x="1919601" y="334372"/>
                </a:cubicBezTo>
                <a:cubicBezTo>
                  <a:pt x="2231466" y="470597"/>
                  <a:pt x="2426241" y="556160"/>
                  <a:pt x="2628897" y="1009870"/>
                </a:cubicBezTo>
                <a:cubicBezTo>
                  <a:pt x="2831553" y="1463580"/>
                  <a:pt x="3058977" y="2528616"/>
                  <a:pt x="3135536" y="3056631"/>
                </a:cubicBezTo>
                <a:cubicBezTo>
                  <a:pt x="3212095" y="3584646"/>
                  <a:pt x="3365213" y="3947164"/>
                  <a:pt x="3088250" y="4177959"/>
                </a:cubicBezTo>
                <a:cubicBezTo>
                  <a:pt x="2811287" y="4408754"/>
                  <a:pt x="1951125" y="4534848"/>
                  <a:pt x="1473758" y="4441404"/>
                </a:cubicBezTo>
                <a:cubicBezTo>
                  <a:pt x="996391" y="4347960"/>
                  <a:pt x="448094" y="4260145"/>
                  <a:pt x="224047" y="3617295"/>
                </a:cubicBezTo>
                <a:cubicBezTo>
                  <a:pt x="0" y="2974445"/>
                  <a:pt x="40532" y="1141592"/>
                  <a:pt x="129475" y="570796"/>
                </a:cubicBezTo>
                <a:close/>
              </a:path>
            </a:pathLst>
          </a:custGeom>
          <a:solidFill>
            <a:srgbClr val="FFCC66"/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4" name="Donut 73"/>
          <p:cNvSpPr/>
          <p:nvPr/>
        </p:nvSpPr>
        <p:spPr>
          <a:xfrm>
            <a:off x="2617470" y="2400300"/>
            <a:ext cx="1045845" cy="1028700"/>
          </a:xfrm>
          <a:prstGeom prst="donut">
            <a:avLst>
              <a:gd name="adj" fmla="val 1970"/>
            </a:avLst>
          </a:prstGeom>
          <a:solidFill>
            <a:srgbClr val="008000"/>
          </a:solidFill>
          <a:ln>
            <a:solidFill>
              <a:srgbClr val="008000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rgbClr val="008000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3000375" y="2400301"/>
            <a:ext cx="285750" cy="3428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3000375" y="2400301"/>
            <a:ext cx="285750" cy="34289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3000375" y="242087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Donut 78"/>
          <p:cNvSpPr/>
          <p:nvPr/>
        </p:nvSpPr>
        <p:spPr>
          <a:xfrm>
            <a:off x="5676138" y="2400300"/>
            <a:ext cx="1045845" cy="1028700"/>
          </a:xfrm>
          <a:prstGeom prst="donut">
            <a:avLst>
              <a:gd name="adj" fmla="val 1970"/>
            </a:avLst>
          </a:prstGeom>
          <a:solidFill>
            <a:srgbClr val="008000"/>
          </a:solidFill>
          <a:ln>
            <a:solidFill>
              <a:srgbClr val="008000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rgbClr val="008000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6059043" y="2260700"/>
            <a:ext cx="285750" cy="279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6060186" y="2260700"/>
            <a:ext cx="285750" cy="2792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>
            <a:off x="6057900" y="2419683"/>
            <a:ext cx="281178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771059" y="3533001"/>
            <a:ext cx="846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 millions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01291" y="3533001"/>
            <a:ext cx="846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 millions</a:t>
            </a:r>
          </a:p>
        </p:txBody>
      </p:sp>
    </p:spTree>
    <p:extLst>
      <p:ext uri="{BB962C8B-B14F-4D97-AF65-F5344CB8AC3E}">
        <p14:creationId xmlns:p14="http://schemas.microsoft.com/office/powerpoint/2010/main" val="53803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h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76" grpId="0" animBg="1"/>
      <p:bldP spid="75" grpId="0" animBg="1"/>
      <p:bldP spid="78" grpId="0" animBg="1"/>
      <p:bldP spid="80" grpId="0" animBg="1"/>
      <p:bldP spid="83" grpId="0" animBg="1"/>
      <p:bldP spid="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 81"/>
          <p:cNvSpPr/>
          <p:nvPr/>
        </p:nvSpPr>
        <p:spPr>
          <a:xfrm>
            <a:off x="5182606" y="1294237"/>
            <a:ext cx="2305211" cy="3211996"/>
          </a:xfrm>
          <a:custGeom>
            <a:avLst/>
            <a:gdLst>
              <a:gd name="connsiteX0" fmla="*/ 308487 w 3073614"/>
              <a:gd name="connsiteY0" fmla="*/ 421061 h 4282661"/>
              <a:gd name="connsiteX1" fmla="*/ 1936489 w 3073614"/>
              <a:gd name="connsiteY1" fmla="*/ 103576 h 4282661"/>
              <a:gd name="connsiteX2" fmla="*/ 2726846 w 3073614"/>
              <a:gd name="connsiteY2" fmla="*/ 421061 h 4282661"/>
              <a:gd name="connsiteX3" fmla="*/ 3037585 w 3073614"/>
              <a:gd name="connsiteY3" fmla="*/ 1447819 h 4282661"/>
              <a:gd name="connsiteX4" fmla="*/ 2841685 w 3073614"/>
              <a:gd name="connsiteY4" fmla="*/ 2224642 h 4282661"/>
              <a:gd name="connsiteX5" fmla="*/ 2868706 w 3073614"/>
              <a:gd name="connsiteY5" fmla="*/ 3116300 h 4282661"/>
              <a:gd name="connsiteX6" fmla="*/ 3010565 w 3073614"/>
              <a:gd name="connsiteY6" fmla="*/ 3866104 h 4282661"/>
              <a:gd name="connsiteX7" fmla="*/ 2490415 w 3073614"/>
              <a:gd name="connsiteY7" fmla="*/ 4237628 h 4282661"/>
              <a:gd name="connsiteX8" fmla="*/ 1132621 w 3073614"/>
              <a:gd name="connsiteY8" fmla="*/ 3595904 h 4282661"/>
              <a:gd name="connsiteX9" fmla="*/ 403060 w 3073614"/>
              <a:gd name="connsiteY9" fmla="*/ 3798554 h 4282661"/>
              <a:gd name="connsiteX10" fmla="*/ 85565 w 3073614"/>
              <a:gd name="connsiteY10" fmla="*/ 2629941 h 4282661"/>
              <a:gd name="connsiteX11" fmla="*/ 308487 w 3073614"/>
              <a:gd name="connsiteY11" fmla="*/ 421061 h 428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73614" h="4282661">
                <a:moveTo>
                  <a:pt x="308487" y="421061"/>
                </a:moveTo>
                <a:cubicBezTo>
                  <a:pt x="616974" y="0"/>
                  <a:pt x="1533429" y="103576"/>
                  <a:pt x="1936489" y="103576"/>
                </a:cubicBezTo>
                <a:cubicBezTo>
                  <a:pt x="2339549" y="103576"/>
                  <a:pt x="2543330" y="197021"/>
                  <a:pt x="2726846" y="421061"/>
                </a:cubicBezTo>
                <a:cubicBezTo>
                  <a:pt x="2910362" y="645102"/>
                  <a:pt x="3018445" y="1147222"/>
                  <a:pt x="3037585" y="1447819"/>
                </a:cubicBezTo>
                <a:cubicBezTo>
                  <a:pt x="3056725" y="1748416"/>
                  <a:pt x="2869832" y="1946562"/>
                  <a:pt x="2841685" y="2224642"/>
                </a:cubicBezTo>
                <a:cubicBezTo>
                  <a:pt x="2813538" y="2502722"/>
                  <a:pt x="2840559" y="2842723"/>
                  <a:pt x="2868706" y="3116300"/>
                </a:cubicBezTo>
                <a:cubicBezTo>
                  <a:pt x="2896853" y="3389877"/>
                  <a:pt x="3073614" y="3679216"/>
                  <a:pt x="3010565" y="3866104"/>
                </a:cubicBezTo>
                <a:cubicBezTo>
                  <a:pt x="2947517" y="4052992"/>
                  <a:pt x="2803406" y="4282661"/>
                  <a:pt x="2490415" y="4237628"/>
                </a:cubicBezTo>
                <a:cubicBezTo>
                  <a:pt x="2177424" y="4192595"/>
                  <a:pt x="1480513" y="3669083"/>
                  <a:pt x="1132621" y="3595904"/>
                </a:cubicBezTo>
                <a:cubicBezTo>
                  <a:pt x="784729" y="3522725"/>
                  <a:pt x="577569" y="3959548"/>
                  <a:pt x="403060" y="3798554"/>
                </a:cubicBezTo>
                <a:cubicBezTo>
                  <a:pt x="228551" y="3637560"/>
                  <a:pt x="100201" y="3186101"/>
                  <a:pt x="85565" y="2629941"/>
                </a:cubicBezTo>
                <a:cubicBezTo>
                  <a:pt x="70929" y="2073781"/>
                  <a:pt x="0" y="842122"/>
                  <a:pt x="308487" y="421061"/>
                </a:cubicBezTo>
                <a:close/>
              </a:path>
            </a:pathLst>
          </a:custGeom>
          <a:solidFill>
            <a:srgbClr val="FFCC66"/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2104771" y="1105097"/>
            <a:ext cx="2523910" cy="3401136"/>
          </a:xfrm>
          <a:custGeom>
            <a:avLst/>
            <a:gdLst>
              <a:gd name="connsiteX0" fmla="*/ 129475 w 3365213"/>
              <a:gd name="connsiteY0" fmla="*/ 570796 h 4534848"/>
              <a:gd name="connsiteX1" fmla="*/ 757708 w 3365213"/>
              <a:gd name="connsiteY1" fmla="*/ 192517 h 4534848"/>
              <a:gd name="connsiteX2" fmla="*/ 1919601 w 3365213"/>
              <a:gd name="connsiteY2" fmla="*/ 334372 h 4534848"/>
              <a:gd name="connsiteX3" fmla="*/ 2628897 w 3365213"/>
              <a:gd name="connsiteY3" fmla="*/ 1009870 h 4534848"/>
              <a:gd name="connsiteX4" fmla="*/ 3135536 w 3365213"/>
              <a:gd name="connsiteY4" fmla="*/ 3056631 h 4534848"/>
              <a:gd name="connsiteX5" fmla="*/ 3088250 w 3365213"/>
              <a:gd name="connsiteY5" fmla="*/ 4177959 h 4534848"/>
              <a:gd name="connsiteX6" fmla="*/ 1473758 w 3365213"/>
              <a:gd name="connsiteY6" fmla="*/ 4441404 h 4534848"/>
              <a:gd name="connsiteX7" fmla="*/ 224047 w 3365213"/>
              <a:gd name="connsiteY7" fmla="*/ 3617295 h 4534848"/>
              <a:gd name="connsiteX8" fmla="*/ 129475 w 3365213"/>
              <a:gd name="connsiteY8" fmla="*/ 570796 h 4534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5213" h="4534848">
                <a:moveTo>
                  <a:pt x="129475" y="570796"/>
                </a:moveTo>
                <a:cubicBezTo>
                  <a:pt x="218418" y="0"/>
                  <a:pt x="459354" y="231921"/>
                  <a:pt x="757708" y="192517"/>
                </a:cubicBezTo>
                <a:cubicBezTo>
                  <a:pt x="1056062" y="153113"/>
                  <a:pt x="1607736" y="198147"/>
                  <a:pt x="1919601" y="334372"/>
                </a:cubicBezTo>
                <a:cubicBezTo>
                  <a:pt x="2231466" y="470597"/>
                  <a:pt x="2426241" y="556160"/>
                  <a:pt x="2628897" y="1009870"/>
                </a:cubicBezTo>
                <a:cubicBezTo>
                  <a:pt x="2831553" y="1463580"/>
                  <a:pt x="3058977" y="2528616"/>
                  <a:pt x="3135536" y="3056631"/>
                </a:cubicBezTo>
                <a:cubicBezTo>
                  <a:pt x="3212095" y="3584646"/>
                  <a:pt x="3365213" y="3947164"/>
                  <a:pt x="3088250" y="4177959"/>
                </a:cubicBezTo>
                <a:cubicBezTo>
                  <a:pt x="2811287" y="4408754"/>
                  <a:pt x="1951125" y="4534848"/>
                  <a:pt x="1473758" y="4441404"/>
                </a:cubicBezTo>
                <a:cubicBezTo>
                  <a:pt x="996391" y="4347960"/>
                  <a:pt x="448094" y="4260145"/>
                  <a:pt x="224047" y="3617295"/>
                </a:cubicBezTo>
                <a:cubicBezTo>
                  <a:pt x="0" y="2974445"/>
                  <a:pt x="40532" y="1141592"/>
                  <a:pt x="129475" y="570796"/>
                </a:cubicBezTo>
                <a:close/>
              </a:path>
            </a:pathLst>
          </a:custGeom>
          <a:solidFill>
            <a:srgbClr val="FFCC66"/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4" name="Donut 73"/>
          <p:cNvSpPr/>
          <p:nvPr/>
        </p:nvSpPr>
        <p:spPr>
          <a:xfrm>
            <a:off x="2617470" y="2400300"/>
            <a:ext cx="1045845" cy="1028700"/>
          </a:xfrm>
          <a:prstGeom prst="donut">
            <a:avLst>
              <a:gd name="adj" fmla="val 1970"/>
            </a:avLst>
          </a:prstGeom>
          <a:solidFill>
            <a:srgbClr val="008000"/>
          </a:solidFill>
          <a:ln>
            <a:solidFill>
              <a:srgbClr val="008000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rgbClr val="008000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3000375" y="2400301"/>
            <a:ext cx="285750" cy="3428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3000375" y="2400301"/>
            <a:ext cx="285750" cy="34289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3000375" y="242087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Donut 78"/>
          <p:cNvSpPr/>
          <p:nvPr/>
        </p:nvSpPr>
        <p:spPr>
          <a:xfrm>
            <a:off x="5676138" y="2400300"/>
            <a:ext cx="1045845" cy="1028700"/>
          </a:xfrm>
          <a:prstGeom prst="donut">
            <a:avLst>
              <a:gd name="adj" fmla="val 1970"/>
            </a:avLst>
          </a:prstGeom>
          <a:solidFill>
            <a:srgbClr val="008000"/>
          </a:solidFill>
          <a:ln>
            <a:solidFill>
              <a:srgbClr val="008000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rgbClr val="008000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6059043" y="2260700"/>
            <a:ext cx="285750" cy="279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6060186" y="2260700"/>
            <a:ext cx="285750" cy="2792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accent1">
                <a:shade val="8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>
            <a:off x="6057900" y="2419683"/>
            <a:ext cx="281178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771059" y="3533001"/>
            <a:ext cx="846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 millions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01291" y="3533001"/>
            <a:ext cx="846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 millions</a:t>
            </a:r>
          </a:p>
        </p:txBody>
      </p:sp>
    </p:spTree>
    <p:extLst>
      <p:ext uri="{BB962C8B-B14F-4D97-AF65-F5344CB8AC3E}">
        <p14:creationId xmlns:p14="http://schemas.microsoft.com/office/powerpoint/2010/main" val="224779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76" grpId="0" animBg="1"/>
      <p:bldP spid="78" grpId="0" animBg="1"/>
      <p:bldP spid="8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 Reactions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17420" y="947351"/>
            <a:ext cx="549783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>
                <a:solidFill>
                  <a:prstClr val="black"/>
                </a:solidFill>
                <a:latin typeface="Gill Sans MT"/>
              </a:rPr>
              <a:t>Like PCR, except:</a:t>
            </a:r>
            <a:endParaRPr lang="en-US" sz="1350" dirty="0">
              <a:solidFill>
                <a:prstClr val="black"/>
              </a:solidFill>
              <a:latin typeface="Gill Sans MT"/>
            </a:endParaRPr>
          </a:p>
          <a:p>
            <a:endParaRPr lang="en-US" sz="1350" dirty="0">
              <a:solidFill>
                <a:prstClr val="black"/>
              </a:solidFill>
              <a:latin typeface="Gill Sans M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350" dirty="0" smtClean="0">
                <a:solidFill>
                  <a:prstClr val="black"/>
                </a:solidFill>
                <a:latin typeface="Gill Sans MT"/>
              </a:rPr>
              <a:t>One primer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350" dirty="0" smtClean="0">
                <a:solidFill>
                  <a:prstClr val="black"/>
                </a:solidFill>
                <a:latin typeface="Gill Sans MT"/>
              </a:rPr>
              <a:t>Make </a:t>
            </a:r>
            <a:r>
              <a:rPr lang="en-US" sz="1350" dirty="0" err="1" smtClean="0">
                <a:solidFill>
                  <a:prstClr val="black"/>
                </a:solidFill>
                <a:latin typeface="Gill Sans MT"/>
              </a:rPr>
              <a:t>ssDNA</a:t>
            </a:r>
            <a:r>
              <a:rPr lang="en-US" sz="1350" dirty="0" smtClean="0">
                <a:solidFill>
                  <a:prstClr val="black"/>
                </a:solidFill>
                <a:latin typeface="Gill Sans MT"/>
              </a:rPr>
              <a:t> pieces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350" dirty="0" smtClean="0">
                <a:solidFill>
                  <a:prstClr val="black"/>
                </a:solidFill>
                <a:latin typeface="Gill Sans MT"/>
              </a:rPr>
              <a:t>Not exponential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350" dirty="0" smtClean="0">
                <a:solidFill>
                  <a:prstClr val="black"/>
                </a:solidFill>
                <a:latin typeface="Gill Sans MT"/>
              </a:rPr>
              <a:t>Two kinds of nucleotides</a:t>
            </a:r>
            <a:endParaRPr lang="en-US" sz="1350" dirty="0">
              <a:solidFill>
                <a:prstClr val="black"/>
              </a:solidFill>
              <a:latin typeface="Gill Sans MT"/>
            </a:endParaRPr>
          </a:p>
        </p:txBody>
      </p:sp>
      <p:grpSp>
        <p:nvGrpSpPr>
          <p:cNvPr id="3" name="Group 89"/>
          <p:cNvGrpSpPr/>
          <p:nvPr/>
        </p:nvGrpSpPr>
        <p:grpSpPr>
          <a:xfrm>
            <a:off x="2400300" y="2769810"/>
            <a:ext cx="1988820" cy="1792680"/>
            <a:chOff x="1371600" y="4248329"/>
            <a:chExt cx="2651760" cy="2390240"/>
          </a:xfrm>
        </p:grpSpPr>
        <p:grpSp>
          <p:nvGrpSpPr>
            <p:cNvPr id="4" name="Group 52"/>
            <p:cNvGrpSpPr/>
            <p:nvPr/>
          </p:nvGrpSpPr>
          <p:grpSpPr>
            <a:xfrm>
              <a:off x="1371600" y="4617661"/>
              <a:ext cx="2438400" cy="2020908"/>
              <a:chOff x="1066800" y="4094202"/>
              <a:chExt cx="2438400" cy="2020908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676400" y="4191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133600" y="5594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908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1336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219200" y="4832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8400" y="4953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24000" y="52900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590800" y="51054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895600" y="5410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524000" y="4953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438400" y="5386865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737360" y="5202198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524000" y="5715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9812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133600" y="5345669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127760" y="5137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66800" y="44635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4384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3716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133600" y="4094202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676400" y="55303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981200" y="5017533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676400" y="47683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286000" y="5659398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286000" y="4278869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667000" y="4832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219200" y="4094202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3716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1432560" y="4248329"/>
              <a:ext cx="25908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u="sng" dirty="0">
                  <a:solidFill>
                    <a:prstClr val="black"/>
                  </a:solidFill>
                  <a:latin typeface="Gill Sans MT"/>
                </a:rPr>
                <a:t>Regular Nucleotides</a:t>
              </a:r>
            </a:p>
          </p:txBody>
        </p:sp>
      </p:grpSp>
      <p:grpSp>
        <p:nvGrpSpPr>
          <p:cNvPr id="5" name="Group 90"/>
          <p:cNvGrpSpPr/>
          <p:nvPr/>
        </p:nvGrpSpPr>
        <p:grpSpPr>
          <a:xfrm>
            <a:off x="5372100" y="2331408"/>
            <a:ext cx="1943100" cy="1299182"/>
            <a:chOff x="5334000" y="3663791"/>
            <a:chExt cx="2590800" cy="1732241"/>
          </a:xfrm>
        </p:grpSpPr>
        <p:sp>
          <p:nvSpPr>
            <p:cNvPr id="55" name="TextBox 54"/>
            <p:cNvSpPr txBox="1"/>
            <p:nvPr/>
          </p:nvSpPr>
          <p:spPr>
            <a:xfrm>
              <a:off x="5334000" y="3663791"/>
              <a:ext cx="25908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u="sng" dirty="0" err="1">
                  <a:solidFill>
                    <a:prstClr val="black"/>
                  </a:solidFill>
                  <a:latin typeface="Gill Sans MT"/>
                </a:rPr>
                <a:t>Dideoxy</a:t>
              </a:r>
              <a:r>
                <a:rPr lang="en-US" sz="1350" u="sng" dirty="0">
                  <a:solidFill>
                    <a:prstClr val="black"/>
                  </a:solidFill>
                  <a:latin typeface="Gill Sans MT"/>
                </a:rPr>
                <a:t> Nucleotides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943600" y="41693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8580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008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486400" y="48112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705600" y="4931390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791200" y="49313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2484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162800" y="4169390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34000" y="4441925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7056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388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400800" y="407259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48400" y="499592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943600" y="4746725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553200" y="4257258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162800" y="4723389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86400" y="407259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6388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5314950" y="3666709"/>
            <a:ext cx="1943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Tx/>
              <a:buAutoNum type="arabicPeriod"/>
            </a:pPr>
            <a:r>
              <a:rPr lang="en-US" sz="1350" dirty="0">
                <a:solidFill>
                  <a:prstClr val="black"/>
                </a:solidFill>
                <a:latin typeface="Gill Sans MT"/>
              </a:rPr>
              <a:t>Labeled</a:t>
            </a:r>
          </a:p>
          <a:p>
            <a:pPr marL="257175" indent="-257175">
              <a:buFontTx/>
              <a:buAutoNum type="arabicPeriod"/>
            </a:pPr>
            <a:r>
              <a:rPr lang="en-US" sz="1350" dirty="0">
                <a:solidFill>
                  <a:prstClr val="black"/>
                </a:solidFill>
                <a:latin typeface="Gill Sans MT"/>
              </a:rPr>
              <a:t>Terminators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3637888"/>
            <a:ext cx="2184400" cy="129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</a:t>
            </a:r>
            <a:endParaRPr lang="en-US" dirty="0"/>
          </a:p>
        </p:txBody>
      </p: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799" y="2030187"/>
                <a:ext cx="77546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grpSp>
        <p:nvGrpSpPr>
          <p:cNvPr id="17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? ? ? ? ? ? ? ? ? ? ? ? ? ? 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050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</a:t>
            </a:r>
            <a:endParaRPr lang="en-US" dirty="0"/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428298" y="1317492"/>
            <a:ext cx="18010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95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98" name="TextBox 97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103" name="TextBox 102"/>
              <p:cNvSpPr txBox="1"/>
              <p:nvPr/>
            </p:nvSpPr>
            <p:spPr>
              <a:xfrm>
                <a:off x="2590800" y="2030187"/>
                <a:ext cx="8142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cxnSp>
        <p:nvCxnSpPr>
          <p:cNvPr id="109" name="Straight Connector 108"/>
          <p:cNvCxnSpPr/>
          <p:nvPr/>
        </p:nvCxnSpPr>
        <p:spPr>
          <a:xfrm>
            <a:off x="4428299" y="1317492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8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9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711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</p:spTree>
    <p:extLst>
      <p:ext uri="{BB962C8B-B14F-4D97-AF65-F5344CB8AC3E}">
        <p14:creationId xmlns:p14="http://schemas.microsoft.com/office/powerpoint/2010/main" val="148862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3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</a:t>
            </a:r>
            <a:endParaRPr lang="en-US" dirty="0"/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grpSp>
        <p:nvGrpSpPr>
          <p:cNvPr id="8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25" name="TextBox 24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9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0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2590799" y="2030187"/>
                <a:ext cx="8431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1317492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07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</a:t>
            </a:r>
            <a:endParaRPr lang="en-US" dirty="0"/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7821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grpSp>
        <p:nvGrpSpPr>
          <p:cNvPr id="9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42" name="TextBox 41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0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1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Box 4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2590799" y="2030187"/>
                <a:ext cx="8025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48" name="TextBox 47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1317492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69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</a:t>
            </a:r>
            <a:endParaRPr lang="en-US" dirty="0"/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169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grpSp>
        <p:nvGrpSpPr>
          <p:cNvPr id="10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50" name="TextBox 49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1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2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TextBox 55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>
            <a:endCxn id="57" idx="0"/>
          </p:cNvCxnSpPr>
          <p:nvPr/>
        </p:nvCxnSpPr>
        <p:spPr>
          <a:xfrm>
            <a:off x="4428299" y="1317492"/>
            <a:ext cx="1651476" cy="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70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1256" y="721264"/>
            <a:ext cx="6543143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Whose genome was it?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1256" y="728885"/>
            <a:ext cx="6543143" cy="403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~3 billion (haploid)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~$2.7 billion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~13 years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2000-2003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Several people’s, but actually mostly a dude from Buffalo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1256" y="206483"/>
            <a:ext cx="645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</p:spTree>
    <p:extLst>
      <p:ext uri="{BB962C8B-B14F-4D97-AF65-F5344CB8AC3E}">
        <p14:creationId xmlns:p14="http://schemas.microsoft.com/office/powerpoint/2010/main" val="153339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</a:t>
            </a:r>
            <a:endParaRPr lang="en-US" dirty="0"/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7618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7618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602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474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602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grpSp>
        <p:nvGrpSpPr>
          <p:cNvPr id="11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61" name="TextBox 60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2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3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64" name="TextBox 63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71" name="TextBox 70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1317492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4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</a:t>
            </a:r>
            <a:endParaRPr lang="en-US" dirty="0"/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576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704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197163" y="4225766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1" name="Group 96"/>
          <p:cNvGrpSpPr/>
          <p:nvPr/>
        </p:nvGrpSpPr>
        <p:grpSpPr>
          <a:xfrm>
            <a:off x="2372617" y="4329643"/>
            <a:ext cx="4056276" cy="278190"/>
            <a:chOff x="1666499" y="1905000"/>
            <a:chExt cx="5408368" cy="370920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387150" y="4329641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4329641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457592" y="4318098"/>
            <a:ext cx="6704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16 bp</a:t>
            </a:r>
          </a:p>
        </p:txBody>
      </p:sp>
    </p:spTree>
    <p:extLst>
      <p:ext uri="{BB962C8B-B14F-4D97-AF65-F5344CB8AC3E}">
        <p14:creationId xmlns:p14="http://schemas.microsoft.com/office/powerpoint/2010/main" val="353683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</a:t>
            </a:r>
            <a:endParaRPr lang="en-US" dirty="0"/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56660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? ? ? ? ? ? ? ? ? ? ? ? ? ? ?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? ? ? ? ?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387150" y="2065099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grpSp>
        <p:nvGrpSpPr>
          <p:cNvPr id="6" name="Group 17"/>
          <p:cNvGrpSpPr/>
          <p:nvPr/>
        </p:nvGrpSpPr>
        <p:grpSpPr>
          <a:xfrm>
            <a:off x="2197163" y="1961226"/>
            <a:ext cx="4231730" cy="382065"/>
            <a:chOff x="1405550" y="2614964"/>
            <a:chExt cx="5642307" cy="509420"/>
          </a:xfrm>
        </p:grpSpPr>
        <p:sp>
          <p:nvSpPr>
            <p:cNvPr id="33" name="TextBox 32"/>
            <p:cNvSpPr txBox="1"/>
            <p:nvPr/>
          </p:nvSpPr>
          <p:spPr>
            <a:xfrm>
              <a:off x="1405550" y="2614964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7" name="Group 96"/>
            <p:cNvGrpSpPr/>
            <p:nvPr/>
          </p:nvGrpSpPr>
          <p:grpSpPr>
            <a:xfrm>
              <a:off x="1639489" y="2753464"/>
              <a:ext cx="5408368" cy="370920"/>
              <a:chOff x="1666499" y="1905000"/>
              <a:chExt cx="5408368" cy="37092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>
              <a:off x="4380398" y="2753464"/>
              <a:ext cx="24014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7457592" y="2053556"/>
            <a:ext cx="650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1" y="2527954"/>
            <a:ext cx="6500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?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50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372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500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197163" y="4225766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1" name="Group 96"/>
          <p:cNvGrpSpPr/>
          <p:nvPr/>
        </p:nvGrpSpPr>
        <p:grpSpPr>
          <a:xfrm>
            <a:off x="2372617" y="4329643"/>
            <a:ext cx="4056276" cy="278190"/>
            <a:chOff x="1666499" y="1905000"/>
            <a:chExt cx="5408368" cy="370920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387150" y="4329641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4329641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457592" y="4318098"/>
            <a:ext cx="6500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16 bp</a:t>
            </a:r>
          </a:p>
        </p:txBody>
      </p:sp>
    </p:spTree>
    <p:extLst>
      <p:ext uri="{BB962C8B-B14F-4D97-AF65-F5344CB8AC3E}">
        <p14:creationId xmlns:p14="http://schemas.microsoft.com/office/powerpoint/2010/main" val="417339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0"/>
          <p:cNvGrpSpPr/>
          <p:nvPr/>
        </p:nvGrpSpPr>
        <p:grpSpPr>
          <a:xfrm>
            <a:off x="2197162" y="2397922"/>
            <a:ext cx="5874062" cy="382065"/>
            <a:chOff x="1253150" y="5453728"/>
            <a:chExt cx="7832082" cy="509420"/>
          </a:xfrm>
        </p:grpSpPr>
        <p:sp>
          <p:nvSpPr>
            <p:cNvPr id="121" name="TextBox 120"/>
            <p:cNvSpPr txBox="1"/>
            <p:nvPr/>
          </p:nvSpPr>
          <p:spPr>
            <a:xfrm>
              <a:off x="1253150" y="5453728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4" name="Group 96"/>
            <p:cNvGrpSpPr/>
            <p:nvPr/>
          </p:nvGrpSpPr>
          <p:grpSpPr>
            <a:xfrm>
              <a:off x="1487089" y="5592228"/>
              <a:ext cx="5408368" cy="370920"/>
              <a:chOff x="1666499" y="1905000"/>
              <a:chExt cx="5408368" cy="370920"/>
            </a:xfrm>
          </p:grpSpPr>
          <p:cxnSp>
            <p:nvCxnSpPr>
              <p:cNvPr id="126" name="Straight Connector 12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4173134" y="5592228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4227998" y="5592228"/>
              <a:ext cx="18680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8267056" y="5576839"/>
              <a:ext cx="81817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19 bp</a:t>
              </a:r>
            </a:p>
          </p:txBody>
        </p:sp>
      </p:grpSp>
      <p:grpSp>
        <p:nvGrpSpPr>
          <p:cNvPr id="5" name="Group 128"/>
          <p:cNvGrpSpPr/>
          <p:nvPr/>
        </p:nvGrpSpPr>
        <p:grpSpPr>
          <a:xfrm>
            <a:off x="2197162" y="2400303"/>
            <a:ext cx="5886866" cy="382065"/>
            <a:chOff x="1405550" y="3880026"/>
            <a:chExt cx="7849154" cy="509420"/>
          </a:xfrm>
        </p:grpSpPr>
        <p:sp>
          <p:nvSpPr>
            <p:cNvPr id="130" name="TextBox 129"/>
            <p:cNvSpPr txBox="1"/>
            <p:nvPr/>
          </p:nvSpPr>
          <p:spPr>
            <a:xfrm>
              <a:off x="1405550" y="388002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6" name="Group 96"/>
            <p:cNvGrpSpPr/>
            <p:nvPr/>
          </p:nvGrpSpPr>
          <p:grpSpPr>
            <a:xfrm>
              <a:off x="1639489" y="4018526"/>
              <a:ext cx="5408368" cy="370920"/>
              <a:chOff x="1666499" y="1905000"/>
              <a:chExt cx="5408368" cy="370920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TextBox 13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32" name="TextBox 131"/>
            <p:cNvSpPr txBox="1"/>
            <p:nvPr/>
          </p:nvSpPr>
          <p:spPr>
            <a:xfrm>
              <a:off x="4325534" y="4018526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T </a:t>
              </a:r>
              <a:r>
                <a:rPr lang="en-US" sz="1200" b="1" dirty="0">
                  <a:solidFill>
                    <a:srgbClr val="00FF00"/>
                  </a:solidFill>
                  <a:latin typeface="Lucida Console"/>
                </a:rPr>
                <a:t>A</a:t>
              </a:r>
            </a:p>
          </p:txBody>
        </p:sp>
        <p:cxnSp>
          <p:nvCxnSpPr>
            <p:cNvPr id="133" name="Straight Connector 132"/>
            <p:cNvCxnSpPr/>
            <p:nvPr/>
          </p:nvCxnSpPr>
          <p:spPr>
            <a:xfrm>
              <a:off x="4380398" y="4018526"/>
              <a:ext cx="2667459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8419456" y="4003137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FF00"/>
                  </a:solidFill>
                  <a:latin typeface="Lucida Console"/>
                </a:rPr>
                <a:t>22 bp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</a:t>
            </a:r>
            <a:endParaRPr lang="en-US" dirty="0"/>
          </a:p>
        </p:txBody>
      </p:sp>
      <p:grpSp>
        <p:nvGrpSpPr>
          <p:cNvPr id="7" name="Group 141"/>
          <p:cNvGrpSpPr/>
          <p:nvPr/>
        </p:nvGrpSpPr>
        <p:grpSpPr>
          <a:xfrm>
            <a:off x="2197162" y="2396730"/>
            <a:ext cx="5886866" cy="382065"/>
            <a:chOff x="1405550" y="2614964"/>
            <a:chExt cx="7849154" cy="509420"/>
          </a:xfrm>
        </p:grpSpPr>
        <p:grpSp>
          <p:nvGrpSpPr>
            <p:cNvPr id="8" name="Group 29"/>
            <p:cNvGrpSpPr/>
            <p:nvPr/>
          </p:nvGrpSpPr>
          <p:grpSpPr>
            <a:xfrm>
              <a:off x="1405550" y="2614964"/>
              <a:ext cx="7433650" cy="509420"/>
              <a:chOff x="1405550" y="2614964"/>
              <a:chExt cx="7433650" cy="50942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4325534" y="2753464"/>
                <a:ext cx="45136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G T C T T G G G C </a:t>
                </a:r>
                <a:r>
                  <a:rPr lang="en-US" sz="1200" b="1" dirty="0">
                    <a:solidFill>
                      <a:srgbClr val="FF0000"/>
                    </a:solidFill>
                    <a:latin typeface="Lucida Console"/>
                  </a:rPr>
                  <a:t>T</a:t>
                </a:r>
              </a:p>
            </p:txBody>
          </p:sp>
          <p:grpSp>
            <p:nvGrpSpPr>
              <p:cNvPr id="9" name="Group 17"/>
              <p:cNvGrpSpPr/>
              <p:nvPr/>
            </p:nvGrpSpPr>
            <p:grpSpPr>
              <a:xfrm>
                <a:off x="1405550" y="2614964"/>
                <a:ext cx="5642307" cy="509420"/>
                <a:chOff x="1405550" y="2614964"/>
                <a:chExt cx="5642307" cy="509420"/>
              </a:xfrm>
            </p:grpSpPr>
            <p:sp>
              <p:nvSpPr>
                <p:cNvPr id="33" name="TextBox 32"/>
                <p:cNvSpPr txBox="1"/>
                <p:nvPr/>
              </p:nvSpPr>
              <p:spPr>
                <a:xfrm>
                  <a:off x="1405550" y="2614964"/>
                  <a:ext cx="386339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prstClr val="black"/>
                      </a:solidFill>
                      <a:latin typeface="Helvetica"/>
                    </a:rPr>
                    <a:t>5’</a:t>
                  </a:r>
                </a:p>
              </p:txBody>
            </p:sp>
            <p:grpSp>
              <p:nvGrpSpPr>
                <p:cNvPr id="10" name="Group 96"/>
                <p:cNvGrpSpPr/>
                <p:nvPr/>
              </p:nvGrpSpPr>
              <p:grpSpPr>
                <a:xfrm>
                  <a:off x="1639489" y="2753464"/>
                  <a:ext cx="5408368" cy="370920"/>
                  <a:chOff x="1666499" y="1905000"/>
                  <a:chExt cx="5408368" cy="370920"/>
                </a:xfrm>
              </p:grpSpPr>
              <p:cxnSp>
                <p:nvCxnSpPr>
                  <p:cNvPr id="36" name="Straight Connector 35"/>
                  <p:cNvCxnSpPr/>
                  <p:nvPr/>
                </p:nvCxnSpPr>
                <p:spPr>
                  <a:xfrm>
                    <a:off x="1666499" y="1905000"/>
                    <a:ext cx="2753101" cy="158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1666499" y="1906588"/>
                    <a:ext cx="540836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prstClr val="black"/>
                        </a:solidFill>
                        <a:latin typeface="Lucida Console"/>
                      </a:rPr>
                      <a:t>T G C G C G G C C C A</a:t>
                    </a:r>
                  </a:p>
                </p:txBody>
              </p:sp>
            </p:grp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4380398" y="2753464"/>
                  <a:ext cx="2401402" cy="1588"/>
                </a:xfrm>
                <a:prstGeom prst="line">
                  <a:avLst/>
                </a:prstGeom>
                <a:ln cap="flat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TextBox 37"/>
            <p:cNvSpPr txBox="1"/>
            <p:nvPr/>
          </p:nvSpPr>
          <p:spPr>
            <a:xfrm>
              <a:off x="8419456" y="2738075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21 bp</a:t>
              </a:r>
            </a:p>
          </p:txBody>
        </p:sp>
      </p:grpSp>
      <p:grpSp>
        <p:nvGrpSpPr>
          <p:cNvPr id="11" name="Group 160"/>
          <p:cNvGrpSpPr/>
          <p:nvPr/>
        </p:nvGrpSpPr>
        <p:grpSpPr>
          <a:xfrm>
            <a:off x="2197162" y="2395366"/>
            <a:ext cx="5886866" cy="382065"/>
            <a:chOff x="1405550" y="4267200"/>
            <a:chExt cx="7849154" cy="509420"/>
          </a:xfrm>
        </p:grpSpPr>
        <p:sp>
          <p:nvSpPr>
            <p:cNvPr id="25" name="TextBox 24"/>
            <p:cNvSpPr txBox="1"/>
            <p:nvPr/>
          </p:nvSpPr>
          <p:spPr>
            <a:xfrm>
              <a:off x="1405550" y="42672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2" name="Group 96"/>
            <p:cNvGrpSpPr/>
            <p:nvPr/>
          </p:nvGrpSpPr>
          <p:grpSpPr>
            <a:xfrm>
              <a:off x="1639489" y="4405700"/>
              <a:ext cx="5408368" cy="370920"/>
              <a:chOff x="1666499" y="1905000"/>
              <a:chExt cx="5408368" cy="37092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4325534" y="44057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</a:t>
              </a:r>
              <a:r>
                <a:rPr lang="en-US" sz="1200" b="1" dirty="0">
                  <a:solidFill>
                    <a:srgbClr val="0000FF"/>
                  </a:solidFill>
                  <a:latin typeface="Lucida Console"/>
                </a:rPr>
                <a:t>C</a:t>
              </a:r>
            </a:p>
          </p:txBody>
        </p:sp>
        <p:cxnSp>
          <p:nvCxnSpPr>
            <p:cNvPr id="34" name="Straight Connector 33"/>
            <p:cNvCxnSpPr>
              <a:endCxn id="32" idx="0"/>
            </p:cNvCxnSpPr>
            <p:nvPr/>
          </p:nvCxnSpPr>
          <p:spPr>
            <a:xfrm>
              <a:off x="4380398" y="4405700"/>
              <a:ext cx="2201969" cy="0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8419456" y="4390311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00FF"/>
                  </a:solidFill>
                  <a:latin typeface="Lucida Console"/>
                </a:rPr>
                <a:t>20 bp</a:t>
              </a:r>
            </a:p>
          </p:txBody>
        </p:sp>
      </p:grpSp>
      <p:grpSp>
        <p:nvGrpSpPr>
          <p:cNvPr id="13" name="Group 59"/>
          <p:cNvGrpSpPr/>
          <p:nvPr/>
        </p:nvGrpSpPr>
        <p:grpSpPr>
          <a:xfrm>
            <a:off x="2197163" y="2400304"/>
            <a:ext cx="5958828" cy="382065"/>
            <a:chOff x="1405550" y="4464802"/>
            <a:chExt cx="7945105" cy="509420"/>
          </a:xfrm>
        </p:grpSpPr>
        <p:sp>
          <p:nvSpPr>
            <p:cNvPr id="42" name="TextBox 41"/>
            <p:cNvSpPr txBox="1"/>
            <p:nvPr/>
          </p:nvSpPr>
          <p:spPr>
            <a:xfrm>
              <a:off x="1405550" y="446480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4" name="Group 96"/>
            <p:cNvGrpSpPr/>
            <p:nvPr/>
          </p:nvGrpSpPr>
          <p:grpSpPr>
            <a:xfrm>
              <a:off x="1639489" y="4603302"/>
              <a:ext cx="5408368" cy="370920"/>
              <a:chOff x="1666499" y="1905000"/>
              <a:chExt cx="5408368" cy="370920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4325534" y="4603302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4380398" y="4603302"/>
              <a:ext cx="1916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8436528" y="4587913"/>
              <a:ext cx="91412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12 bp</a:t>
              </a:r>
            </a:p>
          </p:txBody>
        </p:sp>
      </p:grpSp>
      <p:grpSp>
        <p:nvGrpSpPr>
          <p:cNvPr id="15" name="Group 75"/>
          <p:cNvGrpSpPr/>
          <p:nvPr/>
        </p:nvGrpSpPr>
        <p:grpSpPr>
          <a:xfrm>
            <a:off x="2197162" y="2399113"/>
            <a:ext cx="5874062" cy="382065"/>
            <a:chOff x="1405550" y="5049578"/>
            <a:chExt cx="7832082" cy="509420"/>
          </a:xfrm>
        </p:grpSpPr>
        <p:sp>
          <p:nvSpPr>
            <p:cNvPr id="50" name="TextBox 49"/>
            <p:cNvSpPr txBox="1"/>
            <p:nvPr/>
          </p:nvSpPr>
          <p:spPr>
            <a:xfrm>
              <a:off x="1405550" y="5049578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6" name="Group 96"/>
            <p:cNvGrpSpPr/>
            <p:nvPr/>
          </p:nvGrpSpPr>
          <p:grpSpPr>
            <a:xfrm>
              <a:off x="1639489" y="5188078"/>
              <a:ext cx="5408368" cy="370920"/>
              <a:chOff x="1666499" y="1905000"/>
              <a:chExt cx="5408368" cy="370920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4325534" y="5189666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4380398" y="5188078"/>
              <a:ext cx="4202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8419456" y="5172689"/>
              <a:ext cx="81817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13 bp</a:t>
              </a:r>
            </a:p>
          </p:txBody>
        </p:sp>
      </p:grpSp>
      <p:grpSp>
        <p:nvGrpSpPr>
          <p:cNvPr id="17" name="Group 73"/>
          <p:cNvGrpSpPr/>
          <p:nvPr/>
        </p:nvGrpSpPr>
        <p:grpSpPr>
          <a:xfrm>
            <a:off x="2197162" y="2400304"/>
            <a:ext cx="5889080" cy="382065"/>
            <a:chOff x="1405550" y="5634354"/>
            <a:chExt cx="7852106" cy="509420"/>
          </a:xfrm>
        </p:grpSpPr>
        <p:sp>
          <p:nvSpPr>
            <p:cNvPr id="61" name="TextBox 60"/>
            <p:cNvSpPr txBox="1"/>
            <p:nvPr/>
          </p:nvSpPr>
          <p:spPr>
            <a:xfrm>
              <a:off x="1405550" y="5634354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8" name="Group 96"/>
            <p:cNvGrpSpPr/>
            <p:nvPr/>
          </p:nvGrpSpPr>
          <p:grpSpPr>
            <a:xfrm>
              <a:off x="1639489" y="5772854"/>
              <a:ext cx="5408368" cy="370920"/>
              <a:chOff x="1666499" y="1905000"/>
              <a:chExt cx="5408368" cy="370920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4325534" y="577285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4380398" y="5772854"/>
              <a:ext cx="11822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8419455" y="5757465"/>
              <a:ext cx="83820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16 bp</a:t>
              </a:r>
            </a:p>
          </p:txBody>
        </p:sp>
      </p:grpSp>
      <p:grpSp>
        <p:nvGrpSpPr>
          <p:cNvPr id="19" name="Group 85"/>
          <p:cNvGrpSpPr/>
          <p:nvPr/>
        </p:nvGrpSpPr>
        <p:grpSpPr>
          <a:xfrm>
            <a:off x="2197162" y="2400304"/>
            <a:ext cx="5874062" cy="382065"/>
            <a:chOff x="1422623" y="4295645"/>
            <a:chExt cx="7832082" cy="509420"/>
          </a:xfrm>
        </p:grpSpPr>
        <p:sp>
          <p:nvSpPr>
            <p:cNvPr id="78" name="TextBox 77"/>
            <p:cNvSpPr txBox="1"/>
            <p:nvPr/>
          </p:nvSpPr>
          <p:spPr>
            <a:xfrm>
              <a:off x="1422623" y="4295645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0" name="Group 96"/>
            <p:cNvGrpSpPr/>
            <p:nvPr/>
          </p:nvGrpSpPr>
          <p:grpSpPr>
            <a:xfrm>
              <a:off x="1656562" y="4434145"/>
              <a:ext cx="5408368" cy="370920"/>
              <a:chOff x="1666499" y="1905000"/>
              <a:chExt cx="5408368" cy="370920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4342607" y="4435733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</a:t>
              </a:r>
              <a:r>
                <a:rPr lang="en-US" sz="1200" b="1" dirty="0">
                  <a:solidFill>
                    <a:srgbClr val="0000FF"/>
                  </a:solidFill>
                  <a:latin typeface="Lucida Console"/>
                </a:rPr>
                <a:t>C</a:t>
              </a: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4397471" y="4434145"/>
              <a:ext cx="707929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8436528" y="4418756"/>
              <a:ext cx="81817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00FF"/>
                  </a:solidFill>
                  <a:latin typeface="Lucida Console"/>
                </a:rPr>
                <a:t>14 bp</a:t>
              </a:r>
            </a:p>
          </p:txBody>
        </p:sp>
      </p:grpSp>
      <p:grpSp>
        <p:nvGrpSpPr>
          <p:cNvPr id="21" name="Group 95"/>
          <p:cNvGrpSpPr/>
          <p:nvPr/>
        </p:nvGrpSpPr>
        <p:grpSpPr>
          <a:xfrm>
            <a:off x="2197162" y="2400303"/>
            <a:ext cx="5905537" cy="382065"/>
            <a:chOff x="1253150" y="4114800"/>
            <a:chExt cx="7874048" cy="509420"/>
          </a:xfrm>
        </p:grpSpPr>
        <p:sp>
          <p:nvSpPr>
            <p:cNvPr id="88" name="TextBox 87"/>
            <p:cNvSpPr txBox="1"/>
            <p:nvPr/>
          </p:nvSpPr>
          <p:spPr>
            <a:xfrm>
              <a:off x="1253150" y="41148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2" name="Group 96"/>
            <p:cNvGrpSpPr/>
            <p:nvPr/>
          </p:nvGrpSpPr>
          <p:grpSpPr>
            <a:xfrm>
              <a:off x="1487089" y="4253300"/>
              <a:ext cx="5408368" cy="370920"/>
              <a:chOff x="1666499" y="1905000"/>
              <a:chExt cx="5408368" cy="370920"/>
            </a:xfrm>
          </p:grpSpPr>
          <p:cxnSp>
            <p:nvCxnSpPr>
              <p:cNvPr id="93" name="Straight Connector 92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4173134" y="42533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4227998" y="4253300"/>
              <a:ext cx="9536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8267055" y="4237911"/>
              <a:ext cx="86014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15 bp</a:t>
              </a:r>
            </a:p>
          </p:txBody>
        </p:sp>
      </p:grpSp>
      <p:grpSp>
        <p:nvGrpSpPr>
          <p:cNvPr id="23" name="Group 106"/>
          <p:cNvGrpSpPr/>
          <p:nvPr/>
        </p:nvGrpSpPr>
        <p:grpSpPr>
          <a:xfrm>
            <a:off x="2197162" y="2400304"/>
            <a:ext cx="5933630" cy="382065"/>
            <a:chOff x="1253150" y="5528220"/>
            <a:chExt cx="7911506" cy="509420"/>
          </a:xfrm>
        </p:grpSpPr>
        <p:sp>
          <p:nvSpPr>
            <p:cNvPr id="99" name="TextBox 98"/>
            <p:cNvSpPr txBox="1"/>
            <p:nvPr/>
          </p:nvSpPr>
          <p:spPr>
            <a:xfrm>
              <a:off x="1253150" y="552822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4" name="Group 96"/>
            <p:cNvGrpSpPr/>
            <p:nvPr/>
          </p:nvGrpSpPr>
          <p:grpSpPr>
            <a:xfrm>
              <a:off x="1487089" y="5666720"/>
              <a:ext cx="5408368" cy="370920"/>
              <a:chOff x="1666499" y="1905000"/>
              <a:chExt cx="5408368" cy="370920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4173134" y="566672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4227998" y="5666720"/>
              <a:ext cx="14108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8267056" y="5651331"/>
              <a:ext cx="897600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17 bp</a:t>
              </a:r>
            </a:p>
          </p:txBody>
        </p:sp>
      </p:grpSp>
      <p:grpSp>
        <p:nvGrpSpPr>
          <p:cNvPr id="26" name="Group 118"/>
          <p:cNvGrpSpPr/>
          <p:nvPr/>
        </p:nvGrpSpPr>
        <p:grpSpPr>
          <a:xfrm>
            <a:off x="2197162" y="2399113"/>
            <a:ext cx="5933630" cy="382065"/>
            <a:chOff x="1371502" y="5638800"/>
            <a:chExt cx="7911506" cy="509420"/>
          </a:xfrm>
        </p:grpSpPr>
        <p:sp>
          <p:nvSpPr>
            <p:cNvPr id="110" name="TextBox 109"/>
            <p:cNvSpPr txBox="1"/>
            <p:nvPr/>
          </p:nvSpPr>
          <p:spPr>
            <a:xfrm>
              <a:off x="1371502" y="56388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7" name="Group 96"/>
            <p:cNvGrpSpPr/>
            <p:nvPr/>
          </p:nvGrpSpPr>
          <p:grpSpPr>
            <a:xfrm>
              <a:off x="1605441" y="5777300"/>
              <a:ext cx="5408368" cy="370920"/>
              <a:chOff x="1666499" y="1905000"/>
              <a:chExt cx="5408368" cy="370920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4291486" y="57773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13" name="Straight Connector 112"/>
            <p:cNvCxnSpPr/>
            <p:nvPr/>
          </p:nvCxnSpPr>
          <p:spPr>
            <a:xfrm>
              <a:off x="4346350" y="5777300"/>
              <a:ext cx="1673450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8385407" y="5761911"/>
              <a:ext cx="89760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18 bp</a:t>
              </a:r>
            </a:p>
          </p:txBody>
        </p:sp>
      </p:grpSp>
      <p:sp>
        <p:nvSpPr>
          <p:cNvPr id="144" name="Freeform 143"/>
          <p:cNvSpPr/>
          <p:nvPr/>
        </p:nvSpPr>
        <p:spPr>
          <a:xfrm>
            <a:off x="6428893" y="2223948"/>
            <a:ext cx="143357" cy="534987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1739900" y="2188590"/>
            <a:ext cx="274320" cy="633552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900" dirty="0">
                <a:solidFill>
                  <a:prstClr val="black"/>
                </a:solidFill>
                <a:latin typeface="Gill Sans MT"/>
              </a:rPr>
              <a:t>Laser Reader</a:t>
            </a:r>
          </a:p>
        </p:txBody>
      </p:sp>
      <p:cxnSp>
        <p:nvCxnSpPr>
          <p:cNvPr id="148" name="Straight Arrow Connector 147"/>
          <p:cNvCxnSpPr/>
          <p:nvPr/>
        </p:nvCxnSpPr>
        <p:spPr>
          <a:xfrm>
            <a:off x="2060627" y="2500602"/>
            <a:ext cx="84833" cy="1191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Freeform 148"/>
          <p:cNvSpPr/>
          <p:nvPr/>
        </p:nvSpPr>
        <p:spPr>
          <a:xfrm>
            <a:off x="6500572" y="2343150"/>
            <a:ext cx="143357" cy="41136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0" name="Freeform 149"/>
          <p:cNvSpPr/>
          <p:nvPr/>
        </p:nvSpPr>
        <p:spPr>
          <a:xfrm>
            <a:off x="6572251" y="2223948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1" name="Freeform 150"/>
          <p:cNvSpPr/>
          <p:nvPr/>
        </p:nvSpPr>
        <p:spPr>
          <a:xfrm>
            <a:off x="6643929" y="2343150"/>
            <a:ext cx="143357" cy="41136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2" name="Freeform 151"/>
          <p:cNvSpPr/>
          <p:nvPr/>
        </p:nvSpPr>
        <p:spPr>
          <a:xfrm>
            <a:off x="6715608" y="2400300"/>
            <a:ext cx="143357" cy="35421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3" name="Freeform 152"/>
          <p:cNvSpPr/>
          <p:nvPr/>
        </p:nvSpPr>
        <p:spPr>
          <a:xfrm>
            <a:off x="6787286" y="2188590"/>
            <a:ext cx="143357" cy="570692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4" name="Freeform 153"/>
          <p:cNvSpPr/>
          <p:nvPr/>
        </p:nvSpPr>
        <p:spPr>
          <a:xfrm>
            <a:off x="6858965" y="2223948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5" name="Freeform 154"/>
          <p:cNvSpPr/>
          <p:nvPr/>
        </p:nvSpPr>
        <p:spPr>
          <a:xfrm>
            <a:off x="6930643" y="2240081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7" name="Freeform 156"/>
          <p:cNvSpPr/>
          <p:nvPr/>
        </p:nvSpPr>
        <p:spPr>
          <a:xfrm>
            <a:off x="7002322" y="2223775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8" name="Freeform 157"/>
          <p:cNvSpPr/>
          <p:nvPr/>
        </p:nvSpPr>
        <p:spPr>
          <a:xfrm>
            <a:off x="7074001" y="2403873"/>
            <a:ext cx="143357" cy="35421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9" name="Freeform 158"/>
          <p:cNvSpPr/>
          <p:nvPr/>
        </p:nvSpPr>
        <p:spPr>
          <a:xfrm>
            <a:off x="7145680" y="2228712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38767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xit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7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7" presetClass="exit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7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xit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7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7" presetClass="exit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7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7" presetClass="exit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7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7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7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7" presetClass="exit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7" presetClass="exit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4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7" grpId="0" animBg="1"/>
      <p:bldP spid="158" grpId="0" animBg="1"/>
      <p:bldP spid="15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Sanger Sequencing Output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17420" y="947350"/>
            <a:ext cx="54978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Each sequencing reaction gives us a </a:t>
            </a:r>
            <a:r>
              <a:rPr lang="en-US" sz="1350" b="1" dirty="0">
                <a:solidFill>
                  <a:prstClr val="black"/>
                </a:solidFill>
                <a:latin typeface="Gill Sans MT"/>
              </a:rPr>
              <a:t>chromatogram</a:t>
            </a:r>
            <a:r>
              <a:rPr lang="en-US" sz="1350" dirty="0">
                <a:solidFill>
                  <a:prstClr val="black"/>
                </a:solidFill>
                <a:latin typeface="Gill Sans MT"/>
              </a:rPr>
              <a:t>, usually ~600-1000 bp:</a:t>
            </a:r>
          </a:p>
        </p:txBody>
      </p:sp>
      <p:pic>
        <p:nvPicPr>
          <p:cNvPr id="56" name="Picture 55" descr="SangerSequen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1314450"/>
            <a:ext cx="5494514" cy="33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7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70505" y="422204"/>
            <a:ext cx="5278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Diversion: Why clone?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cs typeface="Century Gothic"/>
              </a:rPr>
              <a:t>Signal vs. Noise</a:t>
            </a:r>
          </a:p>
          <a:p>
            <a:pPr marL="685800" lvl="1" indent="-342900">
              <a:buFont typeface="Arial"/>
              <a:buChar char="•"/>
            </a:pPr>
            <a:endParaRPr lang="en-US" b="1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340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doBas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"/>
            <a:ext cx="6858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9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"/>
            <a:ext cx="6857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3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doBE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"/>
            <a:ext cx="6858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4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60777" y="321620"/>
            <a:ext cx="52782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Diversion: Why clone?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cs typeface="Century Gothic"/>
              </a:rPr>
              <a:t>Signal vs. Noise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cs typeface="Century Gothic"/>
              </a:rPr>
              <a:t>It’s difficult to measure a single base being added to a single strand of DNA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cs typeface="Century Gothic"/>
              </a:rPr>
              <a:t>Sequencing technologies either boost signal or reduce noise</a:t>
            </a:r>
          </a:p>
        </p:txBody>
      </p:sp>
    </p:spTree>
    <p:extLst>
      <p:ext uri="{BB962C8B-B14F-4D97-AF65-F5344CB8AC3E}">
        <p14:creationId xmlns:p14="http://schemas.microsoft.com/office/powerpoint/2010/main" val="429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Century Gothic"/>
              </a:rPr>
              <a:t>Sequencing</a:t>
            </a: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0063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68880" y="895398"/>
            <a:ext cx="5497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colony picked for every 2 reactions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do 1 DNA prep for every 2 reactions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PCR tube for each reaction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gel lane for each reaction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59864" y="212764"/>
            <a:ext cx="5554980" cy="587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mtClean="0"/>
              <a:t>Sanger Throughput Limitations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958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we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239" y="2750820"/>
            <a:ext cx="4762500" cy="1962150"/>
          </a:xfrm>
          <a:prstGeom prst="rect">
            <a:avLst/>
          </a:prstGeom>
        </p:spPr>
      </p:pic>
      <p:pic>
        <p:nvPicPr>
          <p:cNvPr id="5" name="Picture 4" descr="microcentrifuge-tube-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460" y="421955"/>
            <a:ext cx="2552699" cy="22069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251460"/>
            <a:ext cx="4640580" cy="34804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6560" y="1897380"/>
            <a:ext cx="4320268" cy="290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645920" y="257907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Colony Picking Robot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37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8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10" y="400050"/>
            <a:ext cx="5812019" cy="455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7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645920" y="257907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Arrays</a:t>
            </a:r>
            <a:endParaRPr lang="en-US" dirty="0"/>
          </a:p>
        </p:txBody>
      </p:sp>
      <p:pic>
        <p:nvPicPr>
          <p:cNvPr id="2" name="Picture 1" descr="SangerArr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146" y="1008322"/>
            <a:ext cx="4978908" cy="354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7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864" y="212764"/>
            <a:ext cx="5554980" cy="58732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Sanger Throughput Limitations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53640" y="811578"/>
            <a:ext cx="5497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colony picked for every 2 reactions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do 1 DNA prep for every 2 reactions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PCR tube for each reaction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gel lane for each reaction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63697" y="2034881"/>
            <a:ext cx="5109380" cy="2965669"/>
            <a:chOff x="1760929" y="2540000"/>
            <a:chExt cx="6812507" cy="3954224"/>
          </a:xfrm>
        </p:grpSpPr>
        <p:pic>
          <p:nvPicPr>
            <p:cNvPr id="4" name="Picture 3" descr="CSR168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420" y="2540000"/>
              <a:ext cx="3429000" cy="353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60929" y="6094115"/>
              <a:ext cx="681250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  <a:latin typeface="Century Gothic"/>
                  <a:cs typeface="Century Gothic"/>
                </a:rPr>
                <a:t>from</a:t>
              </a:r>
              <a:r>
                <a:rPr lang="en-US" sz="1350" b="1" dirty="0">
                  <a:solidFill>
                    <a:prstClr val="black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350" i="1" dirty="0">
                  <a:solidFill>
                    <a:prstClr val="black"/>
                  </a:solidFill>
                  <a:latin typeface="Century Gothic"/>
                  <a:cs typeface="Century Gothic"/>
                </a:rPr>
                <a:t>The Economist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5263896" y="2816352"/>
            <a:ext cx="472440" cy="1374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452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9961" y="797108"/>
            <a:ext cx="63694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Problem: </a:t>
            </a:r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How can we do way more reactions at once without having more tubes, </a:t>
            </a:r>
            <a:r>
              <a:rPr lang="en-US" b="1" dirty="0" err="1">
                <a:solidFill>
                  <a:prstClr val="black"/>
                </a:solidFill>
                <a:latin typeface="Century Gothic"/>
                <a:cs typeface="Century Gothic"/>
              </a:rPr>
              <a:t>thermocyclers</a:t>
            </a:r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, etc.?</a:t>
            </a:r>
          </a:p>
        </p:txBody>
      </p:sp>
    </p:spTree>
    <p:extLst>
      <p:ext uri="{BB962C8B-B14F-4D97-AF65-F5344CB8AC3E}">
        <p14:creationId xmlns:p14="http://schemas.microsoft.com/office/powerpoint/2010/main" val="7123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53640" y="811578"/>
            <a:ext cx="5497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Massively parallel</a:t>
            </a:r>
          </a:p>
        </p:txBody>
      </p:sp>
    </p:spTree>
    <p:extLst>
      <p:ext uri="{BB962C8B-B14F-4D97-AF65-F5344CB8AC3E}">
        <p14:creationId xmlns:p14="http://schemas.microsoft.com/office/powerpoint/2010/main" val="295666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212939" y="2135913"/>
            <a:ext cx="405995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623630" y="1699318"/>
            <a:ext cx="4733585" cy="897917"/>
            <a:chOff x="1974173" y="2265756"/>
            <a:chExt cx="6311446" cy="119722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748275" y="2633888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680807" y="300491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416802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668515" y="255927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018938" y="306361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206948" y="226575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974173" y="306361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292508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875475" y="2661360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833835" y="346297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378287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334148" y="287246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836960" y="268218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971036" y="2272407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675800" y="268218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70432" y="317061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744292" y="332677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863183" y="301069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967912" y="257720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405137" y="332677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829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  <a:endParaRPr lang="en-US" sz="2400" dirty="0">
              <a:solidFill>
                <a:schemeClr val="bg1">
                  <a:lumMod val="50000"/>
                </a:schemeClr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6321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4608245" y="2097527"/>
            <a:ext cx="1645920" cy="0"/>
          </a:xfrm>
          <a:prstGeom prst="line">
            <a:avLst/>
          </a:prstGeom>
          <a:ln w="1016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254164" y="2097527"/>
            <a:ext cx="35915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249095" y="2097527"/>
            <a:ext cx="35915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015569" y="1499131"/>
            <a:ext cx="859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Genomic</a:t>
            </a:r>
          </a:p>
          <a:p>
            <a:r>
              <a:rPr lang="en-US" sz="1350" dirty="0"/>
              <a:t>Fragment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474032" y="2233079"/>
            <a:ext cx="1915674" cy="736551"/>
            <a:chOff x="4441377" y="2977441"/>
            <a:chExt cx="2554232" cy="982068"/>
          </a:xfrm>
        </p:grpSpPr>
        <p:sp>
          <p:nvSpPr>
            <p:cNvPr id="31" name="TextBox 30"/>
            <p:cNvSpPr txBox="1"/>
            <p:nvPr/>
          </p:nvSpPr>
          <p:spPr>
            <a:xfrm>
              <a:off x="5217415" y="3559400"/>
              <a:ext cx="108970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Adapters</a:t>
              </a:r>
            </a:p>
          </p:txBody>
        </p:sp>
        <p:cxnSp>
          <p:nvCxnSpPr>
            <p:cNvPr id="33" name="Straight Arrow Connector 32"/>
            <p:cNvCxnSpPr>
              <a:stCxn id="31" idx="3"/>
            </p:cNvCxnSpPr>
            <p:nvPr/>
          </p:nvCxnSpPr>
          <p:spPr>
            <a:xfrm flipV="1">
              <a:off x="6307114" y="2977441"/>
              <a:ext cx="688495" cy="78201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31" idx="1"/>
            </p:cNvCxnSpPr>
            <p:nvPr/>
          </p:nvCxnSpPr>
          <p:spPr>
            <a:xfrm flipH="1" flipV="1">
              <a:off x="4441377" y="2977441"/>
              <a:ext cx="776037" cy="78201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</p:spTree>
    <p:extLst>
      <p:ext uri="{BB962C8B-B14F-4D97-AF65-F5344CB8AC3E}">
        <p14:creationId xmlns:p14="http://schemas.microsoft.com/office/powerpoint/2010/main" val="401956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pic>
        <p:nvPicPr>
          <p:cNvPr id="14" name="Picture 13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2537" flipV="1">
            <a:off x="2494992" y="3060000"/>
            <a:ext cx="1203553" cy="34289"/>
          </a:xfrm>
          <a:prstGeom prst="rect">
            <a:avLst/>
          </a:prstGeom>
        </p:spPr>
      </p:pic>
      <p:pic>
        <p:nvPicPr>
          <p:cNvPr id="15" name="Picture 14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3046" flipV="1">
            <a:off x="2484159" y="1377132"/>
            <a:ext cx="1203553" cy="34289"/>
          </a:xfrm>
          <a:prstGeom prst="rect">
            <a:avLst/>
          </a:prstGeom>
        </p:spPr>
      </p:pic>
      <p:pic>
        <p:nvPicPr>
          <p:cNvPr id="16" name="Picture 15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175" flipV="1">
            <a:off x="4024594" y="1457377"/>
            <a:ext cx="1203553" cy="34289"/>
          </a:xfrm>
          <a:prstGeom prst="rect">
            <a:avLst/>
          </a:prstGeom>
        </p:spPr>
      </p:pic>
      <p:pic>
        <p:nvPicPr>
          <p:cNvPr id="18" name="Picture 17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39072" flipV="1">
            <a:off x="4712781" y="1162572"/>
            <a:ext cx="1203553" cy="34289"/>
          </a:xfrm>
          <a:prstGeom prst="rect">
            <a:avLst/>
          </a:prstGeom>
        </p:spPr>
      </p:pic>
      <p:pic>
        <p:nvPicPr>
          <p:cNvPr id="19" name="Picture 18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95006" y="1189575"/>
            <a:ext cx="1203553" cy="34289"/>
          </a:xfrm>
          <a:prstGeom prst="rect">
            <a:avLst/>
          </a:prstGeom>
        </p:spPr>
      </p:pic>
      <p:pic>
        <p:nvPicPr>
          <p:cNvPr id="20" name="Picture 19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920211" y="2437516"/>
            <a:ext cx="1203553" cy="34289"/>
          </a:xfrm>
          <a:prstGeom prst="rect">
            <a:avLst/>
          </a:prstGeom>
        </p:spPr>
      </p:pic>
      <p:pic>
        <p:nvPicPr>
          <p:cNvPr id="21" name="Picture 20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8372" flipV="1">
            <a:off x="5149683" y="2760814"/>
            <a:ext cx="1203553" cy="34289"/>
          </a:xfrm>
          <a:prstGeom prst="rect">
            <a:avLst/>
          </a:prstGeom>
        </p:spPr>
      </p:pic>
      <p:pic>
        <p:nvPicPr>
          <p:cNvPr id="22" name="Picture 21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7269" flipV="1">
            <a:off x="6441420" y="2331785"/>
            <a:ext cx="1203553" cy="34289"/>
          </a:xfrm>
          <a:prstGeom prst="rect">
            <a:avLst/>
          </a:prstGeom>
        </p:spPr>
      </p:pic>
      <p:pic>
        <p:nvPicPr>
          <p:cNvPr id="23" name="Picture 22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0584" flipV="1">
            <a:off x="4462161" y="3967042"/>
            <a:ext cx="1203553" cy="34289"/>
          </a:xfrm>
          <a:prstGeom prst="rect">
            <a:avLst/>
          </a:prstGeom>
        </p:spPr>
      </p:pic>
      <p:pic>
        <p:nvPicPr>
          <p:cNvPr id="24" name="Picture 23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67713" flipV="1">
            <a:off x="5893228" y="3944247"/>
            <a:ext cx="1203553" cy="34289"/>
          </a:xfrm>
          <a:prstGeom prst="rect">
            <a:avLst/>
          </a:prstGeom>
        </p:spPr>
      </p:pic>
      <p:pic>
        <p:nvPicPr>
          <p:cNvPr id="26" name="Picture 25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610" flipV="1">
            <a:off x="6495006" y="3708671"/>
            <a:ext cx="1203553" cy="3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8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3940320" y="1799723"/>
            <a:ext cx="1451750" cy="1443542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2860000000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4343807" y="1006750"/>
            <a:ext cx="8210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Bead/ISP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62979" y="2289807"/>
            <a:ext cx="109683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Adapter</a:t>
            </a:r>
          </a:p>
          <a:p>
            <a:r>
              <a:rPr lang="en-US" sz="1350" dirty="0"/>
              <a:t>Complement</a:t>
            </a:r>
          </a:p>
          <a:p>
            <a:r>
              <a:rPr lang="en-US" sz="1350" dirty="0"/>
              <a:t>Sequences</a:t>
            </a:r>
          </a:p>
        </p:txBody>
      </p:sp>
      <p:cxnSp>
        <p:nvCxnSpPr>
          <p:cNvPr id="49" name="Straight Arrow Connector 48"/>
          <p:cNvCxnSpPr>
            <a:stCxn id="46" idx="1"/>
          </p:cNvCxnSpPr>
          <p:nvPr/>
        </p:nvCxnSpPr>
        <p:spPr>
          <a:xfrm flipH="1" flipV="1">
            <a:off x="5323987" y="1834818"/>
            <a:ext cx="938992" cy="81278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6" idx="1"/>
          </p:cNvCxnSpPr>
          <p:nvPr/>
        </p:nvCxnSpPr>
        <p:spPr>
          <a:xfrm flipH="1" flipV="1">
            <a:off x="5514475" y="2381688"/>
            <a:ext cx="748504" cy="26591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46" idx="1"/>
          </p:cNvCxnSpPr>
          <p:nvPr/>
        </p:nvCxnSpPr>
        <p:spPr>
          <a:xfrm flipH="1">
            <a:off x="5392071" y="2647598"/>
            <a:ext cx="870908" cy="46056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45" idx="2"/>
          </p:cNvCxnSpPr>
          <p:nvPr/>
        </p:nvCxnSpPr>
        <p:spPr>
          <a:xfrm flipH="1">
            <a:off x="4730451" y="1306832"/>
            <a:ext cx="23886" cy="5279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222197" y="3680461"/>
            <a:ext cx="34933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The idea is that each bead should be amplified </a:t>
            </a:r>
          </a:p>
          <a:p>
            <a:r>
              <a:rPr lang="en-US" sz="1350" dirty="0"/>
              <a:t>all over with a SINGLE library fragment.</a:t>
            </a:r>
          </a:p>
        </p:txBody>
      </p:sp>
    </p:spTree>
    <p:extLst>
      <p:ext uri="{BB962C8B-B14F-4D97-AF65-F5344CB8AC3E}">
        <p14:creationId xmlns:p14="http://schemas.microsoft.com/office/powerpoint/2010/main" val="270304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6836899" y="2861205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741035" y="3009561"/>
            <a:ext cx="324287" cy="322454"/>
            <a:chOff x="4157535" y="2399630"/>
            <a:chExt cx="1935667" cy="1924723"/>
          </a:xfrm>
        </p:grpSpPr>
        <p:sp>
          <p:nvSpPr>
            <p:cNvPr id="54" name="Oval 53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5" name="Curved Connector 54"/>
            <p:cNvCxnSpPr>
              <a:stCxn id="54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urved Connector 55"/>
            <p:cNvCxnSpPr>
              <a:stCxn id="54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urved Connector 56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58"/>
            <p:cNvCxnSpPr>
              <a:stCxn id="54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urved Connector 59"/>
            <p:cNvCxnSpPr>
              <a:stCxn id="54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60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urved Connector 61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62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urved Connector 64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4973765" y="991267"/>
            <a:ext cx="324287" cy="322454"/>
            <a:chOff x="4157535" y="2399630"/>
            <a:chExt cx="1935667" cy="1924723"/>
          </a:xfrm>
        </p:grpSpPr>
        <p:sp>
          <p:nvSpPr>
            <p:cNvPr id="67" name="Oval 66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8" name="Curved Connector 67"/>
            <p:cNvCxnSpPr>
              <a:stCxn id="67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urved Connector 69"/>
            <p:cNvCxnSpPr>
              <a:stCxn id="67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urved Connector 7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urved Connector 71"/>
            <p:cNvCxnSpPr>
              <a:stCxn id="67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urved Connector 72"/>
            <p:cNvCxnSpPr>
              <a:stCxn id="67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urved Connector 73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urved Connector 7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urved Connector 75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urved Connector 76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2898070" y="1055869"/>
            <a:ext cx="324287" cy="322454"/>
            <a:chOff x="4157535" y="2399630"/>
            <a:chExt cx="1935667" cy="1924723"/>
          </a:xfrm>
        </p:grpSpPr>
        <p:sp>
          <p:nvSpPr>
            <p:cNvPr id="79" name="Oval 78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0" name="Curved Connector 79"/>
            <p:cNvCxnSpPr>
              <a:stCxn id="79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urved Connector 80"/>
            <p:cNvCxnSpPr>
              <a:stCxn id="79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urved Connector 81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urved Connector 82"/>
            <p:cNvCxnSpPr>
              <a:stCxn id="79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urved Connector 83"/>
            <p:cNvCxnSpPr>
              <a:stCxn id="79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urved Connector 84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urved Connector 85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urved Connector 8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urved Connector 87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2955638" y="3858116"/>
            <a:ext cx="324287" cy="322454"/>
            <a:chOff x="4157535" y="2399630"/>
            <a:chExt cx="1935667" cy="1924723"/>
          </a:xfrm>
        </p:grpSpPr>
        <p:sp>
          <p:nvSpPr>
            <p:cNvPr id="90" name="Oval 89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1" name="Curved Connector 90"/>
            <p:cNvCxnSpPr>
              <a:stCxn id="90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91"/>
            <p:cNvCxnSpPr>
              <a:stCxn id="90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urved Connector 92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>
              <a:stCxn id="90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>
              <a:stCxn id="90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urved Connector 95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urved Connector 96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urved Connector 98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6531120" y="1485109"/>
            <a:ext cx="324287" cy="322454"/>
            <a:chOff x="4157535" y="2399630"/>
            <a:chExt cx="1935667" cy="1924723"/>
          </a:xfrm>
        </p:grpSpPr>
        <p:sp>
          <p:nvSpPr>
            <p:cNvPr id="112" name="Oval 11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3" name="Curved Connector 112"/>
            <p:cNvCxnSpPr>
              <a:stCxn id="11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urved Connector 113"/>
            <p:cNvCxnSpPr>
              <a:stCxn id="11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urved Connector 114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urved Connector 115"/>
            <p:cNvCxnSpPr>
              <a:stCxn id="11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urved Connector 116"/>
            <p:cNvCxnSpPr>
              <a:stCxn id="11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urved Connector 117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urved Connector 118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urved Connector 119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urved Connector 12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44026" y="1467964"/>
            <a:ext cx="601776" cy="34289"/>
          </a:xfrm>
          <a:prstGeom prst="rect">
            <a:avLst/>
          </a:prstGeom>
        </p:spPr>
      </p:pic>
      <p:pic>
        <p:nvPicPr>
          <p:cNvPr id="143" name="Picture 142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5849" flipV="1">
            <a:off x="2753731" y="2617375"/>
            <a:ext cx="601776" cy="34289"/>
          </a:xfrm>
          <a:prstGeom prst="rect">
            <a:avLst/>
          </a:prstGeom>
        </p:spPr>
      </p:pic>
      <p:pic>
        <p:nvPicPr>
          <p:cNvPr id="144" name="Picture 143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42617" flipV="1">
            <a:off x="4578915" y="1293359"/>
            <a:ext cx="601776" cy="34289"/>
          </a:xfrm>
          <a:prstGeom prst="rect">
            <a:avLst/>
          </a:prstGeom>
        </p:spPr>
      </p:pic>
      <p:pic>
        <p:nvPicPr>
          <p:cNvPr id="145" name="Picture 144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8234" flipV="1">
            <a:off x="4115842" y="2578198"/>
            <a:ext cx="601776" cy="34289"/>
          </a:xfrm>
          <a:prstGeom prst="rect">
            <a:avLst/>
          </a:prstGeom>
        </p:spPr>
      </p:pic>
      <p:pic>
        <p:nvPicPr>
          <p:cNvPr id="146" name="Picture 145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0131" flipV="1">
            <a:off x="2943650" y="4284408"/>
            <a:ext cx="601776" cy="34289"/>
          </a:xfrm>
          <a:prstGeom prst="rect">
            <a:avLst/>
          </a:prstGeom>
        </p:spPr>
      </p:pic>
      <p:pic>
        <p:nvPicPr>
          <p:cNvPr id="147" name="Picture 146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1208" flipV="1">
            <a:off x="6449942" y="1988949"/>
            <a:ext cx="601776" cy="34289"/>
          </a:xfrm>
          <a:prstGeom prst="rect">
            <a:avLst/>
          </a:prstGeom>
        </p:spPr>
      </p:pic>
      <p:pic>
        <p:nvPicPr>
          <p:cNvPr id="148" name="Picture 147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02291" y="2889625"/>
            <a:ext cx="601776" cy="34289"/>
          </a:xfrm>
          <a:prstGeom prst="rect">
            <a:avLst/>
          </a:prstGeom>
        </p:spPr>
      </p:pic>
      <p:pic>
        <p:nvPicPr>
          <p:cNvPr id="149" name="Picture 148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14621" flipV="1">
            <a:off x="6143016" y="1522048"/>
            <a:ext cx="601776" cy="34289"/>
          </a:xfrm>
          <a:prstGeom prst="rect">
            <a:avLst/>
          </a:prstGeom>
        </p:spPr>
      </p:pic>
      <p:pic>
        <p:nvPicPr>
          <p:cNvPr id="150" name="Picture 149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9080" flipV="1">
            <a:off x="5509337" y="4133246"/>
            <a:ext cx="601776" cy="342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0857" y="2998768"/>
            <a:ext cx="5143500" cy="8298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37160" rIns="137160" rtlCol="0" anchor="ctr" anchorCtr="1">
            <a:noAutofit/>
          </a:bodyPr>
          <a:lstStyle/>
          <a:p>
            <a:r>
              <a:rPr lang="en-US" dirty="0"/>
              <a:t>Problem: How do I do PCR to amplify the fragments without having to use 1 tube for each reaction?</a:t>
            </a:r>
          </a:p>
        </p:txBody>
      </p:sp>
    </p:spTree>
    <p:extLst>
      <p:ext uri="{BB962C8B-B14F-4D97-AF65-F5344CB8AC3E}">
        <p14:creationId xmlns:p14="http://schemas.microsoft.com/office/powerpoint/2010/main" val="90787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2592" y="0"/>
            <a:ext cx="5628409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2" name="Oval 141"/>
          <p:cNvSpPr/>
          <p:nvPr/>
        </p:nvSpPr>
        <p:spPr>
          <a:xfrm>
            <a:off x="6840198" y="3970895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1" name="Oval 150"/>
          <p:cNvSpPr/>
          <p:nvPr/>
        </p:nvSpPr>
        <p:spPr>
          <a:xfrm>
            <a:off x="6659145" y="2658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681164" y="81395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3" name="Oval 132"/>
          <p:cNvSpPr/>
          <p:nvPr/>
        </p:nvSpPr>
        <p:spPr>
          <a:xfrm>
            <a:off x="2427650" y="2033536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4" name="Oval 133"/>
          <p:cNvSpPr/>
          <p:nvPr/>
        </p:nvSpPr>
        <p:spPr>
          <a:xfrm>
            <a:off x="3803418" y="1990111"/>
            <a:ext cx="1099916" cy="108614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5" name="Oval 134"/>
          <p:cNvSpPr/>
          <p:nvPr/>
        </p:nvSpPr>
        <p:spPr>
          <a:xfrm>
            <a:off x="3175349" y="2912819"/>
            <a:ext cx="1082387" cy="88612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6" name="Oval 135"/>
          <p:cNvSpPr/>
          <p:nvPr/>
        </p:nvSpPr>
        <p:spPr>
          <a:xfrm>
            <a:off x="2524858" y="3798947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Oval 136"/>
          <p:cNvSpPr/>
          <p:nvPr/>
        </p:nvSpPr>
        <p:spPr>
          <a:xfrm>
            <a:off x="3984115" y="3875276"/>
            <a:ext cx="1082387" cy="97329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Oval 137"/>
          <p:cNvSpPr/>
          <p:nvPr/>
        </p:nvSpPr>
        <p:spPr>
          <a:xfrm>
            <a:off x="4464673" y="70360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9" name="Oval 138"/>
          <p:cNvSpPr/>
          <p:nvPr/>
        </p:nvSpPr>
        <p:spPr>
          <a:xfrm>
            <a:off x="5356390" y="256261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0" name="Oval 139"/>
          <p:cNvSpPr/>
          <p:nvPr/>
        </p:nvSpPr>
        <p:spPr>
          <a:xfrm>
            <a:off x="5197526" y="1615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1" name="Oval 140"/>
          <p:cNvSpPr/>
          <p:nvPr/>
        </p:nvSpPr>
        <p:spPr>
          <a:xfrm>
            <a:off x="6138925" y="123486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741035" y="3009561"/>
            <a:ext cx="324287" cy="322454"/>
            <a:chOff x="4157535" y="2399630"/>
            <a:chExt cx="1935667" cy="1924723"/>
          </a:xfrm>
        </p:grpSpPr>
        <p:sp>
          <p:nvSpPr>
            <p:cNvPr id="54" name="Oval 53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5" name="Curved Connector 54"/>
            <p:cNvCxnSpPr>
              <a:stCxn id="54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urved Connector 55"/>
            <p:cNvCxnSpPr>
              <a:stCxn id="54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urved Connector 56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58"/>
            <p:cNvCxnSpPr>
              <a:stCxn id="54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urved Connector 59"/>
            <p:cNvCxnSpPr>
              <a:stCxn id="54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60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urved Connector 61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62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urved Connector 64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4973765" y="991267"/>
            <a:ext cx="324287" cy="322454"/>
            <a:chOff x="4157535" y="2399630"/>
            <a:chExt cx="1935667" cy="1924723"/>
          </a:xfrm>
        </p:grpSpPr>
        <p:sp>
          <p:nvSpPr>
            <p:cNvPr id="67" name="Oval 66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8" name="Curved Connector 67"/>
            <p:cNvCxnSpPr>
              <a:stCxn id="67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urved Connector 69"/>
            <p:cNvCxnSpPr>
              <a:stCxn id="67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urved Connector 7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urved Connector 71"/>
            <p:cNvCxnSpPr>
              <a:stCxn id="67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urved Connector 72"/>
            <p:cNvCxnSpPr>
              <a:stCxn id="67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urved Connector 73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urved Connector 7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urved Connector 75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urved Connector 76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2898070" y="1055869"/>
            <a:ext cx="324287" cy="322454"/>
            <a:chOff x="4157535" y="2399630"/>
            <a:chExt cx="1935667" cy="1924723"/>
          </a:xfrm>
        </p:grpSpPr>
        <p:sp>
          <p:nvSpPr>
            <p:cNvPr id="79" name="Oval 78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0" name="Curved Connector 79"/>
            <p:cNvCxnSpPr>
              <a:stCxn id="79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urved Connector 80"/>
            <p:cNvCxnSpPr>
              <a:stCxn id="79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urved Connector 81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urved Connector 82"/>
            <p:cNvCxnSpPr>
              <a:stCxn id="79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urved Connector 83"/>
            <p:cNvCxnSpPr>
              <a:stCxn id="79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urved Connector 84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urved Connector 85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urved Connector 8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urved Connector 87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2955638" y="3858116"/>
            <a:ext cx="324287" cy="322454"/>
            <a:chOff x="4157535" y="2399630"/>
            <a:chExt cx="1935667" cy="1924723"/>
          </a:xfrm>
        </p:grpSpPr>
        <p:sp>
          <p:nvSpPr>
            <p:cNvPr id="90" name="Oval 89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1" name="Curved Connector 90"/>
            <p:cNvCxnSpPr>
              <a:stCxn id="90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91"/>
            <p:cNvCxnSpPr>
              <a:stCxn id="90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urved Connector 92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>
              <a:stCxn id="90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>
              <a:stCxn id="90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urved Connector 95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urved Connector 96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urved Connector 98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6531120" y="1485109"/>
            <a:ext cx="324287" cy="322454"/>
            <a:chOff x="4157535" y="2399630"/>
            <a:chExt cx="1935667" cy="1924723"/>
          </a:xfrm>
        </p:grpSpPr>
        <p:sp>
          <p:nvSpPr>
            <p:cNvPr id="112" name="Oval 11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3" name="Curved Connector 112"/>
            <p:cNvCxnSpPr>
              <a:stCxn id="11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urved Connector 113"/>
            <p:cNvCxnSpPr>
              <a:stCxn id="11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urved Connector 114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urved Connector 115"/>
            <p:cNvCxnSpPr>
              <a:stCxn id="11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urved Connector 116"/>
            <p:cNvCxnSpPr>
              <a:stCxn id="11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urved Connector 117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urved Connector 118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urved Connector 119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urved Connector 12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943650" y="1009616"/>
            <a:ext cx="3824325" cy="3309081"/>
            <a:chOff x="2400866" y="1346154"/>
            <a:chExt cx="5099100" cy="4412108"/>
          </a:xfrm>
        </p:grpSpPr>
        <p:pic>
          <p:nvPicPr>
            <p:cNvPr id="14" name="Picture 13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401368" y="1957285"/>
              <a:ext cx="802368" cy="45719"/>
            </a:xfrm>
            <a:prstGeom prst="rect">
              <a:avLst/>
            </a:prstGeom>
          </p:spPr>
        </p:pic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4" name="Picture 143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42617" flipV="1">
              <a:off x="4581220" y="1724478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46" name="Picture 145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0131" flipV="1">
              <a:off x="2400866" y="5712543"/>
              <a:ext cx="802368" cy="45719"/>
            </a:xfrm>
            <a:prstGeom prst="rect">
              <a:avLst/>
            </a:prstGeom>
          </p:spPr>
        </p:pic>
        <p:pic>
          <p:nvPicPr>
            <p:cNvPr id="147" name="Picture 146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11208" flipV="1">
              <a:off x="7075923" y="2651931"/>
              <a:ext cx="802368" cy="45719"/>
            </a:xfrm>
            <a:prstGeom prst="rect">
              <a:avLst/>
            </a:prstGeom>
          </p:spPr>
        </p:pic>
        <p:pic>
          <p:nvPicPr>
            <p:cNvPr id="148" name="Picture 147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945721" y="3852833"/>
              <a:ext cx="802368" cy="45719"/>
            </a:xfrm>
            <a:prstGeom prst="rect">
              <a:avLst/>
            </a:prstGeom>
          </p:spPr>
        </p:pic>
        <p:pic>
          <p:nvPicPr>
            <p:cNvPr id="149" name="Picture 148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14621" flipV="1">
              <a:off x="6659850" y="2155868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8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2592" y="0"/>
            <a:ext cx="5628409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2" name="Oval 141"/>
          <p:cNvSpPr/>
          <p:nvPr/>
        </p:nvSpPr>
        <p:spPr>
          <a:xfrm>
            <a:off x="6840198" y="3970895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1" name="Oval 150"/>
          <p:cNvSpPr/>
          <p:nvPr/>
        </p:nvSpPr>
        <p:spPr>
          <a:xfrm>
            <a:off x="6659145" y="2658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681164" y="81395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3" name="Oval 132"/>
          <p:cNvSpPr/>
          <p:nvPr/>
        </p:nvSpPr>
        <p:spPr>
          <a:xfrm>
            <a:off x="2427650" y="2033536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4" name="Oval 133"/>
          <p:cNvSpPr/>
          <p:nvPr/>
        </p:nvSpPr>
        <p:spPr>
          <a:xfrm>
            <a:off x="3803418" y="1990111"/>
            <a:ext cx="1099916" cy="108614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5" name="Oval 134"/>
          <p:cNvSpPr/>
          <p:nvPr/>
        </p:nvSpPr>
        <p:spPr>
          <a:xfrm>
            <a:off x="3175349" y="2912819"/>
            <a:ext cx="1082387" cy="88612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6" name="Oval 135"/>
          <p:cNvSpPr/>
          <p:nvPr/>
        </p:nvSpPr>
        <p:spPr>
          <a:xfrm>
            <a:off x="2524858" y="3798947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Oval 136"/>
          <p:cNvSpPr/>
          <p:nvPr/>
        </p:nvSpPr>
        <p:spPr>
          <a:xfrm>
            <a:off x="3984115" y="3875276"/>
            <a:ext cx="1082387" cy="97329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Oval 137"/>
          <p:cNvSpPr/>
          <p:nvPr/>
        </p:nvSpPr>
        <p:spPr>
          <a:xfrm>
            <a:off x="4464673" y="70360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9" name="Oval 138"/>
          <p:cNvSpPr/>
          <p:nvPr/>
        </p:nvSpPr>
        <p:spPr>
          <a:xfrm>
            <a:off x="5356390" y="256261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0" name="Oval 139"/>
          <p:cNvSpPr/>
          <p:nvPr/>
        </p:nvSpPr>
        <p:spPr>
          <a:xfrm>
            <a:off x="5197526" y="1615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1" name="Oval 140"/>
          <p:cNvSpPr/>
          <p:nvPr/>
        </p:nvSpPr>
        <p:spPr>
          <a:xfrm>
            <a:off x="6138925" y="123486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037474" y="2294455"/>
            <a:ext cx="3073640" cy="1873080"/>
            <a:chOff x="2525965" y="3059273"/>
            <a:chExt cx="4098186" cy="2497440"/>
          </a:xfrm>
        </p:grpSpPr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757312" y="972414"/>
            <a:ext cx="836074" cy="668559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6830613">
            <a:off x="4593583" y="853505"/>
            <a:ext cx="836074" cy="668559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 rot="14918907">
            <a:off x="2636502" y="3978531"/>
            <a:ext cx="836074" cy="668559"/>
            <a:chOff x="2927350" y="4008692"/>
            <a:chExt cx="1114765" cy="891412"/>
          </a:xfrm>
        </p:grpSpPr>
        <p:grpSp>
          <p:nvGrpSpPr>
            <p:cNvPr id="190" name="Group 189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98" name="Oval 197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99" name="Curved Connector 198"/>
              <p:cNvCxnSpPr>
                <a:stCxn id="198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urved Connector 199"/>
              <p:cNvCxnSpPr>
                <a:stCxn id="198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urved Connector 200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urved Connector 201"/>
              <p:cNvCxnSpPr>
                <a:stCxn id="198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urved Connector 202"/>
              <p:cNvCxnSpPr>
                <a:stCxn id="198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urved Connector 203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urved Connector 204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urved Connector 205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urved Connector 206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1" name="Curved Connector 190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urved Connector 191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urved Connector 193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urved Connector 194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urved Connector 196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 flipH="1">
            <a:off x="5532344" y="2765108"/>
            <a:ext cx="679263" cy="591433"/>
            <a:chOff x="2927350" y="4008692"/>
            <a:chExt cx="1114765" cy="891412"/>
          </a:xfrm>
        </p:grpSpPr>
        <p:grpSp>
          <p:nvGrpSpPr>
            <p:cNvPr id="209" name="Group 208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217" name="Oval 216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18" name="Curved Connector 217"/>
              <p:cNvCxnSpPr>
                <a:stCxn id="217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urved Connector 218"/>
              <p:cNvCxnSpPr>
                <a:stCxn id="217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urved Connector 219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urved Connector 220"/>
              <p:cNvCxnSpPr>
                <a:stCxn id="217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urved Connector 221"/>
              <p:cNvCxnSpPr>
                <a:stCxn id="217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urved Connector 222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urved Connector 223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urved Connector 224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urved Connector 225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0" name="Curved Connector 209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urved Connector 210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urved Connector 211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urved Connector 212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urved Connector 213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urved Connector 215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6288602" y="1364977"/>
            <a:ext cx="760983" cy="668559"/>
            <a:chOff x="6860802" y="1819969"/>
            <a:chExt cx="1014644" cy="891412"/>
          </a:xfrm>
        </p:grpSpPr>
        <p:grpSp>
          <p:nvGrpSpPr>
            <p:cNvPr id="246" name="Group 245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47" name="Group 246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55" name="Oval 254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56" name="Curved Connector 255"/>
                <p:cNvCxnSpPr>
                  <a:stCxn id="255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Curved Connector 256"/>
                <p:cNvCxnSpPr>
                  <a:stCxn id="255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Curved Connector 257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Curved Connector 258"/>
                <p:cNvCxnSpPr>
                  <a:stCxn id="255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Curved Connector 259"/>
                <p:cNvCxnSpPr>
                  <a:stCxn id="255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Curved Connector 260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Curved Connector 261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Curved Connector 262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Curved Connector 263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8" name="Curved Connector 247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urved Connector 248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Curved Connector 249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urved Connector 250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Curved Connector 251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Curved Connector 253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5" name="Curved Connector 264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295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037474" y="2294455"/>
            <a:ext cx="3073640" cy="1873080"/>
            <a:chOff x="2525965" y="3059273"/>
            <a:chExt cx="4098186" cy="2497440"/>
          </a:xfrm>
        </p:grpSpPr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757312" y="972414"/>
            <a:ext cx="836074" cy="668559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6830613">
            <a:off x="4593583" y="853505"/>
            <a:ext cx="836074" cy="668559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 rot="14918907">
            <a:off x="2636502" y="3978531"/>
            <a:ext cx="836074" cy="668559"/>
            <a:chOff x="2927350" y="4008692"/>
            <a:chExt cx="1114765" cy="891412"/>
          </a:xfrm>
        </p:grpSpPr>
        <p:grpSp>
          <p:nvGrpSpPr>
            <p:cNvPr id="190" name="Group 189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98" name="Oval 197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99" name="Curved Connector 198"/>
              <p:cNvCxnSpPr>
                <a:stCxn id="198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urved Connector 199"/>
              <p:cNvCxnSpPr>
                <a:stCxn id="198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urved Connector 200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urved Connector 201"/>
              <p:cNvCxnSpPr>
                <a:stCxn id="198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urved Connector 202"/>
              <p:cNvCxnSpPr>
                <a:stCxn id="198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urved Connector 203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urved Connector 204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urved Connector 205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urved Connector 206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1" name="Curved Connector 190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urved Connector 191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urved Connector 193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urved Connector 194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urved Connector 196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 flipH="1">
            <a:off x="5532344" y="2765108"/>
            <a:ext cx="679263" cy="591433"/>
            <a:chOff x="2927350" y="4008692"/>
            <a:chExt cx="1114765" cy="891412"/>
          </a:xfrm>
        </p:grpSpPr>
        <p:grpSp>
          <p:nvGrpSpPr>
            <p:cNvPr id="209" name="Group 208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217" name="Oval 216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18" name="Curved Connector 217"/>
              <p:cNvCxnSpPr>
                <a:stCxn id="217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urved Connector 218"/>
              <p:cNvCxnSpPr>
                <a:stCxn id="217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urved Connector 219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urved Connector 220"/>
              <p:cNvCxnSpPr>
                <a:stCxn id="217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urved Connector 221"/>
              <p:cNvCxnSpPr>
                <a:stCxn id="217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urved Connector 222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urved Connector 223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urved Connector 224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urved Connector 225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0" name="Curved Connector 209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urved Connector 210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urved Connector 211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urved Connector 212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urved Connector 213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urved Connector 215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 226"/>
          <p:cNvGrpSpPr/>
          <p:nvPr/>
        </p:nvGrpSpPr>
        <p:grpSpPr>
          <a:xfrm>
            <a:off x="6288602" y="1364977"/>
            <a:ext cx="760983" cy="668559"/>
            <a:chOff x="6860802" y="1819969"/>
            <a:chExt cx="1014644" cy="891412"/>
          </a:xfrm>
        </p:grpSpPr>
        <p:grpSp>
          <p:nvGrpSpPr>
            <p:cNvPr id="228" name="Group 227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30" name="Group 229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37" name="Oval 236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38" name="Curved Connector 237"/>
                <p:cNvCxnSpPr>
                  <a:stCxn id="237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Curved Connector 238"/>
                <p:cNvCxnSpPr>
                  <a:stCxn id="237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Curved Connector 239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Curved Connector 240"/>
                <p:cNvCxnSpPr>
                  <a:stCxn id="237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Curved Connector 241"/>
                <p:cNvCxnSpPr>
                  <a:stCxn id="237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Curved Connector 242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urved Connector 243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urved Connector 244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Curved Connector 245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Curved Connector 230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urved Connector 231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urved Connector 232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urved Connector 233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urved Connector 234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urved Connector 235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9" name="Curved Connector 228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511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67712" y="3345180"/>
            <a:ext cx="6044184" cy="1798320"/>
            <a:chOff x="1645920" y="4460240"/>
            <a:chExt cx="7498080" cy="2397760"/>
          </a:xfrm>
        </p:grpSpPr>
        <p:sp>
          <p:nvSpPr>
            <p:cNvPr id="5" name="Rectangle 4"/>
            <p:cNvSpPr/>
            <p:nvPr/>
          </p:nvSpPr>
          <p:spPr>
            <a:xfrm flipV="1">
              <a:off x="1645920" y="4470400"/>
              <a:ext cx="7498080" cy="2387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" name="Snip Same Side Corner Rectangle 2"/>
            <p:cNvSpPr/>
            <p:nvPr/>
          </p:nvSpPr>
          <p:spPr>
            <a:xfrm flipV="1">
              <a:off x="6878090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7" name="Snip Same Side Corner Rectangle 246"/>
            <p:cNvSpPr/>
            <p:nvPr/>
          </p:nvSpPr>
          <p:spPr>
            <a:xfrm flipV="1">
              <a:off x="5605687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8" name="Snip Same Side Corner Rectangle 247"/>
            <p:cNvSpPr/>
            <p:nvPr/>
          </p:nvSpPr>
          <p:spPr>
            <a:xfrm flipV="1">
              <a:off x="8148234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9" name="Snip Same Side Corner Rectangle 248"/>
            <p:cNvSpPr/>
            <p:nvPr/>
          </p:nvSpPr>
          <p:spPr>
            <a:xfrm flipV="1">
              <a:off x="3060563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0" name="Snip Same Side Corner Rectangle 249"/>
            <p:cNvSpPr/>
            <p:nvPr/>
          </p:nvSpPr>
          <p:spPr>
            <a:xfrm flipV="1">
              <a:off x="1788160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1" name="Snip Same Side Corner Rectangle 250"/>
            <p:cNvSpPr/>
            <p:nvPr/>
          </p:nvSpPr>
          <p:spPr>
            <a:xfrm flipV="1">
              <a:off x="4330707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600857" y="178943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Shotgun sequencing by PGM/454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 rot="5867352">
            <a:off x="2875898" y="1064661"/>
            <a:ext cx="700906" cy="560473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17715770">
            <a:off x="4743098" y="1083053"/>
            <a:ext cx="610755" cy="488385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 226"/>
          <p:cNvGrpSpPr/>
          <p:nvPr/>
        </p:nvGrpSpPr>
        <p:grpSpPr>
          <a:xfrm rot="17919662">
            <a:off x="6460581" y="1516069"/>
            <a:ext cx="589003" cy="517466"/>
            <a:chOff x="6860802" y="1819969"/>
            <a:chExt cx="1014644" cy="891412"/>
          </a:xfrm>
        </p:grpSpPr>
        <p:grpSp>
          <p:nvGrpSpPr>
            <p:cNvPr id="228" name="Group 227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30" name="Group 229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37" name="Oval 236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38" name="Curved Connector 237"/>
                <p:cNvCxnSpPr>
                  <a:stCxn id="237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Curved Connector 238"/>
                <p:cNvCxnSpPr>
                  <a:stCxn id="237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Curved Connector 239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Curved Connector 240"/>
                <p:cNvCxnSpPr>
                  <a:stCxn id="237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Curved Connector 241"/>
                <p:cNvCxnSpPr>
                  <a:stCxn id="237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Curved Connector 242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urved Connector 243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urved Connector 244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Curved Connector 245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Curved Connector 230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urved Connector 231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urved Connector 232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urved Connector 233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urved Connector 234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urved Connector 235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9" name="Curved Connector 228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Group 254"/>
          <p:cNvGrpSpPr/>
          <p:nvPr/>
        </p:nvGrpSpPr>
        <p:grpSpPr>
          <a:xfrm>
            <a:off x="4391030" y="4572000"/>
            <a:ext cx="686177" cy="121920"/>
            <a:chOff x="5599568" y="6106160"/>
            <a:chExt cx="914902" cy="162560"/>
          </a:xfrm>
        </p:grpSpPr>
        <p:cxnSp>
          <p:nvCxnSpPr>
            <p:cNvPr id="256" name="Straight Connector 255"/>
            <p:cNvCxnSpPr/>
            <p:nvPr/>
          </p:nvCxnSpPr>
          <p:spPr>
            <a:xfrm>
              <a:off x="5599568" y="6187440"/>
              <a:ext cx="91490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6504310" y="6116320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5605687" y="6106160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3217171" y="4724400"/>
            <a:ext cx="29783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~3.5 µm for Ion Torrent, ~30 µm for 454</a:t>
            </a:r>
          </a:p>
        </p:txBody>
      </p:sp>
    </p:spTree>
    <p:extLst>
      <p:ext uri="{BB962C8B-B14F-4D97-AF65-F5344CB8AC3E}">
        <p14:creationId xmlns:p14="http://schemas.microsoft.com/office/powerpoint/2010/main" val="313329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69 C -0.03177 0.07408 -0.06371 0.14908 -0.07187 0.23056 C -0.08003 0.31181 -0.05382 0.43889 -0.04861 0.48797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2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85185E-6 C 0.02587 0.01505 0.05191 0.03009 0.06667 0.11551 C 0.08142 0.20093 0.08507 0.35671 0.08889 0.5125 " pathEditMode="relative" ptsTypes="aaA">
                                      <p:cBhvr>
                                        <p:cTn id="8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5.55556E-6 -6.66667E-6 C 0.01771 0.01458 0.03541 0.02939 0.04115 0.08425 C 0.04688 0.13911 0.04062 0.23379 0.03454 0.3287 " pathEditMode="relative" ptsTypes="aaA">
                                      <p:cBhvr>
                                        <p:cTn id="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52 0.00023 C 0.04444 0.01643 0.08958 0.03287 0.11059 0.10555 C 0.1316 0.17824 0.1283 0.30694 0.12517 0.43588 " pathEditMode="relative" ptsTypes="aaA">
                                      <p:cBhvr>
                                        <p:cTn id="12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/>
          <p:cNvCxnSpPr/>
          <p:nvPr/>
        </p:nvCxnSpPr>
        <p:spPr>
          <a:xfrm>
            <a:off x="2372617" y="2063907"/>
            <a:ext cx="4808026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372617" y="1809992"/>
            <a:ext cx="4924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A C G C G C C G G G T C A G A A C C C G A T C G C G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180643" y="1961223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197163" y="1961223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3’</a:t>
            </a:r>
          </a:p>
        </p:txBody>
      </p:sp>
      <p:grpSp>
        <p:nvGrpSpPr>
          <p:cNvPr id="3" name="Group 105"/>
          <p:cNvGrpSpPr/>
          <p:nvPr/>
        </p:nvGrpSpPr>
        <p:grpSpPr>
          <a:xfrm>
            <a:off x="2197163" y="1421367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4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5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800" y="2030187"/>
                <a:ext cx="701040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372617" y="971550"/>
            <a:ext cx="50977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Only give polymerase one nucleotide at a time: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72623" y="2286000"/>
            <a:ext cx="50977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If that nucleotide is incorporated, enzymes turn by-products into light:</a:t>
            </a:r>
          </a:p>
        </p:txBody>
      </p:sp>
      <p:grpSp>
        <p:nvGrpSpPr>
          <p:cNvPr id="6" name="Group 37"/>
          <p:cNvGrpSpPr/>
          <p:nvPr/>
        </p:nvGrpSpPr>
        <p:grpSpPr>
          <a:xfrm>
            <a:off x="2057400" y="2684858"/>
            <a:ext cx="5240173" cy="2222483"/>
            <a:chOff x="1219200" y="3579810"/>
            <a:chExt cx="6986897" cy="296331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639493" y="6172200"/>
              <a:ext cx="4456507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343302" y="4876005"/>
              <a:ext cx="2592388" cy="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39489" y="6173788"/>
              <a:ext cx="6566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 T  C  A  G  T  C  A  G  T  C  A  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19200" y="3579810"/>
              <a:ext cx="492443" cy="259397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   1   2   3   4   5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07743" y="4588002"/>
            <a:ext cx="141983" cy="205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88921" y="4601718"/>
            <a:ext cx="141983" cy="685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437442" y="1641849"/>
            <a:ext cx="162809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393692" y="1639063"/>
            <a:ext cx="295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337561" y="4286250"/>
            <a:ext cx="141983" cy="3257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7" name="Group 51"/>
          <p:cNvGrpSpPr/>
          <p:nvPr/>
        </p:nvGrpSpPr>
        <p:grpSpPr>
          <a:xfrm>
            <a:off x="4572000" y="1639065"/>
            <a:ext cx="295806" cy="276999"/>
            <a:chOff x="4572000" y="2185416"/>
            <a:chExt cx="394408" cy="369332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4586694" y="2190720"/>
              <a:ext cx="275412" cy="530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572000" y="2185416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</a:t>
              </a:r>
            </a:p>
          </p:txBody>
        </p:sp>
      </p:grpSp>
      <p:sp>
        <p:nvSpPr>
          <p:cNvPr id="53" name="Rectangle 52"/>
          <p:cNvSpPr/>
          <p:nvPr/>
        </p:nvSpPr>
        <p:spPr>
          <a:xfrm>
            <a:off x="3611881" y="4245102"/>
            <a:ext cx="141983" cy="3634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4768240" y="1647018"/>
            <a:ext cx="199133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750308" y="1645921"/>
            <a:ext cx="295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C</a:t>
            </a:r>
          </a:p>
        </p:txBody>
      </p:sp>
      <p:sp>
        <p:nvSpPr>
          <p:cNvPr id="63" name="Rectangle 62"/>
          <p:cNvSpPr/>
          <p:nvPr/>
        </p:nvSpPr>
        <p:spPr>
          <a:xfrm>
            <a:off x="3886201" y="4286250"/>
            <a:ext cx="141983" cy="3257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430017" y="4601718"/>
            <a:ext cx="141983" cy="685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8" name="Group 64"/>
          <p:cNvGrpSpPr/>
          <p:nvPr/>
        </p:nvGrpSpPr>
        <p:grpSpPr>
          <a:xfrm>
            <a:off x="4898211" y="1645923"/>
            <a:ext cx="559614" cy="276999"/>
            <a:chOff x="5006948" y="2194560"/>
            <a:chExt cx="746152" cy="369332"/>
          </a:xfrm>
        </p:grpSpPr>
        <p:cxnSp>
          <p:nvCxnSpPr>
            <p:cNvPr id="58" name="Straight Connector 57"/>
            <p:cNvCxnSpPr>
              <a:stCxn id="61" idx="0"/>
            </p:cNvCxnSpPr>
            <p:nvPr/>
          </p:nvCxnSpPr>
          <p:spPr>
            <a:xfrm>
              <a:off x="5006948" y="2194560"/>
              <a:ext cx="555652" cy="30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5067300" y="2194560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T</a:t>
              </a: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702303" y="3943350"/>
            <a:ext cx="141983" cy="6686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257801" y="4594860"/>
            <a:ext cx="141983" cy="205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9" name="Group 36"/>
          <p:cNvGrpSpPr/>
          <p:nvPr/>
        </p:nvGrpSpPr>
        <p:grpSpPr>
          <a:xfrm>
            <a:off x="4686300" y="1259785"/>
            <a:ext cx="2038399" cy="505600"/>
            <a:chOff x="4724400" y="1679713"/>
            <a:chExt cx="2717865" cy="674134"/>
          </a:xfrm>
        </p:grpSpPr>
        <p:sp>
          <p:nvSpPr>
            <p:cNvPr id="51" name="TextBox 50"/>
            <p:cNvSpPr txBox="1"/>
            <p:nvPr/>
          </p:nvSpPr>
          <p:spPr>
            <a:xfrm>
              <a:off x="5759804" y="1815236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400800" y="1679713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724400" y="1710490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57800" y="1895154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047857" y="1984514"/>
              <a:ext cx="394408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</p:grpSp>
      <p:grpSp>
        <p:nvGrpSpPr>
          <p:cNvPr id="10" name="Group 77"/>
          <p:cNvGrpSpPr/>
          <p:nvPr/>
        </p:nvGrpSpPr>
        <p:grpSpPr>
          <a:xfrm>
            <a:off x="5257800" y="1641852"/>
            <a:ext cx="1090422" cy="276999"/>
            <a:chOff x="5486400" y="2189132"/>
            <a:chExt cx="1453896" cy="369332"/>
          </a:xfrm>
        </p:grpSpPr>
        <p:sp>
          <p:nvSpPr>
            <p:cNvPr id="71" name="TextBox 70"/>
            <p:cNvSpPr txBox="1"/>
            <p:nvPr/>
          </p:nvSpPr>
          <p:spPr>
            <a:xfrm>
              <a:off x="5559552" y="2189132"/>
              <a:ext cx="1380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G G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5486400" y="2204520"/>
              <a:ext cx="838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ectangle 78"/>
          <p:cNvSpPr/>
          <p:nvPr/>
        </p:nvSpPr>
        <p:spPr>
          <a:xfrm>
            <a:off x="5532121" y="3429000"/>
            <a:ext cx="141983" cy="118300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15051" y="3086101"/>
            <a:ext cx="1490498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The real power of this method is that it can take place in millions of tiny wells in a single plate at once.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97163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Raw 454 data</a:t>
            </a:r>
          </a:p>
        </p:txBody>
      </p:sp>
      <p:pic>
        <p:nvPicPr>
          <p:cNvPr id="2" name="Picture 1" descr="Illegal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02" y="782078"/>
            <a:ext cx="6096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3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Illumina</a:t>
            </a:r>
            <a:r>
              <a:rPr lang="en-US" dirty="0" smtClean="0"/>
              <a:t> Sequencing</a:t>
            </a:r>
            <a:endParaRPr lang="en-US" dirty="0"/>
          </a:p>
        </p:txBody>
      </p:sp>
      <p:pic>
        <p:nvPicPr>
          <p:cNvPr id="3" name="Picture 2" descr="photo.JP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0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981838" y="657335"/>
            <a:ext cx="1334020" cy="1108994"/>
            <a:chOff x="1801243" y="876447"/>
            <a:chExt cx="1778692" cy="1478658"/>
          </a:xfrm>
        </p:grpSpPr>
        <p:pic>
          <p:nvPicPr>
            <p:cNvPr id="6" name="Picture 5" descr="MicroCentTub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5175" y="1307941"/>
              <a:ext cx="1178589" cy="104716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801243" y="876447"/>
              <a:ext cx="1778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prstClr val="black"/>
                  </a:solidFill>
                  <a:latin typeface="Century Gothic"/>
                  <a:cs typeface="Century Gothic"/>
                </a:rPr>
                <a:t>NaSiaTalie</a:t>
              </a:r>
              <a:r>
                <a:rPr lang="en-US" sz="1200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 DNA</a:t>
              </a:r>
              <a:endParaRPr lang="en-US" sz="1200" dirty="0">
                <a:solidFill>
                  <a:prstClr val="black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075704" y="2142923"/>
            <a:ext cx="2308922" cy="138527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Bent Arrow 12"/>
          <p:cNvSpPr/>
          <p:nvPr/>
        </p:nvSpPr>
        <p:spPr>
          <a:xfrm rot="10800000" flipH="1">
            <a:off x="4945036" y="3709421"/>
            <a:ext cx="265725" cy="398458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Bent Arrow 13"/>
          <p:cNvSpPr/>
          <p:nvPr/>
        </p:nvSpPr>
        <p:spPr>
          <a:xfrm rot="16200000" flipH="1" flipV="1">
            <a:off x="4818237" y="1472036"/>
            <a:ext cx="576830" cy="283247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2786" y="3911114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prstClr val="black"/>
                </a:solidFill>
                <a:latin typeface="Century Gothic"/>
                <a:cs typeface="Century Gothic"/>
              </a:rPr>
              <a:t>NaSiaTalie.fasta</a:t>
            </a:r>
            <a:endParaRPr lang="en-US" sz="12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9432" y="1047631"/>
            <a:ext cx="923393" cy="715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Fall semester lab work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714750" y="1315720"/>
            <a:ext cx="504825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6489836" y="3985324"/>
            <a:ext cx="272914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89451" y="3709422"/>
            <a:ext cx="977684" cy="715581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Spring semester annotation</a:t>
            </a:r>
          </a:p>
        </p:txBody>
      </p:sp>
    </p:spTree>
    <p:extLst>
      <p:ext uri="{BB962C8B-B14F-4D97-AF65-F5344CB8AC3E}">
        <p14:creationId xmlns:p14="http://schemas.microsoft.com/office/powerpoint/2010/main" val="313769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20" grpId="0" animBg="1"/>
      <p:bldP spid="21" grpId="0" animBg="1"/>
      <p:bldP spid="2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Illumina</a:t>
            </a:r>
            <a:r>
              <a:rPr lang="en-US" dirty="0" smtClean="0"/>
              <a:t> Sequencing</a:t>
            </a:r>
            <a:endParaRPr lang="en-US" dirty="0"/>
          </a:p>
        </p:txBody>
      </p:sp>
      <p:pic>
        <p:nvPicPr>
          <p:cNvPr id="6" name="Picture 5" descr="ilmn-step1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732" y="1"/>
            <a:ext cx="3858709" cy="50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9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Illumina</a:t>
            </a:r>
            <a:r>
              <a:rPr lang="en-US" dirty="0" smtClean="0"/>
              <a:t> Sequencing</a:t>
            </a:r>
            <a:endParaRPr lang="en-US" dirty="0"/>
          </a:p>
        </p:txBody>
      </p:sp>
      <p:pic>
        <p:nvPicPr>
          <p:cNvPr id="4" name="Picture 3" descr="ilmn-step7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580" y="0"/>
            <a:ext cx="3738998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7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Illumina</a:t>
            </a:r>
            <a:r>
              <a:rPr lang="en-US" dirty="0" smtClean="0"/>
              <a:t> Sequencing</a:t>
            </a:r>
            <a:endParaRPr lang="en-US" dirty="0"/>
          </a:p>
        </p:txBody>
      </p:sp>
      <p:pic>
        <p:nvPicPr>
          <p:cNvPr id="2" name="Picture 1" descr="IlluminaRa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5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4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12-11 at 6.58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3176"/>
            <a:ext cx="6858000" cy="46521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ame 5"/>
          <p:cNvSpPr/>
          <p:nvPr/>
        </p:nvSpPr>
        <p:spPr>
          <a:xfrm>
            <a:off x="2026920" y="3040380"/>
            <a:ext cx="502920" cy="358140"/>
          </a:xfrm>
          <a:prstGeom prst="frame">
            <a:avLst>
              <a:gd name="adj1" fmla="val 6117"/>
            </a:avLst>
          </a:prstGeom>
          <a:gradFill>
            <a:gsLst>
              <a:gs pos="0">
                <a:srgbClr val="328000"/>
              </a:gs>
              <a:gs pos="100000">
                <a:srgbClr val="00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3520440" y="3040380"/>
            <a:ext cx="502920" cy="358140"/>
          </a:xfrm>
          <a:prstGeom prst="frame">
            <a:avLst>
              <a:gd name="adj1" fmla="val 6117"/>
            </a:avLst>
          </a:prstGeom>
          <a:gradFill>
            <a:gsLst>
              <a:gs pos="0">
                <a:srgbClr val="328000"/>
              </a:gs>
              <a:gs pos="100000">
                <a:srgbClr val="00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2080260" y="1590199"/>
            <a:ext cx="502920" cy="358140"/>
          </a:xfrm>
          <a:prstGeom prst="frame">
            <a:avLst>
              <a:gd name="adj1" fmla="val 6117"/>
            </a:avLst>
          </a:prstGeom>
          <a:gradFill>
            <a:gsLst>
              <a:gs pos="0">
                <a:srgbClr val="328000"/>
              </a:gs>
              <a:gs pos="100000">
                <a:srgbClr val="00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5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  <a:endParaRPr lang="en-US" sz="2400" dirty="0">
              <a:solidFill>
                <a:schemeClr val="bg1">
                  <a:lumMod val="50000"/>
                </a:schemeClr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5509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00857" y="1156498"/>
            <a:ext cx="4863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Some words have special meanings in scientific context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6688" y="1703315"/>
            <a:ext cx="345997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dirty="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THEORY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0857" y="204088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</p:spTree>
    <p:extLst>
      <p:ext uri="{BB962C8B-B14F-4D97-AF65-F5344CB8AC3E}">
        <p14:creationId xmlns:p14="http://schemas.microsoft.com/office/powerpoint/2010/main" val="426864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clai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3009900" cy="3048000"/>
          </a:xfrm>
          <a:prstGeom prst="rect">
            <a:avLst/>
          </a:prstGeom>
        </p:spPr>
      </p:pic>
      <p:pic>
        <p:nvPicPr>
          <p:cNvPr id="3" name="Picture 2" descr="alabamastick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00" y="0"/>
            <a:ext cx="2178800" cy="5143500"/>
          </a:xfrm>
          <a:prstGeom prst="rect">
            <a:avLst/>
          </a:prstGeom>
        </p:spPr>
      </p:pic>
      <p:pic>
        <p:nvPicPr>
          <p:cNvPr id="4" name="Picture 3" descr="evolution_is_a_theory_bumper_sticker-rf573d8ef90904c619f767232bbfdd720_v9wht_8byvr_5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636520"/>
            <a:ext cx="3657600" cy="3657600"/>
          </a:xfrm>
          <a:prstGeom prst="rect">
            <a:avLst/>
          </a:prstGeom>
        </p:spPr>
      </p:pic>
      <p:pic>
        <p:nvPicPr>
          <p:cNvPr id="6" name="Picture 5" descr="cobb_county_book_stick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40" y="1885950"/>
            <a:ext cx="381000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8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00857" y="1156498"/>
            <a:ext cx="4863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Some words have special meanings in scientific context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6688" y="1703315"/>
            <a:ext cx="345997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dirty="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THEORY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36688" y="2727641"/>
            <a:ext cx="345997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</a:rPr>
              <a:t>FINISH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0857" y="204088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73810" y="3784964"/>
            <a:ext cx="38591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Before annotation, phage genomes should be sequenced </a:t>
            </a:r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AND</a:t>
            </a:r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 finished.</a:t>
            </a:r>
          </a:p>
        </p:txBody>
      </p:sp>
    </p:spTree>
    <p:extLst>
      <p:ext uri="{BB962C8B-B14F-4D97-AF65-F5344CB8AC3E}">
        <p14:creationId xmlns:p14="http://schemas.microsoft.com/office/powerpoint/2010/main" val="175633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97353" y="801405"/>
            <a:ext cx="5811623" cy="23639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“On </a:t>
            </a:r>
            <a:r>
              <a:rPr lang="en-US" b="1" dirty="0">
                <a:latin typeface="Century Gothic"/>
                <a:cs typeface="Century Gothic"/>
              </a:rPr>
              <a:t>June 26, 2000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the International Human Genome Sequencing Consortium announced the production of a </a:t>
            </a:r>
            <a:r>
              <a:rPr lang="en-US" b="1" dirty="0">
                <a:latin typeface="Century Gothic"/>
                <a:cs typeface="Century Gothic"/>
              </a:rPr>
              <a:t>rough draft</a:t>
            </a:r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of the human genome sequence. In </a:t>
            </a:r>
            <a:r>
              <a:rPr lang="en-US" b="1" dirty="0">
                <a:latin typeface="Century Gothic"/>
                <a:cs typeface="Century Gothic"/>
              </a:rPr>
              <a:t>April, 2003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the International Human Genome Sequencing Consortium is announcing an </a:t>
            </a:r>
            <a:r>
              <a:rPr lang="en-US" b="1" dirty="0">
                <a:latin typeface="Century Gothic"/>
                <a:cs typeface="Century Gothic"/>
              </a:rPr>
              <a:t>essentially </a:t>
            </a:r>
            <a:r>
              <a:rPr lang="en-US" b="1" i="1" dirty="0">
                <a:latin typeface="Century Gothic"/>
                <a:cs typeface="Century Gothic"/>
              </a:rPr>
              <a:t>finished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version of the human genome sequence.”			—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genome.gov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7353" y="204088"/>
            <a:ext cx="569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5641" y="3518697"/>
            <a:ext cx="5811623" cy="359884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June 2000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  <a:sym typeface="Wingdings"/>
              </a:rPr>
              <a:t> April 2003?</a:t>
            </a: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5441" y="3509553"/>
            <a:ext cx="5217263" cy="359884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Finishing.</a:t>
            </a:r>
            <a:endParaRPr lang="en-US" sz="135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411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00857" y="737397"/>
            <a:ext cx="5217263" cy="35069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“The difference between the draft and finished versions is defined by </a:t>
            </a:r>
            <a:r>
              <a:rPr lang="en-US" b="1" dirty="0">
                <a:latin typeface="Century Gothic"/>
                <a:cs typeface="Century Gothic"/>
              </a:rPr>
              <a:t>coverage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the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number of gaps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and the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error rate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. The draft sequence covered 90 percent of the genome at an error rate of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1 in 1,000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base pairs, but there were more than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150,000 gaps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and only 28 percent of the genome had reached the finished standard. In the April 2003 version, there are less than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400 gaps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and 99 percent of the genome is finished with an accuracy rate of less than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1 in 10,000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base pairs.”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0857" y="204088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  <p:sp>
        <p:nvSpPr>
          <p:cNvPr id="2" name="Rectangular Callout 1"/>
          <p:cNvSpPr/>
          <p:nvPr/>
        </p:nvSpPr>
        <p:spPr>
          <a:xfrm>
            <a:off x="3101340" y="2011680"/>
            <a:ext cx="1988820" cy="1028700"/>
          </a:xfrm>
          <a:prstGeom prst="wedgeRectCallout">
            <a:avLst>
              <a:gd name="adj1" fmla="val 79167"/>
              <a:gd name="adj2" fmla="val -469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1 in 1000 error rate times 3 billion bases equals 3 million errors!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0857" y="4181637"/>
            <a:ext cx="5217263" cy="8551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Our goal for phages: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0 gaps, 0 errors</a:t>
            </a:r>
          </a:p>
        </p:txBody>
      </p:sp>
    </p:spTree>
    <p:extLst>
      <p:ext uri="{BB962C8B-B14F-4D97-AF65-F5344CB8AC3E}">
        <p14:creationId xmlns:p14="http://schemas.microsoft.com/office/powerpoint/2010/main" val="286107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2" grpId="1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ight Arrow 29"/>
          <p:cNvSpPr/>
          <p:nvPr/>
        </p:nvSpPr>
        <p:spPr>
          <a:xfrm>
            <a:off x="6489836" y="3985324"/>
            <a:ext cx="272914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Bent Arrow 27"/>
          <p:cNvSpPr/>
          <p:nvPr/>
        </p:nvSpPr>
        <p:spPr>
          <a:xfrm rot="10800000" flipH="1">
            <a:off x="4945036" y="3709421"/>
            <a:ext cx="265725" cy="398458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981838" y="657335"/>
            <a:ext cx="1334020" cy="1108994"/>
            <a:chOff x="1801243" y="876447"/>
            <a:chExt cx="1778692" cy="1478658"/>
          </a:xfrm>
        </p:grpSpPr>
        <p:pic>
          <p:nvPicPr>
            <p:cNvPr id="24" name="Picture 23" descr="MicroCentTub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5175" y="1307941"/>
              <a:ext cx="1178589" cy="104716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801243" y="876447"/>
              <a:ext cx="1778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prstClr val="black"/>
                  </a:solidFill>
                  <a:latin typeface="Century Gothic"/>
                  <a:cs typeface="Century Gothic"/>
                </a:rPr>
                <a:t>NaSiaTalie</a:t>
              </a:r>
              <a:r>
                <a:rPr lang="en-US" sz="1200" dirty="0" smtClean="0">
                  <a:solidFill>
                    <a:prstClr val="black"/>
                  </a:solidFill>
                  <a:latin typeface="Century Gothic"/>
                  <a:cs typeface="Century Gothic"/>
                </a:rPr>
                <a:t> DNA</a:t>
              </a:r>
              <a:endParaRPr lang="en-US" sz="1200" dirty="0">
                <a:solidFill>
                  <a:prstClr val="black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6" name="Picture 5" descr="MicroCentTub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287" y="980956"/>
            <a:ext cx="883942" cy="7853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75704" y="2142923"/>
            <a:ext cx="2308922" cy="138527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Bent Arrow 13"/>
          <p:cNvSpPr/>
          <p:nvPr/>
        </p:nvSpPr>
        <p:spPr>
          <a:xfrm rot="16200000" flipH="1" flipV="1">
            <a:off x="4818237" y="1472036"/>
            <a:ext cx="576830" cy="283247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9432" y="1047631"/>
            <a:ext cx="923393" cy="715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Fall semester lab work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714750" y="1315720"/>
            <a:ext cx="504825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89451" y="3709422"/>
            <a:ext cx="977668" cy="715581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Spring semester annotation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57911" y="1430656"/>
            <a:ext cx="4580729" cy="274827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86154" y="2557202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spcAft>
                <a:spcPts val="900"/>
              </a:spcAft>
            </a:pPr>
            <a:r>
              <a:rPr lang="en-US" b="1" dirty="0">
                <a:solidFill>
                  <a:schemeClr val="bg1"/>
                </a:solidFill>
                <a:latin typeface="Century Gothic"/>
                <a:cs typeface="Century Gothic"/>
              </a:rPr>
              <a:t>What happens in here?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82786" y="3911114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prstClr val="black"/>
                </a:solidFill>
                <a:latin typeface="Century Gothic"/>
                <a:cs typeface="Century Gothic"/>
              </a:rPr>
              <a:t>NaSiaTalie.fasta</a:t>
            </a:r>
            <a:endParaRPr lang="en-US" sz="12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9557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600857" y="204088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Weak Areas</a:t>
            </a:r>
          </a:p>
          <a:p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0857" y="737397"/>
            <a:ext cx="5217263" cy="23639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14313" indent="-214313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Multiple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contigs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(could indicate missing portions of the genome)</a:t>
            </a:r>
          </a:p>
          <a:p>
            <a:pPr marL="214313" indent="-214313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Low consensus quality</a:t>
            </a:r>
          </a:p>
          <a:p>
            <a:pPr marL="214313" indent="-214313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Discrepant positions</a:t>
            </a:r>
          </a:p>
          <a:p>
            <a:pPr marL="214313" indent="-214313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Low coverage</a:t>
            </a:r>
          </a:p>
          <a:p>
            <a:pPr marL="214313" indent="-214313"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Genome ends</a:t>
            </a:r>
          </a:p>
        </p:txBody>
      </p:sp>
    </p:spTree>
    <p:extLst>
      <p:ext uri="{BB962C8B-B14F-4D97-AF65-F5344CB8AC3E}">
        <p14:creationId xmlns:p14="http://schemas.microsoft.com/office/powerpoint/2010/main" val="6915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83580" y="3021336"/>
            <a:ext cx="36548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  <a:p>
            <a:pPr algn="ctr"/>
            <a:r>
              <a:rPr lang="en-US" sz="1350" b="1" dirty="0"/>
              <a:t>Average coverage: </a:t>
            </a:r>
            <a:r>
              <a:rPr lang="en-US" sz="1350" dirty="0"/>
              <a:t>Total bases / consensus length</a:t>
            </a:r>
            <a:endParaRPr lang="en-US" sz="135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681022" y="3849959"/>
            <a:ext cx="38599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13 reads * 17 bases per read = </a:t>
            </a:r>
            <a:r>
              <a:rPr lang="en-US" sz="1350" b="1" dirty="0"/>
              <a:t>221 bases</a:t>
            </a:r>
          </a:p>
          <a:p>
            <a:pPr algn="ctr"/>
            <a:r>
              <a:rPr lang="en-US" sz="1350" dirty="0"/>
              <a:t>221 bases / 66 base consensus = </a:t>
            </a:r>
            <a:r>
              <a:rPr lang="en-US" sz="1350" b="1" dirty="0"/>
              <a:t>3.35-fold coverage </a:t>
            </a:r>
          </a:p>
        </p:txBody>
      </p:sp>
    </p:spTree>
    <p:extLst>
      <p:ext uri="{BB962C8B-B14F-4D97-AF65-F5344CB8AC3E}">
        <p14:creationId xmlns:p14="http://schemas.microsoft.com/office/powerpoint/2010/main" val="397332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3982128" y="1383855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79053" y="2354581"/>
            <a:ext cx="11529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6x coverage</a:t>
            </a:r>
          </a:p>
          <a:p>
            <a:pPr algn="ctr"/>
            <a:r>
              <a:rPr lang="en-US" sz="1350" dirty="0"/>
              <a:t>100% identity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340782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3728143" y="1383602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59922" y="2354581"/>
            <a:ext cx="10647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5x coverage</a:t>
            </a:r>
          </a:p>
          <a:p>
            <a:pPr algn="ctr"/>
            <a:r>
              <a:rPr lang="en-US" sz="1350" dirty="0"/>
              <a:t>80% identity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111525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2214770" y="1347026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2269" y="2354581"/>
            <a:ext cx="10647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2x coverage</a:t>
            </a:r>
          </a:p>
          <a:p>
            <a:pPr algn="ctr"/>
            <a:r>
              <a:rPr lang="en-US" sz="1350" dirty="0"/>
              <a:t>50% identity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305017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6934955" y="1364665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96043" y="2354580"/>
            <a:ext cx="10209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1x coverage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249545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rFireWeak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2" y="826542"/>
            <a:ext cx="8434737" cy="359001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97163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Sanger finishing reads</a:t>
            </a:r>
          </a:p>
        </p:txBody>
      </p:sp>
      <p:pic>
        <p:nvPicPr>
          <p:cNvPr id="2" name="Picture 1" descr="SarFireWeakResolv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58" y="826542"/>
            <a:ext cx="8439201" cy="35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1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6497" y="326247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Finishing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6497" y="879129"/>
            <a:ext cx="6479135" cy="173910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Using a combination of </a:t>
            </a:r>
            <a:r>
              <a:rPr lang="en-US" b="1" dirty="0">
                <a:solidFill>
                  <a:srgbClr val="262626"/>
                </a:solidFill>
                <a:latin typeface="Century Gothic"/>
                <a:cs typeface="Century Gothic"/>
              </a:rPr>
              <a:t>programs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 and wet-bench </a:t>
            </a:r>
            <a:r>
              <a:rPr lang="en-US" b="1" dirty="0">
                <a:solidFill>
                  <a:srgbClr val="262626"/>
                </a:solidFill>
                <a:latin typeface="Century Gothic"/>
                <a:cs typeface="Century Gothic"/>
              </a:rPr>
              <a:t>experiments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 to close gaps, resolve weak areas, and ensure a </a:t>
            </a:r>
            <a:r>
              <a:rPr lang="en-US" b="1" dirty="0">
                <a:solidFill>
                  <a:srgbClr val="262626"/>
                </a:solidFill>
                <a:latin typeface="Century Gothic"/>
                <a:cs typeface="Century Gothic"/>
              </a:rPr>
              <a:t>high-quality extremely-low-error final genome 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sequence that is properly cut, oriented, and ready to annotate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.</a:t>
            </a:r>
            <a:endParaRPr lang="en-US" dirty="0">
              <a:solidFill>
                <a:srgbClr val="262626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5527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942489" y="304672"/>
            <a:ext cx="51093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Why we finish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Confidence during annotation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Quality sequence in </a:t>
            </a:r>
            <a:r>
              <a:rPr lang="en-US" dirty="0" err="1">
                <a:solidFill>
                  <a:prstClr val="black"/>
                </a:solidFill>
                <a:latin typeface="Century Gothic"/>
                <a:cs typeface="Century Gothic"/>
              </a:rPr>
              <a:t>GenBank</a:t>
            </a: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Relatively easy</a:t>
            </a:r>
          </a:p>
          <a:p>
            <a:pPr marL="685800" lvl="1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9372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 bldLvl="2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8-22 at 7.40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0"/>
            <a:ext cx="6623018" cy="5143500"/>
          </a:xfrm>
          <a:prstGeom prst="rect">
            <a:avLst/>
          </a:prstGeom>
        </p:spPr>
      </p:pic>
      <p:pic>
        <p:nvPicPr>
          <p:cNvPr id="3" name="Picture 2" descr="Screen Shot 2013-08-22 at 7.41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0" y="411480"/>
            <a:ext cx="5305425" cy="3886200"/>
          </a:xfrm>
          <a:prstGeom prst="rect">
            <a:avLst/>
          </a:prstGeom>
          <a:effectLst>
            <a:outerShdw blurRad="50800" dist="114300" dir="135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creen Shot 2013-08-22 at 7.41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60" y="1318260"/>
            <a:ext cx="5324475" cy="3400425"/>
          </a:xfrm>
          <a:prstGeom prst="rect">
            <a:avLst/>
          </a:prstGeom>
          <a:effectLst>
            <a:outerShdw blurRad="50800" dist="114300" dir="135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06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Assembly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cs typeface="Century Gothic"/>
              </a:rPr>
              <a:t>Sequencing</a:t>
            </a:r>
            <a:endParaRPr lang="en-US" sz="2400" dirty="0">
              <a:solidFill>
                <a:schemeClr val="bg1">
                  <a:lumMod val="50000"/>
                </a:schemeClr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Century Gothic"/>
              </a:rPr>
              <a:t>What’s new?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3243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8-22 at 7.54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167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8-22 at 7.54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"/>
            <a:ext cx="68073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8-22 at 7.54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8120"/>
            <a:ext cx="6807361" cy="5143500"/>
          </a:xfrm>
          <a:prstGeom prst="rect">
            <a:avLst/>
          </a:prstGeom>
        </p:spPr>
      </p:pic>
      <p:pic>
        <p:nvPicPr>
          <p:cNvPr id="2" name="Picture 1" descr="Screen Shot 2013-08-22 at 7.54.11 AM.png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86" y="0"/>
            <a:ext cx="68167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0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8-20 at 7.32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7" y="621792"/>
            <a:ext cx="8979408" cy="26631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459736"/>
            <a:ext cx="9144000" cy="1115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2788920"/>
            <a:ext cx="9144000" cy="1115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5" y="2160264"/>
            <a:ext cx="9144000" cy="1115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iHau3Terminas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5111"/>
            <a:ext cx="6858000" cy="262258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863786" y="25833"/>
            <a:ext cx="676788" cy="705688"/>
            <a:chOff x="961047" y="34443"/>
            <a:chExt cx="902384" cy="940917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412240" y="486814"/>
              <a:ext cx="0" cy="4885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61047" y="34443"/>
              <a:ext cx="902384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Small</a:t>
              </a:r>
            </a:p>
            <a:p>
              <a:pPr algn="ctr"/>
              <a:r>
                <a:rPr lang="en-US" sz="900" dirty="0"/>
                <a:t>Terminase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50526" y="239842"/>
            <a:ext cx="676788" cy="712658"/>
            <a:chOff x="1743367" y="319789"/>
            <a:chExt cx="902384" cy="950211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2194560" y="781454"/>
              <a:ext cx="0" cy="4885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743367" y="319789"/>
              <a:ext cx="9023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Large</a:t>
              </a:r>
            </a:p>
            <a:p>
              <a:pPr algn="ctr"/>
              <a:r>
                <a:rPr lang="en-US" sz="900" dirty="0"/>
                <a:t>Terminase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402147" y="142122"/>
            <a:ext cx="465192" cy="589399"/>
            <a:chOff x="3012192" y="189495"/>
            <a:chExt cx="620256" cy="785865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322320" y="486814"/>
              <a:ext cx="0" cy="4885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012192" y="189495"/>
              <a:ext cx="62025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Portal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37615" y="2760867"/>
            <a:ext cx="676788" cy="720400"/>
            <a:chOff x="1059485" y="3681153"/>
            <a:chExt cx="902384" cy="960532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1497356" y="3681153"/>
              <a:ext cx="0" cy="47105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059485" y="4149243"/>
              <a:ext cx="902384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Small</a:t>
              </a:r>
            </a:p>
            <a:p>
              <a:pPr algn="ctr"/>
              <a:r>
                <a:rPr lang="en-US" sz="900" dirty="0"/>
                <a:t>Terminase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485967" y="2737759"/>
            <a:ext cx="465192" cy="596360"/>
            <a:chOff x="3123952" y="3650345"/>
            <a:chExt cx="620256" cy="795146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3434080" y="3650345"/>
              <a:ext cx="0" cy="49071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123952" y="4137715"/>
              <a:ext cx="62025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/>
                <a:t>Portal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441933" y="2776104"/>
            <a:ext cx="842291" cy="1005688"/>
            <a:chOff x="1731910" y="3701473"/>
            <a:chExt cx="1123055" cy="1340918"/>
          </a:xfrm>
        </p:grpSpPr>
        <p:sp>
          <p:nvSpPr>
            <p:cNvPr id="23" name="Left Bracket 22"/>
            <p:cNvSpPr/>
            <p:nvPr/>
          </p:nvSpPr>
          <p:spPr>
            <a:xfrm rot="16200000">
              <a:off x="2257878" y="3175505"/>
              <a:ext cx="71120" cy="1123055"/>
            </a:xfrm>
            <a:prstGeom prst="leftBracket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822347" y="3870095"/>
              <a:ext cx="972918" cy="1172296"/>
              <a:chOff x="1822347" y="3870095"/>
              <a:chExt cx="972918" cy="1172296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 flipV="1">
                <a:off x="2298646" y="3870095"/>
                <a:ext cx="0" cy="6714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1822347" y="4549948"/>
                <a:ext cx="97291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/>
                  <a:t>Large</a:t>
                </a:r>
              </a:p>
              <a:p>
                <a:pPr algn="ctr"/>
                <a:r>
                  <a:rPr lang="en-US" sz="900" dirty="0"/>
                  <a:t>Terminase?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245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860193" y="204088"/>
            <a:ext cx="51093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Why we finish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Confidence during annotation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Quality sequence in </a:t>
            </a:r>
            <a:r>
              <a:rPr lang="en-US" dirty="0" err="1">
                <a:solidFill>
                  <a:prstClr val="black"/>
                </a:solidFill>
                <a:latin typeface="Century Gothic"/>
                <a:cs typeface="Century Gothic"/>
              </a:rPr>
              <a:t>GenBank</a:t>
            </a: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Relatively easy</a:t>
            </a:r>
          </a:p>
          <a:p>
            <a:pPr marL="685800" lvl="1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860193" y="1981498"/>
            <a:ext cx="5109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How we finish: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 err="1">
                <a:solidFill>
                  <a:prstClr val="black"/>
                </a:solidFill>
                <a:latin typeface="Century Gothic"/>
                <a:cs typeface="Century Gothic"/>
              </a:rPr>
              <a:t>Consed</a:t>
            </a: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685800" lvl="1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Bench work</a:t>
            </a:r>
          </a:p>
        </p:txBody>
      </p:sp>
    </p:spTree>
    <p:extLst>
      <p:ext uri="{BB962C8B-B14F-4D97-AF65-F5344CB8AC3E}">
        <p14:creationId xmlns:p14="http://schemas.microsoft.com/office/powerpoint/2010/main" val="24994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9404" y="269923"/>
            <a:ext cx="6478524" cy="88831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So what’s the easiest technology to do finishing for phages?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29840" y="1272540"/>
            <a:ext cx="538734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Laroye</a:t>
            </a:r>
            <a:r>
              <a:rPr lang="en-US" sz="1050" dirty="0"/>
              <a:t> (Ion Torrent)</a:t>
            </a:r>
          </a:p>
          <a:p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- 743 discrepancies at 18% cutoff.</a:t>
            </a:r>
          </a:p>
          <a:p>
            <a:r>
              <a:rPr lang="en-US" sz="1050" dirty="0" err="1"/>
              <a:t>discStrand</a:t>
            </a:r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- 127 FORWARD discrepancies at 70% cutoff.</a:t>
            </a:r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- 122 REVERSE discrepancies at 70% cutoff.</a:t>
            </a:r>
          </a:p>
          <a:p>
            <a:r>
              <a:rPr lang="en-US" sz="1050" dirty="0" err="1"/>
              <a:t>lowCov</a:t>
            </a:r>
            <a:r>
              <a:rPr lang="en-US" sz="1050" dirty="0"/>
              <a:t> </a:t>
            </a:r>
            <a:r>
              <a:rPr lang="en-US" sz="1050" dirty="0" err="1"/>
              <a:t>writeOut</a:t>
            </a:r>
            <a:endParaRPr lang="en-US" sz="1050" dirty="0"/>
          </a:p>
          <a:p>
            <a:r>
              <a:rPr lang="en-US" sz="1050" dirty="0" err="1"/>
              <a:t>lowCov</a:t>
            </a:r>
            <a:r>
              <a:rPr lang="en-US" sz="1050" dirty="0"/>
              <a:t> analysis finished - 882 low coverage bases and 11 regions of low coverage at 30x cutoff.</a:t>
            </a:r>
          </a:p>
          <a:p>
            <a:endParaRPr lang="en-US" sz="1050" dirty="0"/>
          </a:p>
          <a:p>
            <a:r>
              <a:rPr lang="en-US" sz="1050" dirty="0"/>
              <a:t>Cyclops (Ion Torrent)</a:t>
            </a:r>
          </a:p>
          <a:p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- 2595 discrepancies at 18% cutoff.</a:t>
            </a:r>
          </a:p>
          <a:p>
            <a:r>
              <a:rPr lang="en-US" sz="1050" dirty="0" err="1"/>
              <a:t>discStrand</a:t>
            </a:r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- 29 FORWARD discrepancies at 70% cutoff.</a:t>
            </a:r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- 40 REVERSE discrepancies at 70% cutoff.</a:t>
            </a:r>
          </a:p>
          <a:p>
            <a:r>
              <a:rPr lang="en-US" sz="1050" dirty="0" err="1"/>
              <a:t>lowCov</a:t>
            </a:r>
            <a:r>
              <a:rPr lang="en-US" sz="1050" dirty="0"/>
              <a:t> </a:t>
            </a:r>
            <a:r>
              <a:rPr lang="en-US" sz="1050" dirty="0" err="1"/>
              <a:t>writeOut</a:t>
            </a:r>
            <a:endParaRPr lang="en-US" sz="1050" dirty="0"/>
          </a:p>
          <a:p>
            <a:r>
              <a:rPr lang="en-US" sz="1050" dirty="0" err="1"/>
              <a:t>lowCov</a:t>
            </a:r>
            <a:r>
              <a:rPr lang="en-US" sz="1050" dirty="0"/>
              <a:t> analysis finished - 107 low coverage bases and 2 regions of low coverage at 30x cutoff.</a:t>
            </a: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12134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29840" y="1272541"/>
            <a:ext cx="5387340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DUDM (454)</a:t>
            </a:r>
          </a:p>
          <a:p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- 106 discrepancies at 18% cutoff.</a:t>
            </a:r>
          </a:p>
          <a:p>
            <a:r>
              <a:rPr lang="en-US" sz="1050" dirty="0" err="1"/>
              <a:t>discStrand</a:t>
            </a:r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- 3 FORWARD discrepancies at 70% cutoff.</a:t>
            </a:r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- 0 REVERSE discrepancies at 70% cutoff.</a:t>
            </a:r>
          </a:p>
          <a:p>
            <a:r>
              <a:rPr lang="en-US" sz="1050" dirty="0" err="1"/>
              <a:t>lowCov</a:t>
            </a:r>
            <a:r>
              <a:rPr lang="en-US" sz="1050" dirty="0"/>
              <a:t> </a:t>
            </a:r>
            <a:r>
              <a:rPr lang="en-US" sz="1050" dirty="0" err="1"/>
              <a:t>writeOut</a:t>
            </a:r>
            <a:endParaRPr lang="en-US" sz="1050" dirty="0"/>
          </a:p>
          <a:p>
            <a:r>
              <a:rPr lang="en-US" sz="1050" dirty="0" err="1"/>
              <a:t>lowCov</a:t>
            </a:r>
            <a:r>
              <a:rPr lang="en-US" sz="1050" dirty="0"/>
              <a:t> analysis finished - 0 low coverage bases and 0 regions of low coverage at 30x cutoff.</a:t>
            </a:r>
          </a:p>
          <a:p>
            <a:endParaRPr lang="en-US" sz="1050" dirty="0"/>
          </a:p>
          <a:p>
            <a:r>
              <a:rPr lang="en-US" sz="1050" dirty="0" err="1"/>
              <a:t>Amelie</a:t>
            </a:r>
            <a:r>
              <a:rPr lang="en-US" sz="1050" dirty="0"/>
              <a:t> (454)</a:t>
            </a:r>
          </a:p>
          <a:p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- 69 discrepancies at 18% cutoff.</a:t>
            </a:r>
          </a:p>
          <a:p>
            <a:r>
              <a:rPr lang="en-US" sz="1050" dirty="0" err="1"/>
              <a:t>discStrand</a:t>
            </a:r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- 0 FORWARD discrepancies at 70% cutoff.</a:t>
            </a:r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- 34 REVERSE discrepancies at 70% cutoff.</a:t>
            </a:r>
          </a:p>
          <a:p>
            <a:r>
              <a:rPr lang="en-US" sz="1050" dirty="0" err="1"/>
              <a:t>lowCov</a:t>
            </a:r>
            <a:r>
              <a:rPr lang="en-US" sz="1050" dirty="0"/>
              <a:t> </a:t>
            </a:r>
            <a:r>
              <a:rPr lang="en-US" sz="1050" dirty="0" err="1"/>
              <a:t>writeOut</a:t>
            </a:r>
            <a:endParaRPr lang="en-US" sz="1050" dirty="0"/>
          </a:p>
          <a:p>
            <a:r>
              <a:rPr lang="en-US" sz="1050" dirty="0" err="1"/>
              <a:t>lowCov</a:t>
            </a:r>
            <a:r>
              <a:rPr lang="en-US" sz="1050" dirty="0"/>
              <a:t> analysis finished - 138 low coverage bases and 2 regions of low coverage at 30x cutoff.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89404" y="269923"/>
            <a:ext cx="6478524" cy="888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mtClean="0"/>
              <a:t>So what’s the easiest technology to do finishing for phages?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5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29840" y="1272541"/>
            <a:ext cx="5387340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Fibonacci (</a:t>
            </a:r>
            <a:r>
              <a:rPr lang="en-US" sz="1050" dirty="0" err="1"/>
              <a:t>Illumina</a:t>
            </a:r>
            <a:r>
              <a:rPr lang="en-US" sz="1050" dirty="0"/>
              <a:t>)</a:t>
            </a:r>
          </a:p>
          <a:p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- 4 discrepancies at 18% cutoff.</a:t>
            </a:r>
          </a:p>
          <a:p>
            <a:r>
              <a:rPr lang="en-US" sz="1050" dirty="0" err="1"/>
              <a:t>discStrand</a:t>
            </a:r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- 0 FORWARD discrepancies at 70% cutoff.</a:t>
            </a:r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- 0 REVERSE discrepancies at 70% cutoff.</a:t>
            </a:r>
          </a:p>
          <a:p>
            <a:r>
              <a:rPr lang="en-US" sz="1050" dirty="0" err="1"/>
              <a:t>lowCov</a:t>
            </a:r>
            <a:r>
              <a:rPr lang="en-US" sz="1050" dirty="0"/>
              <a:t> </a:t>
            </a:r>
            <a:r>
              <a:rPr lang="en-US" sz="1050" dirty="0" err="1"/>
              <a:t>writeOut</a:t>
            </a:r>
            <a:endParaRPr lang="en-US" sz="1050" dirty="0"/>
          </a:p>
          <a:p>
            <a:r>
              <a:rPr lang="en-US" sz="1050" dirty="0" err="1"/>
              <a:t>lowCov</a:t>
            </a:r>
            <a:r>
              <a:rPr lang="en-US" sz="1050" dirty="0"/>
              <a:t> analysis finished - 227 low coverage bases and 1 regions of low coverage at 30x cutoff.</a:t>
            </a:r>
          </a:p>
          <a:p>
            <a:endParaRPr lang="en-US" sz="1050" dirty="0"/>
          </a:p>
          <a:p>
            <a:r>
              <a:rPr lang="en-US" sz="1050" dirty="0"/>
              <a:t>Petp2012 (</a:t>
            </a:r>
            <a:r>
              <a:rPr lang="en-US" sz="1050" dirty="0" err="1"/>
              <a:t>Illumina</a:t>
            </a:r>
            <a:r>
              <a:rPr lang="en-US" sz="1050" dirty="0"/>
              <a:t>)</a:t>
            </a:r>
          </a:p>
          <a:p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- 6 discrepancies at 18% cutoff.</a:t>
            </a:r>
          </a:p>
          <a:p>
            <a:r>
              <a:rPr lang="en-US" sz="1050" dirty="0" err="1"/>
              <a:t>discStrand</a:t>
            </a:r>
            <a:endParaRPr lang="en-US" sz="1050" dirty="0"/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- 0 FORWARD discrepancies at 70% cutoff.</a:t>
            </a:r>
          </a:p>
          <a:p>
            <a:r>
              <a:rPr lang="en-US" sz="1050" dirty="0" err="1"/>
              <a:t>discFind</a:t>
            </a:r>
            <a:r>
              <a:rPr lang="en-US" sz="1050" dirty="0"/>
              <a:t> analysis finished - 2 REVERSE discrepancies at 70% cutoff.</a:t>
            </a:r>
          </a:p>
          <a:p>
            <a:r>
              <a:rPr lang="en-US" sz="1050" dirty="0" err="1"/>
              <a:t>lowCov</a:t>
            </a:r>
            <a:r>
              <a:rPr lang="en-US" sz="1050" dirty="0"/>
              <a:t> </a:t>
            </a:r>
            <a:r>
              <a:rPr lang="en-US" sz="1050" dirty="0" err="1"/>
              <a:t>writeOut</a:t>
            </a:r>
            <a:endParaRPr lang="en-US" sz="1050" dirty="0"/>
          </a:p>
          <a:p>
            <a:r>
              <a:rPr lang="en-US" sz="1050" dirty="0" err="1"/>
              <a:t>lowCov</a:t>
            </a:r>
            <a:r>
              <a:rPr lang="en-US" sz="1050" dirty="0"/>
              <a:t> analysis finished - 2 low coverage bases and 1 regions of low coverage at 30x cutoff.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89404" y="269923"/>
            <a:ext cx="6478524" cy="888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mtClean="0"/>
              <a:t>So what’s the easiest technology to do finishing for phages?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19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622896"/>
              </p:ext>
            </p:extLst>
          </p:nvPr>
        </p:nvGraphicFramePr>
        <p:xfrm>
          <a:off x="751333" y="1033265"/>
          <a:ext cx="5930646" cy="2863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8441"/>
                <a:gridCol w="988441"/>
                <a:gridCol w="988441"/>
                <a:gridCol w="988441"/>
                <a:gridCol w="988441"/>
                <a:gridCol w="988441"/>
              </a:tblGrid>
              <a:tr h="572773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2008-</a:t>
                      </a:r>
                    </a:p>
                    <a:p>
                      <a:pPr algn="ctr"/>
                      <a:r>
                        <a:rPr lang="en-US" sz="1200" b="0" dirty="0" smtClean="0"/>
                        <a:t>2009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2009-</a:t>
                      </a:r>
                    </a:p>
                    <a:p>
                      <a:pPr algn="ctr"/>
                      <a:r>
                        <a:rPr lang="en-US" sz="1200" b="0" dirty="0" smtClean="0"/>
                        <a:t>2010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2010-</a:t>
                      </a:r>
                    </a:p>
                    <a:p>
                      <a:pPr algn="ctr"/>
                      <a:r>
                        <a:rPr lang="en-US" sz="1200" b="0" dirty="0" smtClean="0"/>
                        <a:t>2011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2011-</a:t>
                      </a:r>
                    </a:p>
                    <a:p>
                      <a:pPr algn="ctr"/>
                      <a:r>
                        <a:rPr lang="en-US" sz="1200" b="0" dirty="0" smtClean="0"/>
                        <a:t>2012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2012-</a:t>
                      </a:r>
                    </a:p>
                    <a:p>
                      <a:pPr algn="ctr"/>
                      <a:r>
                        <a:rPr lang="en-US" sz="1200" b="0" dirty="0" smtClean="0"/>
                        <a:t>2013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#</a:t>
                      </a:r>
                      <a:r>
                        <a:rPr lang="en-US" sz="1200" b="0" baseline="0" dirty="0" smtClean="0"/>
                        <a:t> Sequenced</a:t>
                      </a:r>
                    </a:p>
                    <a:p>
                      <a:pPr algn="ctr"/>
                      <a:r>
                        <a:rPr lang="en-US" sz="1200" b="0" baseline="0" dirty="0" smtClean="0"/>
                        <a:t>(Paid by SEA)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56</a:t>
                      </a:r>
                    </a:p>
                    <a:p>
                      <a:pPr algn="ctr"/>
                      <a:r>
                        <a:rPr lang="en-US" sz="1400" dirty="0" smtClean="0"/>
                        <a:t>(+20)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72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Median Finished Date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March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Mar 15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Feb 24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Jan 31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Jan</a:t>
                      </a:r>
                      <a:r>
                        <a:rPr lang="en-US" sz="1400" baseline="0" dirty="0" smtClean="0"/>
                        <a:t> 28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Latest Genome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Late April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May 11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Apr 29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Apr 13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Feb 19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Methods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Sanger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Sanger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454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454</a:t>
                      </a:r>
                    </a:p>
                    <a:p>
                      <a:pPr algn="ctr"/>
                      <a:r>
                        <a:rPr lang="en-US" sz="1400" dirty="0" smtClean="0"/>
                        <a:t>Ion</a:t>
                      </a:r>
                      <a:r>
                        <a:rPr lang="en-US" sz="1400" baseline="0" dirty="0" smtClean="0"/>
                        <a:t> Torrent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454</a:t>
                      </a:r>
                    </a:p>
                    <a:p>
                      <a:pPr algn="ctr"/>
                      <a:r>
                        <a:rPr lang="en-US" sz="1400" dirty="0" smtClean="0"/>
                        <a:t>Ion</a:t>
                      </a:r>
                      <a:r>
                        <a:rPr lang="en-US" sz="1400" baseline="0" dirty="0" smtClean="0"/>
                        <a:t> Torrent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621280" y="203402"/>
            <a:ext cx="5554980" cy="58532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What’s new?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95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010583"/>
              </p:ext>
            </p:extLst>
          </p:nvPr>
        </p:nvGraphicFramePr>
        <p:xfrm>
          <a:off x="3684270" y="435050"/>
          <a:ext cx="3048000" cy="2946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</a:tblGrid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Method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Read Length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Sanger</a:t>
                      </a:r>
                      <a:endParaRPr lang="en-US" sz="14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600-1000 bp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454</a:t>
                      </a:r>
                      <a:endParaRPr lang="en-US" sz="14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400-800 bp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Illumina</a:t>
                      </a:r>
                      <a:endParaRPr lang="en-US" sz="14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75-300 bp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Ion Torrent</a:t>
                      </a:r>
                      <a:endParaRPr lang="en-US" sz="14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~200 bp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PacBio</a:t>
                      </a:r>
                      <a:endParaRPr lang="en-US" sz="14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~10,000 bp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00857" y="3485444"/>
            <a:ext cx="5278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But…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Phage Genome: 5</a:t>
            </a:r>
            <a:r>
              <a:rPr lang="en-US" dirty="0" smtClean="0">
                <a:solidFill>
                  <a:prstClr val="black"/>
                </a:solidFill>
                <a:cs typeface="Century Gothic"/>
              </a:rPr>
              <a:t>,000 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to 500,000 bp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Bacteria: Several million bp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Human: 3 billion bp</a:t>
            </a:r>
          </a:p>
        </p:txBody>
      </p:sp>
    </p:spTree>
    <p:extLst>
      <p:ext uri="{BB962C8B-B14F-4D97-AF65-F5344CB8AC3E}">
        <p14:creationId xmlns:p14="http://schemas.microsoft.com/office/powerpoint/2010/main" val="73441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797065"/>
              </p:ext>
            </p:extLst>
          </p:nvPr>
        </p:nvGraphicFramePr>
        <p:xfrm>
          <a:off x="751335" y="1033265"/>
          <a:ext cx="7898888" cy="2863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7361"/>
                <a:gridCol w="987361"/>
                <a:gridCol w="987361"/>
                <a:gridCol w="987361"/>
                <a:gridCol w="987361"/>
                <a:gridCol w="987361"/>
                <a:gridCol w="987361"/>
                <a:gridCol w="987361"/>
              </a:tblGrid>
              <a:tr h="572773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2008-</a:t>
                      </a:r>
                    </a:p>
                    <a:p>
                      <a:pPr algn="ctr"/>
                      <a:r>
                        <a:rPr lang="en-US" sz="1200" b="0" dirty="0" smtClean="0"/>
                        <a:t>2009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2009-</a:t>
                      </a:r>
                    </a:p>
                    <a:p>
                      <a:pPr algn="ctr"/>
                      <a:r>
                        <a:rPr lang="en-US" sz="1200" b="0" dirty="0" smtClean="0"/>
                        <a:t>2010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2010-</a:t>
                      </a:r>
                    </a:p>
                    <a:p>
                      <a:pPr algn="ctr"/>
                      <a:r>
                        <a:rPr lang="en-US" sz="1200" b="0" dirty="0" smtClean="0"/>
                        <a:t>2011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2011-</a:t>
                      </a:r>
                    </a:p>
                    <a:p>
                      <a:pPr algn="ctr"/>
                      <a:r>
                        <a:rPr lang="en-US" sz="1200" b="0" dirty="0" smtClean="0"/>
                        <a:t>2012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2012-</a:t>
                      </a:r>
                    </a:p>
                    <a:p>
                      <a:pPr algn="ctr"/>
                      <a:r>
                        <a:rPr lang="en-US" sz="1200" b="0" dirty="0" smtClean="0"/>
                        <a:t>2013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2013-</a:t>
                      </a:r>
                    </a:p>
                    <a:p>
                      <a:pPr algn="ctr"/>
                      <a:r>
                        <a:rPr lang="en-US" sz="1200" b="0" dirty="0" smtClean="0"/>
                        <a:t>2014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2014-</a:t>
                      </a:r>
                    </a:p>
                    <a:p>
                      <a:pPr algn="ctr"/>
                      <a:r>
                        <a:rPr lang="en-US" sz="1200" b="0" dirty="0" smtClean="0"/>
                        <a:t>2015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#</a:t>
                      </a:r>
                      <a:r>
                        <a:rPr lang="en-US" sz="1200" b="0" baseline="0" dirty="0" smtClean="0"/>
                        <a:t> Sequenced</a:t>
                      </a:r>
                    </a:p>
                    <a:p>
                      <a:pPr algn="ctr"/>
                      <a:r>
                        <a:rPr lang="en-US" sz="1200" b="0" baseline="0" dirty="0" smtClean="0"/>
                        <a:t>(Paid by SEA)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56</a:t>
                      </a:r>
                    </a:p>
                    <a:p>
                      <a:pPr algn="ctr"/>
                      <a:r>
                        <a:rPr lang="en-US" sz="1400" dirty="0" smtClean="0"/>
                        <a:t>(+20)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72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72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~150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Median Finished Date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March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Mar 15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Feb 24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Jan 31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Jan</a:t>
                      </a:r>
                      <a:r>
                        <a:rPr lang="en-US" sz="1400" baseline="0" dirty="0" smtClean="0"/>
                        <a:t> 28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Jan 10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Jan 16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Latest Genome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Late April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May 11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Apr 29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Apr 13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Feb 19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Feb 27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Feb 12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  <a:tr h="572773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Methods</a:t>
                      </a:r>
                      <a:endParaRPr lang="en-US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Sanger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Sanger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454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454</a:t>
                      </a:r>
                    </a:p>
                    <a:p>
                      <a:pPr algn="ctr"/>
                      <a:r>
                        <a:rPr lang="en-US" sz="1400" dirty="0" smtClean="0"/>
                        <a:t>Ion</a:t>
                      </a:r>
                      <a:r>
                        <a:rPr lang="en-US" sz="1400" baseline="0" dirty="0" smtClean="0"/>
                        <a:t> Torrent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454</a:t>
                      </a:r>
                    </a:p>
                    <a:p>
                      <a:pPr algn="ctr"/>
                      <a:r>
                        <a:rPr lang="en-US" sz="1400" dirty="0" smtClean="0"/>
                        <a:t>Ion</a:t>
                      </a:r>
                      <a:r>
                        <a:rPr lang="en-US" sz="1400" baseline="0" dirty="0" smtClean="0"/>
                        <a:t> Torrent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Illumina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Illumina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621280" y="203402"/>
            <a:ext cx="5554980" cy="58532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What’s new?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34440" y="37124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8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1280" y="203402"/>
            <a:ext cx="5554980" cy="58532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What’s new?</a:t>
            </a: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621280" y="983303"/>
            <a:ext cx="5554980" cy="351098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7749" indent="-257175" algn="l">
              <a:spcBef>
                <a:spcPts val="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2015-16</a:t>
            </a:r>
            <a:endParaRPr lang="en-US" sz="2100" dirty="0">
              <a:solidFill>
                <a:srgbClr val="000000"/>
              </a:solidFill>
            </a:endParaRPr>
          </a:p>
          <a:p>
            <a:pPr marL="603504" lvl="1" indent="-205740" algn="l">
              <a:spcBef>
                <a:spcPts val="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DNA received from </a:t>
            </a:r>
            <a:r>
              <a:rPr lang="en-US" sz="1800" dirty="0" smtClean="0">
                <a:solidFill>
                  <a:srgbClr val="000000"/>
                </a:solidFill>
              </a:rPr>
              <a:t>~</a:t>
            </a:r>
            <a:r>
              <a:rPr lang="en-US" sz="1800" dirty="0" smtClean="0">
                <a:solidFill>
                  <a:srgbClr val="000000"/>
                </a:solidFill>
              </a:rPr>
              <a:t>52 </a:t>
            </a:r>
            <a:r>
              <a:rPr lang="en-US" sz="1800" dirty="0">
                <a:solidFill>
                  <a:srgbClr val="000000"/>
                </a:solidFill>
              </a:rPr>
              <a:t>schools </a:t>
            </a:r>
            <a:r>
              <a:rPr lang="en-US" sz="1800" dirty="0" smtClean="0">
                <a:solidFill>
                  <a:srgbClr val="000000"/>
                </a:solidFill>
              </a:rPr>
              <a:t>(~60%)</a:t>
            </a:r>
            <a:endParaRPr lang="en-US" sz="1800" dirty="0">
              <a:solidFill>
                <a:srgbClr val="000000"/>
              </a:solidFill>
            </a:endParaRPr>
          </a:p>
          <a:p>
            <a:pPr marL="603504" lvl="1" indent="-205740" algn="l">
              <a:spcBef>
                <a:spcPts val="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Arial"/>
              <a:buChar char="•"/>
            </a:pPr>
            <a:r>
              <a:rPr lang="en-US" sz="1800" smtClean="0">
                <a:solidFill>
                  <a:srgbClr val="000000"/>
                </a:solidFill>
              </a:rPr>
              <a:t>~70</a:t>
            </a:r>
            <a:r>
              <a:rPr lang="en-US" sz="180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sections</a:t>
            </a:r>
            <a:endParaRPr lang="en-US" sz="1800" dirty="0">
              <a:solidFill>
                <a:srgbClr val="000000"/>
              </a:solidFill>
            </a:endParaRPr>
          </a:p>
          <a:p>
            <a:pPr marL="281178" indent="-205740" algn="l">
              <a:spcBef>
                <a:spcPts val="0"/>
              </a:spcBef>
              <a:spcAft>
                <a:spcPts val="900"/>
              </a:spcAft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r>
              <a:rPr lang="en-US" sz="2100" dirty="0" smtClean="0">
                <a:solidFill>
                  <a:srgbClr val="000000"/>
                </a:solidFill>
              </a:rPr>
              <a:t>~140 </a:t>
            </a:r>
            <a:r>
              <a:rPr lang="en-US" sz="2100" dirty="0">
                <a:solidFill>
                  <a:srgbClr val="000000"/>
                </a:solidFill>
              </a:rPr>
              <a:t>already </a:t>
            </a:r>
            <a:r>
              <a:rPr lang="en-US" sz="2100" dirty="0" smtClean="0">
                <a:solidFill>
                  <a:srgbClr val="000000"/>
                </a:solidFill>
              </a:rPr>
              <a:t>sequenced, ~300 expected</a:t>
            </a:r>
            <a:endParaRPr lang="en-US" sz="2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05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450273" y="275359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4" name="Picture 3" descr="Pages from 6200.to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151" y="0"/>
            <a:ext cx="4026960" cy="5143500"/>
          </a:xfrm>
          <a:prstGeom prst="rect">
            <a:avLst/>
          </a:prstGeom>
        </p:spPr>
      </p:pic>
      <p:pic>
        <p:nvPicPr>
          <p:cNvPr id="6" name="Picture 5" descr="Ebol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10" y="2005327"/>
            <a:ext cx="1780266" cy="704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Rabb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931" y="1680163"/>
            <a:ext cx="1566305" cy="674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Bent Arrow 8"/>
          <p:cNvSpPr/>
          <p:nvPr/>
        </p:nvSpPr>
        <p:spPr>
          <a:xfrm rot="16200000">
            <a:off x="2951486" y="2738368"/>
            <a:ext cx="601760" cy="770751"/>
          </a:xfrm>
          <a:prstGeom prst="bentArrow">
            <a:avLst>
              <a:gd name="adj1" fmla="val 9906"/>
              <a:gd name="adj2" fmla="val 17453"/>
              <a:gd name="adj3" fmla="val 25000"/>
              <a:gd name="adj4" fmla="val 43750"/>
            </a:avLst>
          </a:prstGeom>
          <a:solidFill>
            <a:srgbClr val="20C01B"/>
          </a:solidFill>
          <a:ln>
            <a:noFill/>
          </a:ln>
          <a:effectLst>
            <a:outerShdw blurRad="49530" dist="35687" dir="5400000" rotWithShape="0">
              <a:srgbClr val="00000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16200000" flipV="1">
            <a:off x="6435447" y="1975183"/>
            <a:ext cx="502225" cy="1435586"/>
          </a:xfrm>
          <a:prstGeom prst="bentArrow">
            <a:avLst>
              <a:gd name="adj1" fmla="val 9906"/>
              <a:gd name="adj2" fmla="val 17453"/>
              <a:gd name="adj3" fmla="val 25000"/>
              <a:gd name="adj4" fmla="val 43750"/>
            </a:avLst>
          </a:prstGeom>
          <a:solidFill>
            <a:srgbClr val="20C01B"/>
          </a:solidFill>
          <a:ln>
            <a:noFill/>
          </a:ln>
          <a:effectLst>
            <a:outerShdw blurRad="49530" dist="35687" dir="5400000" rotWithShape="0">
              <a:srgbClr val="00000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12" name="Picture 11" descr="Arcti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77" y="3412587"/>
            <a:ext cx="1514186" cy="587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Bent Arrow 12"/>
          <p:cNvSpPr/>
          <p:nvPr/>
        </p:nvSpPr>
        <p:spPr>
          <a:xfrm rot="16200000" flipH="1" flipV="1">
            <a:off x="6865778" y="1730108"/>
            <a:ext cx="1948297" cy="1224356"/>
          </a:xfrm>
          <a:prstGeom prst="bentArrow">
            <a:avLst>
              <a:gd name="adj1" fmla="val 3693"/>
              <a:gd name="adj2" fmla="val 7099"/>
              <a:gd name="adj3" fmla="val 8895"/>
              <a:gd name="adj4" fmla="val 17695"/>
            </a:avLst>
          </a:prstGeom>
          <a:solidFill>
            <a:srgbClr val="20C01B"/>
          </a:solidFill>
          <a:ln>
            <a:noFill/>
          </a:ln>
          <a:effectLst>
            <a:outerShdw blurRad="49530" dist="35687" dir="5400000" rotWithShape="0">
              <a:srgbClr val="00000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450273" y="275359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6" name="Picture 5" descr="Ebol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66" y="464004"/>
            <a:ext cx="1780266" cy="704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 descr="Science-2014-Vogel-989-90_Page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264" y="0"/>
            <a:ext cx="402696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1582" y="1891394"/>
            <a:ext cx="2463647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“…report sequencing and analyzing the genomes of Ebola virus samples from 78 people in Sierra Leone who were diagnosed with Ebola between late May and mid-June…The 99 complete sequences provide insights into how the virus is changing during the outbreak.”</a:t>
            </a:r>
          </a:p>
        </p:txBody>
      </p:sp>
    </p:spTree>
    <p:extLst>
      <p:ext uri="{BB962C8B-B14F-4D97-AF65-F5344CB8AC3E}">
        <p14:creationId xmlns:p14="http://schemas.microsoft.com/office/powerpoint/2010/main" val="42040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450273" y="275359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7" name="Picture 6" descr="Rabb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375" y="390253"/>
            <a:ext cx="1566305" cy="674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ience-2014-Lohmueller-1000-1_Page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88" y="0"/>
            <a:ext cx="402696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5006" y="1891393"/>
            <a:ext cx="246364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“</a:t>
            </a:r>
            <a:r>
              <a:rPr lang="en-US" sz="1350" dirty="0" err="1"/>
              <a:t>Carneiro</a:t>
            </a:r>
            <a:r>
              <a:rPr lang="en-US" sz="1350" dirty="0"/>
              <a:t> </a:t>
            </a:r>
            <a:r>
              <a:rPr lang="en-US" sz="1350" i="1" dirty="0"/>
              <a:t>et al</a:t>
            </a:r>
            <a:r>
              <a:rPr lang="en-US" sz="1350" dirty="0"/>
              <a:t>. performed whole-genome sequencing of six breeds of domestic rabbits, wild rabbits in Southern France, and wild rabbits from the Iberian Peninsula.”</a:t>
            </a:r>
          </a:p>
        </p:txBody>
      </p:sp>
    </p:spTree>
    <p:extLst>
      <p:ext uri="{BB962C8B-B14F-4D97-AF65-F5344CB8AC3E}">
        <p14:creationId xmlns:p14="http://schemas.microsoft.com/office/powerpoint/2010/main" val="49466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450273" y="275359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2" name="Picture 11" descr="Arct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3" y="372250"/>
            <a:ext cx="1514186" cy="587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Science-2014-Raghavan-_Page_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31" y="0"/>
            <a:ext cx="4025985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27574" y="1891393"/>
            <a:ext cx="25326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“We obtained 26 genome-wide sequences and 169 mitochondrial DNA sequences from ancient human bone, teeth, and hair samples from Arctic Siberia, Alaska, Canada, and Greenland, and high-coverage genomes of two present-day Greenlandic Inuit, two Siberian </a:t>
            </a:r>
            <a:r>
              <a:rPr lang="en-US" sz="1350" dirty="0" err="1"/>
              <a:t>Nivkhs</a:t>
            </a:r>
            <a:r>
              <a:rPr lang="en-US" sz="1350" dirty="0"/>
              <a:t>, one Aleutian Islander, and two </a:t>
            </a:r>
            <a:r>
              <a:rPr lang="en-US" sz="1350" dirty="0" err="1"/>
              <a:t>Athabascan</a:t>
            </a:r>
            <a:r>
              <a:rPr lang="en-US" sz="1350" dirty="0"/>
              <a:t> Native Americans.”</a:t>
            </a:r>
          </a:p>
        </p:txBody>
      </p:sp>
    </p:spTree>
    <p:extLst>
      <p:ext uri="{BB962C8B-B14F-4D97-AF65-F5344CB8AC3E}">
        <p14:creationId xmlns:p14="http://schemas.microsoft.com/office/powerpoint/2010/main" val="85938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robio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29"/>
            <a:ext cx="9144000" cy="51857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450273" y="275359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18640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eb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1806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4261" y="636815"/>
            <a:ext cx="1211036" cy="700768"/>
          </a:xfrm>
          <a:prstGeom prst="rect">
            <a:avLst/>
          </a:prstGeom>
          <a:noFill/>
          <a:ln w="38100">
            <a:solidFill>
              <a:srgbClr val="20C01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8629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1256" y="721264"/>
            <a:ext cx="6543143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Whose genome was it?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1256" y="728885"/>
            <a:ext cx="6543143" cy="403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~3 billion (haploid)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~$2.7 billion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~13 years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2000-2003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Several people’s, but actually mostly a dude from Buffalo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1256" y="206483"/>
            <a:ext cx="645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</p:spTree>
    <p:extLst>
      <p:ext uri="{BB962C8B-B14F-4D97-AF65-F5344CB8AC3E}">
        <p14:creationId xmlns:p14="http://schemas.microsoft.com/office/powerpoint/2010/main" val="34985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600857" y="204088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63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 bldLvl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3868</TotalTime>
  <Words>3585</Words>
  <Application>Microsoft Macintosh PowerPoint</Application>
  <PresentationFormat>On-screen Show (16:9)</PresentationFormat>
  <Paragraphs>885</Paragraphs>
  <Slides>100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100</vt:i4>
      </vt:variant>
    </vt:vector>
  </HeadingPairs>
  <TitlesOfParts>
    <vt:vector size="110" baseType="lpstr">
      <vt:lpstr>Arial</vt:lpstr>
      <vt:lpstr>Calibri</vt:lpstr>
      <vt:lpstr>Century Gothic</vt:lpstr>
      <vt:lpstr>Courier</vt:lpstr>
      <vt:lpstr>Gill Sans MT</vt:lpstr>
      <vt:lpstr>Helvetica</vt:lpstr>
      <vt:lpstr>Lucida Console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the King’s horses and all the King’s men…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Shotgun Genome Sequencing</vt:lpstr>
      <vt:lpstr>Shotgun Genome Sequencing</vt:lpstr>
      <vt:lpstr>PowerPoint Presentation</vt:lpstr>
      <vt:lpstr>PowerPoint Presentation</vt:lpstr>
      <vt:lpstr>PowerPoint Presentation</vt:lpstr>
      <vt:lpstr>Sanger Sequencing Reactions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 Output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Colony Picking Robot</vt:lpstr>
      <vt:lpstr>PowerPoint Presentation</vt:lpstr>
      <vt:lpstr>PowerPoint Presentation</vt:lpstr>
      <vt:lpstr>Arrays</vt:lpstr>
      <vt:lpstr>Sanger Throughput Limitations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Illumina Sequencing</vt:lpstr>
      <vt:lpstr>Illumina Sequencing</vt:lpstr>
      <vt:lpstr>Illumina Sequencing</vt:lpstr>
      <vt:lpstr>Illumina Sequencing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what’s the easiest technology to do finishing for phages?</vt:lpstr>
      <vt:lpstr>PowerPoint Presentation</vt:lpstr>
      <vt:lpstr>PowerPoint Presentation</vt:lpstr>
      <vt:lpstr>What’s new?</vt:lpstr>
      <vt:lpstr>What’s new?</vt:lpstr>
      <vt:lpstr>What’s new?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Pittsburgh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Russell</dc:creator>
  <cp:lastModifiedBy>Russell, Daniel Andrew</cp:lastModifiedBy>
  <cp:revision>134</cp:revision>
  <dcterms:created xsi:type="dcterms:W3CDTF">2011-12-15T03:15:48Z</dcterms:created>
  <dcterms:modified xsi:type="dcterms:W3CDTF">2015-12-08T22:39:59Z</dcterms:modified>
</cp:coreProperties>
</file>