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7" r:id="rId2"/>
  </p:sldMasterIdLst>
  <p:notesMasterIdLst>
    <p:notesMasterId r:id="rId15"/>
  </p:notesMasterIdLst>
  <p:sldIdLst>
    <p:sldId id="258" r:id="rId3"/>
    <p:sldId id="260" r:id="rId4"/>
    <p:sldId id="285" r:id="rId5"/>
    <p:sldId id="261" r:id="rId6"/>
    <p:sldId id="262" r:id="rId7"/>
    <p:sldId id="263" r:id="rId8"/>
    <p:sldId id="282" r:id="rId9"/>
    <p:sldId id="264" r:id="rId10"/>
    <p:sldId id="284" r:id="rId11"/>
    <p:sldId id="275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646"/>
  </p:normalViewPr>
  <p:slideViewPr>
    <p:cSldViewPr snapToGrid="0" snapToObjects="1">
      <p:cViewPr varScale="1">
        <p:scale>
          <a:sx n="139" d="100"/>
          <a:sy n="139" d="100"/>
        </p:scale>
        <p:origin x="176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B446-F9A2-8C41-956E-4989BE59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4748-7D23-4746-8E52-B7A812CE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the phage discovery and genomics platform. Delivered in multiple formats, but the biggest is the SEA-PHAGES program, which is a two-term course for first-year undergrads, and involves many schools and students (5,500/year). The central figure shows the technical progression from phage isolation, through purification, amplification, genome sequencing, and bioinformatics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524D1-C161-034B-931B-CC51D46E1F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812532" y="-38484"/>
            <a:ext cx="2311115" cy="530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5672970" y="-53032"/>
            <a:ext cx="1936810" cy="23804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314450"/>
            <a:ext cx="9144002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7690"/>
            <a:ext cx="7886700" cy="387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77E9-6054-3944-9802-F2A4CF91554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1E93-DB25-594E-8F10-94809B245192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2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930" y="21166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SEA-PHAGES Bioinformatics Workshop Overview</a:t>
            </a:r>
          </a:p>
        </p:txBody>
      </p:sp>
    </p:spTree>
    <p:extLst>
      <p:ext uri="{BB962C8B-B14F-4D97-AF65-F5344CB8AC3E}">
        <p14:creationId xmlns:p14="http://schemas.microsoft.com/office/powerpoint/2010/main" val="166631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5950" y="885533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49300" y="1953800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4127" y="2487932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94127" y="3022066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1714" y="3556199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9899" y="4090332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5950" y="1419666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4572000" y="1247234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7813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31550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84963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3837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917900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72868" y="1834518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72868" y="2373035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2868" y="751499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72868" y="4000196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72868" y="4564547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930" y="526341"/>
            <a:ext cx="220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semester start:  Sept.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86" y="1574745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DNA due:  Nov. 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170" y="2053148"/>
            <a:ext cx="142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Nov. 15 </a:t>
            </a:r>
            <a:r>
              <a:rPr lang="mr-IN" sz="1400" dirty="0"/>
              <a:t>–</a:t>
            </a:r>
            <a:r>
              <a:rPr lang="en-US" sz="1400" dirty="0"/>
              <a:t> Feb. 29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450" y="2469806"/>
            <a:ext cx="21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2nd semester start:  Jan.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145" y="3737049"/>
            <a:ext cx="167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Files are due:  </a:t>
            </a:r>
            <a:r>
              <a:rPr lang="en-US" sz="1400" dirty="0"/>
              <a:t>May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" y="4564547"/>
            <a:ext cx="223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semester start:  Sept.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171" y="4233808"/>
            <a:ext cx="204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Files to </a:t>
            </a:r>
            <a:r>
              <a:rPr lang="en-US" sz="1400" dirty="0" err="1"/>
              <a:t>GenBank</a:t>
            </a:r>
            <a:r>
              <a:rPr lang="en-US" sz="1400" dirty="0"/>
              <a:t>:  Sept. 1</a:t>
            </a:r>
          </a:p>
        </p:txBody>
      </p:sp>
    </p:spTree>
    <p:extLst>
      <p:ext uri="{BB962C8B-B14F-4D97-AF65-F5344CB8AC3E}">
        <p14:creationId xmlns:p14="http://schemas.microsoft.com/office/powerpoint/2010/main" val="13138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4492" y="1291811"/>
            <a:ext cx="765787" cy="2424599"/>
            <a:chOff x="3824873" y="1153553"/>
            <a:chExt cx="1361398" cy="431039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824873" y="1153553"/>
              <a:ext cx="1002101" cy="19579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824873" y="3701405"/>
              <a:ext cx="1361398" cy="17625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294491" y="1291811"/>
            <a:ext cx="563682" cy="11013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4492" y="2724978"/>
            <a:ext cx="765787" cy="991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135625" y="809072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BLASTn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35625" y="12353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GeneMark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output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35625" y="1662738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Phamerator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35625" y="22532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Add/delete genes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35625" y="267943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start sites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35625" y="3106871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Calls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tRNAs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frameshifts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35625" y="361462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Merge annotations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00061" y="872978"/>
            <a:ext cx="344895" cy="1105961"/>
            <a:chOff x="8279219" y="408960"/>
            <a:chExt cx="613146" cy="1966153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279219" y="408960"/>
              <a:ext cx="596558" cy="6526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8279220" y="1597701"/>
              <a:ext cx="613145" cy="777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89852" y="2253205"/>
            <a:ext cx="518189" cy="1155221"/>
            <a:chOff x="8083290" y="2862695"/>
            <a:chExt cx="921225" cy="205372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8083290" y="2862695"/>
              <a:ext cx="921225" cy="1325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8083292" y="3531332"/>
              <a:ext cx="809073" cy="13850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6135625" y="4047236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Finalize and perfect notes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588504" y="3442900"/>
            <a:ext cx="619537" cy="899405"/>
            <a:chOff x="7903116" y="4977711"/>
            <a:chExt cx="1101399" cy="159894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913748" y="4977711"/>
              <a:ext cx="1090767" cy="3052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903116" y="5503177"/>
              <a:ext cx="989249" cy="10734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2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44" y="939763"/>
            <a:ext cx="7584948" cy="31166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Characterize and investigate phage genomes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including the details of gene calling, functional assignments, and preparing final submission files </a:t>
            </a: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that meet QC requirements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This year’s genome is Mycobacterium phage Gandalf20.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Install and use the software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for annotation and analysis of phages. The software includes DNA Master, </a:t>
            </a:r>
            <a:r>
              <a:rPr lang="en-US" sz="1600" dirty="0" err="1">
                <a:latin typeface="Palatino" pitchFamily="2" charset="77"/>
                <a:ea typeface="Palatino" pitchFamily="2" charset="77"/>
                <a:cs typeface="Palatino"/>
              </a:rPr>
              <a:t>Phamerator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, and other web-based tools. </a:t>
            </a:r>
            <a:r>
              <a:rPr lang="en-US" sz="16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Identify basic phage biology concepts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that underlie </a:t>
            </a:r>
            <a:r>
              <a:rPr lang="en-US" sz="1600" dirty="0" err="1">
                <a:latin typeface="Palatino" pitchFamily="2" charset="77"/>
                <a:ea typeface="Palatino" pitchFamily="2" charset="77"/>
                <a:cs typeface="Palatino"/>
              </a:rPr>
              <a:t>bioinformatic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 investigations.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Explore classroom implementation strategies.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1208" y="277169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Objectives:  Overall</a:t>
            </a:r>
            <a:r>
              <a:rPr lang="en-US" dirty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3706651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Objectives:  Daily:  See each day’s list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32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ACA71D-8CF1-9D43-A1E7-6629671EAC5D}"/>
              </a:ext>
            </a:extLst>
          </p:cNvPr>
          <p:cNvSpPr txBox="1"/>
          <p:nvPr/>
        </p:nvSpPr>
        <p:spPr>
          <a:xfrm>
            <a:off x="2498652" y="4382055"/>
            <a:ext cx="45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on the </a:t>
            </a:r>
            <a:r>
              <a:rPr lang="en-US" dirty="0" err="1"/>
              <a:t>seaphages.org</a:t>
            </a:r>
            <a:r>
              <a:rPr lang="en-US" dirty="0"/>
              <a:t> meeting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CC26-373A-164A-B744-24951255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57" y="0"/>
            <a:ext cx="5861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502444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alatino"/>
                <a:cs typeface="Palatino"/>
              </a:rPr>
              <a:t>Primary Learning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1639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Learn by doing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Gather data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the work: annotate &amp; analyze the genome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science like scientists do it.  [Translation:  new technology changes at a moment’s notice]</a:t>
            </a:r>
          </a:p>
        </p:txBody>
      </p:sp>
    </p:spTree>
    <p:extLst>
      <p:ext uri="{BB962C8B-B14F-4D97-AF65-F5344CB8AC3E}">
        <p14:creationId xmlns:p14="http://schemas.microsoft.com/office/powerpoint/2010/main" val="1453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" y="512207"/>
            <a:ext cx="7886700" cy="994172"/>
          </a:xfrm>
        </p:spPr>
        <p:txBody>
          <a:bodyPr/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Workshop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642"/>
            <a:ext cx="7886700" cy="33948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Workshop page at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Try to not work in isolation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Use the SEA-PHAGES Bioinformatics Guide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Lab notebook. Take notes while annotating!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forums: Let’s model that at the workshop so it will be easy later!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Daily objectives and assessments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12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6" y="200692"/>
            <a:ext cx="7886700" cy="994172"/>
          </a:xfrm>
        </p:spPr>
        <p:txBody>
          <a:bodyPr/>
          <a:lstStyle/>
          <a:p>
            <a:pPr algn="l"/>
            <a:r>
              <a:rPr lang="en-US" dirty="0">
                <a:latin typeface="Palatino"/>
                <a:cs typeface="Palatino"/>
              </a:rPr>
              <a:t>We Will</a:t>
            </a:r>
            <a:r>
              <a:rPr lang="mr-IN" dirty="0">
                <a:latin typeface="Palatino"/>
                <a:cs typeface="Palatino"/>
              </a:rPr>
              <a:t>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44" y="819531"/>
            <a:ext cx="7890892" cy="4048125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  <a:cs typeface="Palatino"/>
              </a:rPr>
              <a:t>Use mycobacteriophage Gandalf20 genome to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Learn to manipulate the tools we use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DNA Master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GeneMark</a:t>
            </a:r>
            <a:r>
              <a:rPr lang="en-US" dirty="0">
                <a:latin typeface="Palatino"/>
                <a:cs typeface="Palatino"/>
              </a:rPr>
              <a:t>, Glimmer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BLAST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Phamerator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HHpred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Starterator</a:t>
            </a:r>
            <a:endParaRPr lang="en-US" dirty="0">
              <a:latin typeface="Palatino"/>
              <a:cs typeface="Palatino"/>
            </a:endParaRPr>
          </a:p>
          <a:p>
            <a:pPr lvl="1"/>
            <a:r>
              <a:rPr lang="en-US" dirty="0">
                <a:latin typeface="Palatino"/>
                <a:cs typeface="Palatino"/>
              </a:rPr>
              <a:t>Practice calling genes and functions</a:t>
            </a:r>
          </a:p>
          <a:p>
            <a:r>
              <a:rPr lang="en-US" dirty="0">
                <a:latin typeface="Palatino"/>
                <a:cs typeface="Palatino"/>
              </a:rPr>
              <a:t>Investigate other types of genes you will come across </a:t>
            </a:r>
          </a:p>
          <a:p>
            <a:r>
              <a:rPr lang="en-US" dirty="0">
                <a:latin typeface="Palatino"/>
                <a:cs typeface="Palatino"/>
              </a:rPr>
              <a:t>Produce a </a:t>
            </a:r>
            <a:r>
              <a:rPr lang="en-US" b="1" dirty="0">
                <a:latin typeface="Palatino"/>
                <a:cs typeface="Palatino"/>
              </a:rPr>
              <a:t>quality</a:t>
            </a:r>
            <a:r>
              <a:rPr lang="en-US" dirty="0">
                <a:latin typeface="Palatino"/>
                <a:cs typeface="Palatino"/>
              </a:rPr>
              <a:t> genome annotation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Sequence quality control:  ✓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Annotation quality control: Checklist and files</a:t>
            </a:r>
          </a:p>
        </p:txBody>
      </p:sp>
    </p:spTree>
    <p:extLst>
      <p:ext uri="{BB962C8B-B14F-4D97-AF65-F5344CB8AC3E}">
        <p14:creationId xmlns:p14="http://schemas.microsoft.com/office/powerpoint/2010/main" val="135596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Your learning starts here, but continues.....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 file preparations on-line training</a:t>
            </a:r>
          </a:p>
          <a:p>
            <a:pPr lvl="1"/>
            <a:r>
              <a:rPr lang="en-US" dirty="0"/>
              <a:t>Time to be announced, late March </a:t>
            </a:r>
            <a:r>
              <a:rPr lang="mr-IN" dirty="0"/>
              <a:t>–</a:t>
            </a:r>
            <a:r>
              <a:rPr lang="en-US" dirty="0"/>
              <a:t> April</a:t>
            </a:r>
          </a:p>
          <a:p>
            <a:pPr lvl="1"/>
            <a:r>
              <a:rPr lang="en-US" dirty="0"/>
              <a:t>Content will include formatting requirements</a:t>
            </a:r>
          </a:p>
          <a:p>
            <a:pPr lvl="1"/>
            <a:r>
              <a:rPr lang="en-US" dirty="0"/>
              <a:t>How to pass preliminary QC</a:t>
            </a:r>
          </a:p>
          <a:p>
            <a:pPr lvl="1"/>
            <a:r>
              <a:rPr lang="en-US" dirty="0"/>
              <a:t>Do not hold annotation questions until then, use the forums</a:t>
            </a:r>
          </a:p>
          <a:p>
            <a:r>
              <a:rPr lang="en-US" dirty="0"/>
              <a:t>Review to Improve reporting</a:t>
            </a:r>
          </a:p>
          <a:p>
            <a:pPr lvl="1"/>
            <a:r>
              <a:rPr lang="en-US" dirty="0"/>
              <a:t>Once your genome is checked, you must submit a comparison report of your annotation with the submitted version</a:t>
            </a:r>
          </a:p>
          <a:p>
            <a:pPr lvl="2"/>
            <a:r>
              <a:rPr lang="en-US" dirty="0"/>
              <a:t>How did you do?</a:t>
            </a:r>
          </a:p>
          <a:p>
            <a:pPr lvl="1"/>
            <a:r>
              <a:rPr lang="en-US" dirty="0"/>
              <a:t>After you have 3 genomes compared, are you ready to be a trusted submitter?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972" y="1273303"/>
            <a:ext cx="6954012" cy="1424517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  <a:cs typeface="Palatino"/>
              </a:rPr>
              <a:t>Biological Information Flow</a:t>
            </a:r>
          </a:p>
          <a:p>
            <a:r>
              <a:rPr lang="en-US" dirty="0">
                <a:latin typeface="Palatino"/>
                <a:cs typeface="Palatino"/>
              </a:rPr>
              <a:t>Sequencing and Finishing Genomes</a:t>
            </a:r>
          </a:p>
          <a:p>
            <a:r>
              <a:rPr lang="en-US">
                <a:latin typeface="Palatino"/>
                <a:cs typeface="Palatino"/>
              </a:rPr>
              <a:t>Bioinformatic </a:t>
            </a:r>
            <a:r>
              <a:rPr lang="en-US" dirty="0">
                <a:latin typeface="Palatino"/>
                <a:cs typeface="Palatino"/>
              </a:rPr>
              <a:t>Information Flow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066" y="456724"/>
            <a:ext cx="7886700" cy="994172"/>
          </a:xfrm>
        </p:spPr>
        <p:txBody>
          <a:bodyPr/>
          <a:lstStyle/>
          <a:p>
            <a:pPr algn="l"/>
            <a:r>
              <a:rPr lang="en-US" dirty="0">
                <a:latin typeface="Palatino"/>
                <a:cs typeface="Palatino"/>
              </a:rPr>
              <a:t>Important Context</a:t>
            </a:r>
          </a:p>
        </p:txBody>
      </p:sp>
    </p:spTree>
    <p:extLst>
      <p:ext uri="{BB962C8B-B14F-4D97-AF65-F5344CB8AC3E}">
        <p14:creationId xmlns:p14="http://schemas.microsoft.com/office/powerpoint/2010/main" val="52673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30" y="1397217"/>
            <a:ext cx="6754192" cy="19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196579" y="3445743"/>
            <a:ext cx="6764238" cy="10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163" tIns="24080" rIns="48163" bIns="24080">
            <a:spAutoFit/>
          </a:bodyPr>
          <a:lstStyle>
            <a:lvl1pPr marL="225425" indent="-225425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Concrete beginnings offer equal opportunity of engagement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Complex abstract processes contextualized for constructed learning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Parallel projects facilitate peer-mentoring and development of flourishing scientist/educators</a:t>
            </a:r>
          </a:p>
        </p:txBody>
      </p:sp>
      <p:cxnSp>
        <p:nvCxnSpPr>
          <p:cNvPr id="23557" name="Straight Connector 5"/>
          <p:cNvCxnSpPr>
            <a:cxnSpLocks noChangeShapeType="1"/>
          </p:cNvCxnSpPr>
          <p:nvPr/>
        </p:nvCxnSpPr>
        <p:spPr bwMode="auto">
          <a:xfrm>
            <a:off x="1308757" y="1305130"/>
            <a:ext cx="3174504" cy="167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Straight Connector 7"/>
          <p:cNvCxnSpPr>
            <a:cxnSpLocks noChangeShapeType="1"/>
          </p:cNvCxnSpPr>
          <p:nvPr/>
        </p:nvCxnSpPr>
        <p:spPr bwMode="auto">
          <a:xfrm rot="5400000">
            <a:off x="1207897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Connector 8"/>
          <p:cNvCxnSpPr>
            <a:cxnSpLocks noChangeShapeType="1"/>
          </p:cNvCxnSpPr>
          <p:nvPr/>
        </p:nvCxnSpPr>
        <p:spPr bwMode="auto">
          <a:xfrm rot="5400000">
            <a:off x="4382401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Connector 9"/>
          <p:cNvCxnSpPr>
            <a:cxnSpLocks noChangeShapeType="1"/>
          </p:cNvCxnSpPr>
          <p:nvPr/>
        </p:nvCxnSpPr>
        <p:spPr bwMode="auto">
          <a:xfrm>
            <a:off x="4644834" y="1305130"/>
            <a:ext cx="3174504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Connector 10"/>
          <p:cNvCxnSpPr>
            <a:cxnSpLocks noChangeShapeType="1"/>
          </p:cNvCxnSpPr>
          <p:nvPr/>
        </p:nvCxnSpPr>
        <p:spPr bwMode="auto">
          <a:xfrm rot="5400000">
            <a:off x="4543972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Connector 11"/>
          <p:cNvCxnSpPr>
            <a:cxnSpLocks noChangeShapeType="1"/>
          </p:cNvCxnSpPr>
          <p:nvPr/>
        </p:nvCxnSpPr>
        <p:spPr bwMode="auto">
          <a:xfrm rot="5400000">
            <a:off x="7718476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649481" y="863947"/>
            <a:ext cx="2604588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Fall (microbiology)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653205" y="863947"/>
            <a:ext cx="3244892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Spring (bioinformatics)</a:t>
            </a:r>
          </a:p>
        </p:txBody>
      </p:sp>
    </p:spTree>
    <p:extLst>
      <p:ext uri="{BB962C8B-B14F-4D97-AF65-F5344CB8AC3E}">
        <p14:creationId xmlns:p14="http://schemas.microsoft.com/office/powerpoint/2010/main" val="16674069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620</Words>
  <Application>Microsoft Macintosh PowerPoint</Application>
  <PresentationFormat>On-screen Show (16:9)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Chalkboard</vt:lpstr>
      <vt:lpstr>Palatino</vt:lpstr>
      <vt:lpstr>Custom Design</vt:lpstr>
      <vt:lpstr>Office Theme</vt:lpstr>
      <vt:lpstr>SEA-PHAGES Bioinformatics Workshop Overview</vt:lpstr>
      <vt:lpstr>PowerPoint Presentation</vt:lpstr>
      <vt:lpstr>PowerPoint Presentation</vt:lpstr>
      <vt:lpstr>Primary Learning Method</vt:lpstr>
      <vt:lpstr>Workshop Logistics</vt:lpstr>
      <vt:lpstr>We Will…</vt:lpstr>
      <vt:lpstr>Your learning starts here, but continues.....</vt:lpstr>
      <vt:lpstr>Important Context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Sivanathan, Viknesh</dc:creator>
  <cp:lastModifiedBy>Jacobs-Sera, Deborah</cp:lastModifiedBy>
  <cp:revision>58</cp:revision>
  <dcterms:created xsi:type="dcterms:W3CDTF">2017-05-05T19:41:19Z</dcterms:created>
  <dcterms:modified xsi:type="dcterms:W3CDTF">2020-12-01T01:10:09Z</dcterms:modified>
</cp:coreProperties>
</file>