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87" r:id="rId2"/>
  </p:sldMasterIdLst>
  <p:notesMasterIdLst>
    <p:notesMasterId r:id="rId15"/>
  </p:notesMasterIdLst>
  <p:sldIdLst>
    <p:sldId id="258" r:id="rId3"/>
    <p:sldId id="260" r:id="rId4"/>
    <p:sldId id="285" r:id="rId5"/>
    <p:sldId id="261" r:id="rId6"/>
    <p:sldId id="262" r:id="rId7"/>
    <p:sldId id="263" r:id="rId8"/>
    <p:sldId id="282" r:id="rId9"/>
    <p:sldId id="264" r:id="rId10"/>
    <p:sldId id="284" r:id="rId11"/>
    <p:sldId id="275" r:id="rId12"/>
    <p:sldId id="280" r:id="rId13"/>
    <p:sldId id="28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4646"/>
  </p:normalViewPr>
  <p:slideViewPr>
    <p:cSldViewPr snapToGrid="0" snapToObjects="1">
      <p:cViewPr varScale="1">
        <p:scale>
          <a:sx n="152" d="100"/>
          <a:sy n="152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8B446-F9A2-8C41-956E-4989BE59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4748-7D23-4746-8E52-B7A812CE5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the phage discovery and genomics platform. Delivered in multiple formats, but the biggest is the SEA-PHAGES program, which is a two-term course for first-year undergrads, and involves many schools and students (5,500/year). The central figure shows the technical progression from phage isolation, through purification, amplification, genome sequencing, and bioinformatics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524D1-C161-034B-931B-CC51D46E1F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0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9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894">
            <a:off x="812532" y="-38484"/>
            <a:ext cx="2311115" cy="5300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942327">
            <a:off x="5672970" y="-53032"/>
            <a:ext cx="1936810" cy="23804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1314450"/>
            <a:ext cx="9144002" cy="2286000"/>
          </a:xfrm>
          <a:prstGeom prst="rect">
            <a:avLst/>
          </a:prstGeom>
          <a:solidFill>
            <a:srgbClr val="2D808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20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57690"/>
            <a:ext cx="7886700" cy="3875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438151"/>
          </a:xfrm>
          <a:prstGeom prst="rect">
            <a:avLst/>
          </a:prstGeom>
          <a:solidFill>
            <a:srgbClr val="2D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57691"/>
            <a:ext cx="3886200" cy="3875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0478" y="76200"/>
            <a:ext cx="297144" cy="68149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271265" y="4925629"/>
            <a:ext cx="6731785" cy="91466"/>
          </a:xfrm>
          <a:prstGeom prst="rect">
            <a:avLst/>
          </a:prstGeom>
          <a:solidFill>
            <a:srgbClr val="62C5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661753" y="4997522"/>
            <a:ext cx="7341297" cy="97862"/>
          </a:xfrm>
          <a:prstGeom prst="rect">
            <a:avLst/>
          </a:prstGeom>
          <a:solidFill>
            <a:srgbClr val="2D96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r="51201"/>
          <a:stretch/>
        </p:blipFill>
        <p:spPr>
          <a:xfrm>
            <a:off x="8080596" y="4890453"/>
            <a:ext cx="1041508" cy="26340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flipH="1">
            <a:off x="-2" y="5075811"/>
            <a:ext cx="8003051" cy="80737"/>
          </a:xfrm>
          <a:prstGeom prst="rect">
            <a:avLst/>
          </a:prstGeom>
          <a:solidFill>
            <a:srgbClr val="2D80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3815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77E9-6054-3944-9802-F2A4CF915544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E81A-E735-CB48-BDAC-CD5156B1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1E93-DB25-594E-8F10-94809B245192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7F644-EA29-0640-9A1F-902B0E94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2" r:id="rId12"/>
    <p:sldLayoutId id="214748366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2930" y="2116697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SEA-PHAGES Bioinformatics Workshop Overview</a:t>
            </a:r>
          </a:p>
        </p:txBody>
      </p:sp>
    </p:spTree>
    <p:extLst>
      <p:ext uri="{BB962C8B-B14F-4D97-AF65-F5344CB8AC3E}">
        <p14:creationId xmlns:p14="http://schemas.microsoft.com/office/powerpoint/2010/main" val="166631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5950" y="885533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49300" y="1953800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94127" y="2487932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94127" y="3022066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1714" y="3556199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9899" y="4090332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95950" y="1419666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4572000" y="1247234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78136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231550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284963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2000" y="338376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3917900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72868" y="1834518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72868" y="2373035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72868" y="751499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72868" y="4000196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72868" y="4564547"/>
            <a:ext cx="4398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930" y="526341"/>
            <a:ext cx="220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semester start:  Sept.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586" y="1574745"/>
            <a:ext cx="152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DNA due:  Nov. 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3170" y="2053148"/>
            <a:ext cx="142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Nov. 15 </a:t>
            </a:r>
            <a:r>
              <a:rPr lang="mr-IN" sz="1400" dirty="0"/>
              <a:t>–</a:t>
            </a:r>
            <a:r>
              <a:rPr lang="en-US" sz="1400" dirty="0"/>
              <a:t> Feb. 29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4450" y="2469806"/>
            <a:ext cx="211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2nd semester start:  Jan.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0145" y="3737049"/>
            <a:ext cx="1679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Files are due:  </a:t>
            </a:r>
            <a:r>
              <a:rPr lang="en-US" sz="1400" dirty="0"/>
              <a:t>May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578" y="4564547"/>
            <a:ext cx="223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semester start:  Sept.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171" y="4233808"/>
            <a:ext cx="204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Files to </a:t>
            </a:r>
            <a:r>
              <a:rPr lang="en-US" sz="1400" dirty="0" err="1"/>
              <a:t>GenBank</a:t>
            </a:r>
            <a:r>
              <a:rPr lang="en-US" sz="1400" dirty="0"/>
              <a:t>:  Sept. 1</a:t>
            </a:r>
          </a:p>
        </p:txBody>
      </p:sp>
    </p:spTree>
    <p:extLst>
      <p:ext uri="{BB962C8B-B14F-4D97-AF65-F5344CB8AC3E}">
        <p14:creationId xmlns:p14="http://schemas.microsoft.com/office/powerpoint/2010/main" val="13138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4492" y="1291811"/>
            <a:ext cx="765787" cy="2424599"/>
            <a:chOff x="3824873" y="1153553"/>
            <a:chExt cx="1361398" cy="4310397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3824873" y="1153553"/>
              <a:ext cx="1002101" cy="19579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824873" y="3701405"/>
              <a:ext cx="1361398" cy="17625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1691304" y="775805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91304" y="1309938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44653" y="1844072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89480" y="2378204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89480" y="291233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17067" y="3446471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65252" y="3980604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cxnSp>
        <p:nvCxnSpPr>
          <p:cNvPr id="12" name="Straight Arrow Connector 11"/>
          <p:cNvCxnSpPr>
            <a:endCxn id="5" idx="0"/>
          </p:cNvCxnSpPr>
          <p:nvPr/>
        </p:nvCxnSpPr>
        <p:spPr>
          <a:xfrm>
            <a:off x="2567354" y="1137506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67354" y="16716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67354" y="220577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7354" y="273990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67354" y="32740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67354" y="3808172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950493" y="1758750"/>
            <a:ext cx="177532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Auto annotate in DNA Master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60382" y="2301370"/>
            <a:ext cx="1755539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Manually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improve annotation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69186" y="285489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 functions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060278" y="3408425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final files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41450" y="212045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47060" y="266611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38152" y="321659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64530" y="1214675"/>
            <a:ext cx="197141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genome investigation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47060" y="157471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294491" y="1291811"/>
            <a:ext cx="563682" cy="11013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91304" y="775805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discovery and isolation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1304" y="1309938"/>
            <a:ext cx="1752101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Phage DNA and lysates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4653" y="1844072"/>
            <a:ext cx="1845402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DNA sequencing/assembly/QC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89480" y="2378204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In-class annotation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89480" y="291233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annotation file</a:t>
            </a:r>
            <a:r>
              <a:rPr lang="en-US" sz="101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17067" y="3446471"/>
            <a:ext cx="1700574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Annotation QC (SMART)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65252" y="3980604"/>
            <a:ext cx="1404203" cy="361701"/>
          </a:xfrm>
          <a:prstGeom prst="roundRect">
            <a:avLst>
              <a:gd name="adj" fmla="val 27656"/>
            </a:avLst>
          </a:prstGeom>
          <a:solidFill>
            <a:srgbClr val="FFEBFA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GenBank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submission</a:t>
            </a: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>
          <a:xfrm>
            <a:off x="2567354" y="1137506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67354" y="16716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67354" y="2205773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67354" y="273990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67354" y="327403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67354" y="3808172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50493" y="1758750"/>
            <a:ext cx="177532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Auto annotate in DNA Master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60382" y="2301370"/>
            <a:ext cx="1755539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Manually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improve annotation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69186" y="2854898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 functions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60278" y="3408425"/>
            <a:ext cx="155574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Prepare final files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841450" y="2120451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47060" y="2666117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838152" y="3216599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4492" y="2724978"/>
            <a:ext cx="765787" cy="9914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64530" y="1214675"/>
            <a:ext cx="1971418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 </a:t>
            </a:r>
            <a:r>
              <a:rPr lang="en-US" sz="1013">
                <a:solidFill>
                  <a:schemeClr val="tx1">
                    <a:lumMod val="65000"/>
                    <a:lumOff val="35000"/>
                  </a:schemeClr>
                </a:solidFill>
              </a:rPr>
              <a:t>genome investigation</a:t>
            </a:r>
            <a:endParaRPr lang="en-US" sz="10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47060" y="1574715"/>
            <a:ext cx="0" cy="15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135625" y="809072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BLASTn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35625" y="1235303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GeneMark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output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35625" y="1662738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Phamerator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map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35625" y="2253203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Add/delete genes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35625" y="2679434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start sites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35625" y="3106871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Calls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tRNAs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13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frameshifts</a:t>
            </a:r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35625" y="3614624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Merge annotations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00061" y="872978"/>
            <a:ext cx="344895" cy="1105961"/>
            <a:chOff x="8279219" y="408960"/>
            <a:chExt cx="613146" cy="1966153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8279219" y="408960"/>
              <a:ext cx="596558" cy="6526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8279220" y="1597701"/>
              <a:ext cx="613145" cy="7774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689852" y="2253205"/>
            <a:ext cx="518189" cy="1155221"/>
            <a:chOff x="8083290" y="2862695"/>
            <a:chExt cx="921225" cy="2053727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8083290" y="2862695"/>
              <a:ext cx="921225" cy="1325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8083292" y="3531332"/>
              <a:ext cx="809073" cy="13850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6135625" y="4047236"/>
            <a:ext cx="1680441" cy="361701"/>
          </a:xfrm>
          <a:prstGeom prst="roundRect">
            <a:avLst>
              <a:gd name="adj" fmla="val 27656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Finalize and perfect notes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588504" y="3442900"/>
            <a:ext cx="619537" cy="899405"/>
            <a:chOff x="7903116" y="4977711"/>
            <a:chExt cx="1101399" cy="159894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913748" y="4977711"/>
              <a:ext cx="1090767" cy="3052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903116" y="5503177"/>
              <a:ext cx="989249" cy="10734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2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44" y="939763"/>
            <a:ext cx="7584948" cy="311664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Characterize and investigate phage genomes 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including the details of gene calling, functional assignments, and preparing final submission files </a:t>
            </a: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that meet QC requirements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This year’s genome is Mycobacterium phage Ellie. 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Install and use the software 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for annotation and analysis of phages. The software includes DNA Master, </a:t>
            </a:r>
            <a:r>
              <a:rPr lang="en-US" sz="1600" dirty="0" err="1">
                <a:latin typeface="Palatino" pitchFamily="2" charset="77"/>
                <a:ea typeface="Palatino" pitchFamily="2" charset="77"/>
                <a:cs typeface="Palatino"/>
              </a:rPr>
              <a:t>Phamerator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, and other web-based tools. </a:t>
            </a:r>
            <a:r>
              <a:rPr lang="en-US" sz="1600" dirty="0">
                <a:latin typeface="Palatino" pitchFamily="2" charset="77"/>
                <a:ea typeface="Palatino" pitchFamily="2" charset="7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Identify basic phage biology concepts 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that underlie </a:t>
            </a:r>
            <a:r>
              <a:rPr lang="en-US" sz="1600" dirty="0" err="1">
                <a:latin typeface="Palatino" pitchFamily="2" charset="77"/>
                <a:ea typeface="Palatino" pitchFamily="2" charset="77"/>
                <a:cs typeface="Palatino"/>
              </a:rPr>
              <a:t>bioinformatic</a:t>
            </a:r>
            <a:r>
              <a:rPr lang="en-US" sz="1600" dirty="0">
                <a:latin typeface="Palatino" pitchFamily="2" charset="77"/>
                <a:ea typeface="Palatino" pitchFamily="2" charset="77"/>
                <a:cs typeface="Palatino"/>
              </a:rPr>
              <a:t> investigations.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Palatino"/>
              </a:rPr>
              <a:t>Explore classroom implementation strategies.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1208" y="277169"/>
            <a:ext cx="85840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"/>
                <a:cs typeface="Palatino"/>
              </a:rPr>
              <a:t>Objectives:  Overall</a:t>
            </a:r>
            <a:r>
              <a:rPr lang="en-US" dirty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3706651"/>
            <a:ext cx="85840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Palatino"/>
                <a:cs typeface="Palatino"/>
              </a:rPr>
              <a:t>Objectives:  Daily:  See each day’s list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1322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3C197C-8589-CC43-A8A5-029F26DC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71646F-F996-F848-84E1-847B294D7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006" y="438150"/>
            <a:ext cx="3553987" cy="3875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ACA71D-8CF1-9D43-A1E7-6629671EAC5D}"/>
              </a:ext>
            </a:extLst>
          </p:cNvPr>
          <p:cNvSpPr txBox="1"/>
          <p:nvPr/>
        </p:nvSpPr>
        <p:spPr>
          <a:xfrm>
            <a:off x="2498652" y="4382055"/>
            <a:ext cx="454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on the </a:t>
            </a:r>
            <a:r>
              <a:rPr lang="en-US" dirty="0" err="1"/>
              <a:t>seaphages.org</a:t>
            </a:r>
            <a:r>
              <a:rPr lang="en-US" dirty="0"/>
              <a:t> meeting page</a:t>
            </a:r>
          </a:p>
        </p:txBody>
      </p:sp>
    </p:spTree>
    <p:extLst>
      <p:ext uri="{BB962C8B-B14F-4D97-AF65-F5344CB8AC3E}">
        <p14:creationId xmlns:p14="http://schemas.microsoft.com/office/powerpoint/2010/main" val="379956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642" y="502444"/>
            <a:ext cx="7886700" cy="9941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alatino"/>
                <a:cs typeface="Palatino"/>
              </a:rPr>
              <a:t>Primary Learning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41639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Learn by doing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Gather data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the work: annotate &amp; analyze the genome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Palatino"/>
                <a:cs typeface="Palatino"/>
              </a:rPr>
              <a:t>Do science like scientists do it.  [Translation:  new technology changes at a moment’s notice]</a:t>
            </a:r>
          </a:p>
        </p:txBody>
      </p:sp>
    </p:spTree>
    <p:extLst>
      <p:ext uri="{BB962C8B-B14F-4D97-AF65-F5344CB8AC3E}">
        <p14:creationId xmlns:p14="http://schemas.microsoft.com/office/powerpoint/2010/main" val="14534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78" y="512207"/>
            <a:ext cx="7886700" cy="994172"/>
          </a:xfrm>
        </p:spPr>
        <p:txBody>
          <a:bodyPr/>
          <a:lstStyle/>
          <a:p>
            <a:r>
              <a:rPr lang="en-US" dirty="0">
                <a:latin typeface="Palatino" charset="0"/>
                <a:ea typeface="Palatino" charset="0"/>
                <a:cs typeface="Palatino" charset="0"/>
              </a:rPr>
              <a:t>Workshop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642"/>
            <a:ext cx="7886700" cy="33948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Workshop page at </a:t>
            </a: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seaphages.org</a:t>
            </a:r>
            <a:endParaRPr lang="en-US" sz="2000" dirty="0">
              <a:latin typeface="Palatino" charset="0"/>
              <a:ea typeface="Palatino" charset="0"/>
              <a:cs typeface="Palatino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Try to not work in isolation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Use the SEA-PHAGES Bioinformatics Guide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Lab notebook. Take notes while annotating!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Palatino" charset="0"/>
                <a:ea typeface="Palatino" charset="0"/>
                <a:cs typeface="Palatino" charset="0"/>
              </a:rPr>
              <a:t>seaphages.org</a:t>
            </a: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 forums: Let’s model that at the workshop so it will be easy later!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Palatino" charset="0"/>
                <a:ea typeface="Palatino" charset="0"/>
                <a:cs typeface="Palatino" charset="0"/>
              </a:rPr>
              <a:t>Daily objectives and assessments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12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26" y="200692"/>
            <a:ext cx="7886700" cy="994172"/>
          </a:xfrm>
        </p:spPr>
        <p:txBody>
          <a:bodyPr/>
          <a:lstStyle/>
          <a:p>
            <a:pPr algn="l"/>
            <a:r>
              <a:rPr lang="en-US" dirty="0">
                <a:latin typeface="Palatino"/>
                <a:cs typeface="Palatino"/>
              </a:rPr>
              <a:t>We Will</a:t>
            </a:r>
            <a:r>
              <a:rPr lang="mr-IN" dirty="0">
                <a:latin typeface="Palatino"/>
                <a:cs typeface="Palatino"/>
              </a:rPr>
              <a:t>…</a:t>
            </a:r>
            <a:endParaRPr lang="en-US" dirty="0">
              <a:latin typeface="Palatino"/>
              <a:cs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044" y="819531"/>
            <a:ext cx="7890892" cy="4048125"/>
          </a:xfrm>
        </p:spPr>
        <p:txBody>
          <a:bodyPr>
            <a:normAutofit/>
          </a:bodyPr>
          <a:lstStyle/>
          <a:p>
            <a:r>
              <a:rPr lang="en-US" dirty="0">
                <a:latin typeface="Palatino"/>
                <a:cs typeface="Palatino"/>
              </a:rPr>
              <a:t>Use mycobacteriophage Ellie genome to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Learn to manipulate the tools we use</a:t>
            </a:r>
          </a:p>
          <a:p>
            <a:pPr lvl="2"/>
            <a:r>
              <a:rPr lang="en-US" dirty="0">
                <a:latin typeface="Palatino"/>
                <a:cs typeface="Palatino"/>
              </a:rPr>
              <a:t>DNA Master</a:t>
            </a:r>
          </a:p>
          <a:p>
            <a:pPr lvl="2"/>
            <a:r>
              <a:rPr lang="en-US" dirty="0" err="1">
                <a:latin typeface="Palatino"/>
                <a:cs typeface="Palatino"/>
              </a:rPr>
              <a:t>GeneMark</a:t>
            </a:r>
            <a:r>
              <a:rPr lang="en-US" dirty="0">
                <a:latin typeface="Palatino"/>
                <a:cs typeface="Palatino"/>
              </a:rPr>
              <a:t>, Glimmer</a:t>
            </a:r>
          </a:p>
          <a:p>
            <a:pPr lvl="2"/>
            <a:r>
              <a:rPr lang="en-US" dirty="0">
                <a:latin typeface="Palatino"/>
                <a:cs typeface="Palatino"/>
              </a:rPr>
              <a:t>BLAST</a:t>
            </a:r>
          </a:p>
          <a:p>
            <a:pPr lvl="2"/>
            <a:r>
              <a:rPr lang="en-US" dirty="0" err="1">
                <a:latin typeface="Palatino"/>
                <a:cs typeface="Palatino"/>
              </a:rPr>
              <a:t>Phamerator</a:t>
            </a:r>
            <a:endParaRPr lang="en-US" dirty="0">
              <a:latin typeface="Palatino"/>
              <a:cs typeface="Palatino"/>
            </a:endParaRPr>
          </a:p>
          <a:p>
            <a:pPr lvl="2"/>
            <a:r>
              <a:rPr lang="en-US" dirty="0" err="1">
                <a:latin typeface="Palatino"/>
                <a:cs typeface="Palatino"/>
              </a:rPr>
              <a:t>HHpred</a:t>
            </a:r>
            <a:endParaRPr lang="en-US" dirty="0">
              <a:latin typeface="Palatino"/>
              <a:cs typeface="Palatino"/>
            </a:endParaRPr>
          </a:p>
          <a:p>
            <a:pPr lvl="2"/>
            <a:r>
              <a:rPr lang="en-US" dirty="0" err="1">
                <a:latin typeface="Palatino"/>
                <a:cs typeface="Palatino"/>
              </a:rPr>
              <a:t>Starterator</a:t>
            </a:r>
            <a:endParaRPr lang="en-US" dirty="0">
              <a:latin typeface="Palatino"/>
              <a:cs typeface="Palatino"/>
            </a:endParaRPr>
          </a:p>
          <a:p>
            <a:pPr lvl="1"/>
            <a:r>
              <a:rPr lang="en-US" dirty="0">
                <a:latin typeface="Palatino"/>
                <a:cs typeface="Palatino"/>
              </a:rPr>
              <a:t>Practice calling genes and functions</a:t>
            </a:r>
          </a:p>
          <a:p>
            <a:r>
              <a:rPr lang="en-US" dirty="0">
                <a:latin typeface="Palatino"/>
                <a:cs typeface="Palatino"/>
              </a:rPr>
              <a:t>Investigate other types of genes you will come across </a:t>
            </a:r>
          </a:p>
          <a:p>
            <a:r>
              <a:rPr lang="en-US" dirty="0">
                <a:latin typeface="Palatino"/>
                <a:cs typeface="Palatino"/>
              </a:rPr>
              <a:t>Produce a </a:t>
            </a:r>
            <a:r>
              <a:rPr lang="en-US" b="1" dirty="0">
                <a:latin typeface="Palatino"/>
                <a:cs typeface="Palatino"/>
              </a:rPr>
              <a:t>quality</a:t>
            </a:r>
            <a:r>
              <a:rPr lang="en-US" dirty="0">
                <a:latin typeface="Palatino"/>
                <a:cs typeface="Palatino"/>
              </a:rPr>
              <a:t> genome annotation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Sequence quality control:  ✓</a:t>
            </a:r>
          </a:p>
          <a:p>
            <a:pPr lvl="1"/>
            <a:r>
              <a:rPr lang="en-US" dirty="0">
                <a:latin typeface="Palatino"/>
                <a:cs typeface="Palatino"/>
              </a:rPr>
              <a:t>Annotation quality control: Checklist and files</a:t>
            </a:r>
          </a:p>
        </p:txBody>
      </p:sp>
    </p:spTree>
    <p:extLst>
      <p:ext uri="{BB962C8B-B14F-4D97-AF65-F5344CB8AC3E}">
        <p14:creationId xmlns:p14="http://schemas.microsoft.com/office/powerpoint/2010/main" val="135596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Palatino" charset="0"/>
                <a:ea typeface="Palatino" charset="0"/>
                <a:cs typeface="Palatino" charset="0"/>
              </a:rPr>
              <a:t>Your learning starts here, but continues.....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 file preparations on-line training</a:t>
            </a:r>
          </a:p>
          <a:p>
            <a:pPr lvl="1"/>
            <a:r>
              <a:rPr lang="en-US" dirty="0"/>
              <a:t>Time to be announced, late March </a:t>
            </a:r>
            <a:r>
              <a:rPr lang="mr-IN" dirty="0"/>
              <a:t>–</a:t>
            </a:r>
            <a:r>
              <a:rPr lang="en-US" dirty="0"/>
              <a:t> April</a:t>
            </a:r>
          </a:p>
          <a:p>
            <a:pPr lvl="1"/>
            <a:r>
              <a:rPr lang="en-US" dirty="0"/>
              <a:t>Content will include formatting requirements</a:t>
            </a:r>
          </a:p>
          <a:p>
            <a:pPr lvl="1"/>
            <a:r>
              <a:rPr lang="en-US" dirty="0"/>
              <a:t>How to pass preliminary QC</a:t>
            </a:r>
          </a:p>
          <a:p>
            <a:pPr lvl="1"/>
            <a:r>
              <a:rPr lang="en-US" dirty="0"/>
              <a:t>Do not hold annotation questions until then, use the forums</a:t>
            </a:r>
          </a:p>
          <a:p>
            <a:r>
              <a:rPr lang="en-US" dirty="0"/>
              <a:t>Review to Improve reporting</a:t>
            </a:r>
          </a:p>
          <a:p>
            <a:pPr lvl="1"/>
            <a:r>
              <a:rPr lang="en-US" dirty="0"/>
              <a:t>Once your genome is checked, you must submit a comparison report of your annotation with the submitted version</a:t>
            </a:r>
          </a:p>
          <a:p>
            <a:pPr lvl="2"/>
            <a:r>
              <a:rPr lang="en-US" dirty="0"/>
              <a:t>How did you do?</a:t>
            </a:r>
          </a:p>
          <a:p>
            <a:pPr lvl="1"/>
            <a:r>
              <a:rPr lang="en-US" dirty="0"/>
              <a:t>After you have 3 genomes compared, are you ready to be a trusted submitter?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8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972" y="1273303"/>
            <a:ext cx="6954012" cy="1424517"/>
          </a:xfrm>
        </p:spPr>
        <p:txBody>
          <a:bodyPr>
            <a:normAutofit/>
          </a:bodyPr>
          <a:lstStyle/>
          <a:p>
            <a:r>
              <a:rPr lang="en-US" dirty="0">
                <a:latin typeface="Palatino"/>
                <a:cs typeface="Palatino"/>
              </a:rPr>
              <a:t>Biological Information Flow</a:t>
            </a:r>
          </a:p>
          <a:p>
            <a:r>
              <a:rPr lang="en-US" dirty="0">
                <a:latin typeface="Palatino"/>
                <a:cs typeface="Palatino"/>
              </a:rPr>
              <a:t>Sequencing and Finishing Genomes</a:t>
            </a:r>
          </a:p>
          <a:p>
            <a:r>
              <a:rPr lang="en-US">
                <a:latin typeface="Palatino"/>
                <a:cs typeface="Palatino"/>
              </a:rPr>
              <a:t>Bioinformatic </a:t>
            </a:r>
            <a:r>
              <a:rPr lang="en-US" dirty="0">
                <a:latin typeface="Palatino"/>
                <a:cs typeface="Palatino"/>
              </a:rPr>
              <a:t>Information Flow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8066" y="456724"/>
            <a:ext cx="7886700" cy="994172"/>
          </a:xfrm>
        </p:spPr>
        <p:txBody>
          <a:bodyPr/>
          <a:lstStyle/>
          <a:p>
            <a:pPr algn="l"/>
            <a:r>
              <a:rPr lang="en-US" dirty="0">
                <a:latin typeface="Palatino"/>
                <a:cs typeface="Palatino"/>
              </a:rPr>
              <a:t>Important Context</a:t>
            </a:r>
          </a:p>
        </p:txBody>
      </p:sp>
    </p:spTree>
    <p:extLst>
      <p:ext uri="{BB962C8B-B14F-4D97-AF65-F5344CB8AC3E}">
        <p14:creationId xmlns:p14="http://schemas.microsoft.com/office/powerpoint/2010/main" val="52673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230" y="1397217"/>
            <a:ext cx="6754192" cy="19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196579" y="3445743"/>
            <a:ext cx="6764238" cy="10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163" tIns="24080" rIns="48163" bIns="24080">
            <a:spAutoFit/>
          </a:bodyPr>
          <a:lstStyle>
            <a:lvl1pPr marL="225425" indent="-225425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Concrete beginnings offer equal opportunity of engagement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Complex abstract processes contextualized for constructed learning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1635" dirty="0"/>
              <a:t>Parallel projects facilitate peer-mentoring and development of flourishing scientist/educators</a:t>
            </a:r>
          </a:p>
        </p:txBody>
      </p:sp>
      <p:cxnSp>
        <p:nvCxnSpPr>
          <p:cNvPr id="23557" name="Straight Connector 5"/>
          <p:cNvCxnSpPr>
            <a:cxnSpLocks noChangeShapeType="1"/>
          </p:cNvCxnSpPr>
          <p:nvPr/>
        </p:nvCxnSpPr>
        <p:spPr bwMode="auto">
          <a:xfrm>
            <a:off x="1308757" y="1305130"/>
            <a:ext cx="3174504" cy="1674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8" name="Straight Connector 7"/>
          <p:cNvCxnSpPr>
            <a:cxnSpLocks noChangeShapeType="1"/>
          </p:cNvCxnSpPr>
          <p:nvPr/>
        </p:nvCxnSpPr>
        <p:spPr bwMode="auto">
          <a:xfrm rot="5400000">
            <a:off x="1207897" y="1305548"/>
            <a:ext cx="200918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59" name="Straight Connector 8"/>
          <p:cNvCxnSpPr>
            <a:cxnSpLocks noChangeShapeType="1"/>
          </p:cNvCxnSpPr>
          <p:nvPr/>
        </p:nvCxnSpPr>
        <p:spPr bwMode="auto">
          <a:xfrm rot="5400000">
            <a:off x="4382401" y="1305548"/>
            <a:ext cx="200918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Straight Connector 9"/>
          <p:cNvCxnSpPr>
            <a:cxnSpLocks noChangeShapeType="1"/>
          </p:cNvCxnSpPr>
          <p:nvPr/>
        </p:nvCxnSpPr>
        <p:spPr bwMode="auto">
          <a:xfrm>
            <a:off x="4644834" y="1305130"/>
            <a:ext cx="3174504" cy="8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1" name="Straight Connector 10"/>
          <p:cNvCxnSpPr>
            <a:cxnSpLocks noChangeShapeType="1"/>
          </p:cNvCxnSpPr>
          <p:nvPr/>
        </p:nvCxnSpPr>
        <p:spPr bwMode="auto">
          <a:xfrm rot="5400000">
            <a:off x="4543972" y="1305565"/>
            <a:ext cx="200918" cy="8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2" name="Straight Connector 11"/>
          <p:cNvCxnSpPr>
            <a:cxnSpLocks noChangeShapeType="1"/>
          </p:cNvCxnSpPr>
          <p:nvPr/>
        </p:nvCxnSpPr>
        <p:spPr bwMode="auto">
          <a:xfrm rot="5400000">
            <a:off x="7718476" y="1305565"/>
            <a:ext cx="200918" cy="83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649481" y="863947"/>
            <a:ext cx="2604588" cy="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084" tIns="24037" rIns="48084" bIns="24037">
            <a:spAutoFit/>
          </a:bodyPr>
          <a:lstStyle>
            <a:lvl1pPr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US" sz="2426">
                <a:ea typeface="ＭＳ Ｐゴシック" charset="0"/>
                <a:cs typeface="ＭＳ Ｐゴシック" charset="0"/>
              </a:rPr>
              <a:t>Fall (microbiology)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4653205" y="863947"/>
            <a:ext cx="3244892" cy="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8084" tIns="24037" rIns="48084" bIns="24037">
            <a:spAutoFit/>
          </a:bodyPr>
          <a:lstStyle>
            <a:lvl1pPr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1pPr>
            <a:lvl2pPr marL="742950" indent="-28575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2pPr>
            <a:lvl3pPr marL="11430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3pPr>
            <a:lvl4pPr marL="16002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4pPr>
            <a:lvl5pPr marL="2057400" indent="-228600" defTabSz="912813" eaLnBrk="0" hangingPunct="0"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Chalkboard" charset="0"/>
                <a:ea typeface="ヒラギノ角ゴ ProN W3" charset="0"/>
                <a:cs typeface="ヒラギノ角ゴ ProN W3" charset="0"/>
                <a:sym typeface="Chalkboard" charset="0"/>
              </a:defRPr>
            </a:lvl9pPr>
          </a:lstStyle>
          <a:p>
            <a:pPr algn="l" eaLnBrk="1" hangingPunct="1"/>
            <a:r>
              <a:rPr lang="en-US" sz="2426">
                <a:ea typeface="ＭＳ Ｐゴシック" charset="0"/>
                <a:cs typeface="ＭＳ Ｐゴシック" charset="0"/>
              </a:rPr>
              <a:t>Spring (bioinformatics)</a:t>
            </a:r>
          </a:p>
        </p:txBody>
      </p:sp>
    </p:spTree>
    <p:extLst>
      <p:ext uri="{BB962C8B-B14F-4D97-AF65-F5344CB8AC3E}">
        <p14:creationId xmlns:p14="http://schemas.microsoft.com/office/powerpoint/2010/main" val="16674069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3268</TotalTime>
  <Words>620</Words>
  <Application>Microsoft Macintosh PowerPoint</Application>
  <PresentationFormat>On-screen Show (16:9)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Chalkboard</vt:lpstr>
      <vt:lpstr>Palatino</vt:lpstr>
      <vt:lpstr>Custom Design</vt:lpstr>
      <vt:lpstr>Office Theme</vt:lpstr>
      <vt:lpstr>SEA-PHAGES Bioinformatics Workshop Overview</vt:lpstr>
      <vt:lpstr>PowerPoint Presentation</vt:lpstr>
      <vt:lpstr>PowerPoint Presentation</vt:lpstr>
      <vt:lpstr>Primary Learning Method</vt:lpstr>
      <vt:lpstr>Workshop Logistics</vt:lpstr>
      <vt:lpstr>We Will…</vt:lpstr>
      <vt:lpstr>Your learning starts here, but continues.....</vt:lpstr>
      <vt:lpstr>Important Context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Sivanathan, Viknesh</dc:creator>
  <cp:lastModifiedBy>Jacobs-Sera, Deborah</cp:lastModifiedBy>
  <cp:revision>56</cp:revision>
  <dcterms:created xsi:type="dcterms:W3CDTF">2017-05-05T19:41:19Z</dcterms:created>
  <dcterms:modified xsi:type="dcterms:W3CDTF">2020-06-15T17:29:56Z</dcterms:modified>
</cp:coreProperties>
</file>